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64"/>
  </p:notesMasterIdLst>
  <p:sldIdLst>
    <p:sldId id="256" r:id="rId2"/>
    <p:sldId id="257" r:id="rId3"/>
    <p:sldId id="324" r:id="rId4"/>
    <p:sldId id="325" r:id="rId5"/>
    <p:sldId id="37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258" r:id="rId25"/>
    <p:sldId id="344" r:id="rId26"/>
    <p:sldId id="345" r:id="rId27"/>
    <p:sldId id="346" r:id="rId28"/>
    <p:sldId id="347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76" r:id="rId37"/>
    <p:sldId id="357" r:id="rId38"/>
    <p:sldId id="358" r:id="rId39"/>
    <p:sldId id="359" r:id="rId40"/>
    <p:sldId id="360" r:id="rId41"/>
    <p:sldId id="259" r:id="rId42"/>
    <p:sldId id="362" r:id="rId43"/>
    <p:sldId id="363" r:id="rId44"/>
    <p:sldId id="364" r:id="rId45"/>
    <p:sldId id="365" r:id="rId46"/>
    <p:sldId id="366" r:id="rId47"/>
    <p:sldId id="367" r:id="rId48"/>
    <p:sldId id="368" r:id="rId49"/>
    <p:sldId id="369" r:id="rId50"/>
    <p:sldId id="370" r:id="rId51"/>
    <p:sldId id="371" r:id="rId52"/>
    <p:sldId id="372" r:id="rId53"/>
    <p:sldId id="373" r:id="rId54"/>
    <p:sldId id="377" r:id="rId55"/>
    <p:sldId id="269" r:id="rId56"/>
    <p:sldId id="270" r:id="rId57"/>
    <p:sldId id="277" r:id="rId58"/>
    <p:sldId id="278" r:id="rId59"/>
    <p:sldId id="279" r:id="rId60"/>
    <p:sldId id="281" r:id="rId61"/>
    <p:sldId id="272" r:id="rId62"/>
    <p:sldId id="378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2AD267-08D8-4459-963F-BAA738B41E11}">
          <p14:sldIdLst>
            <p14:sldId id="256"/>
            <p14:sldId id="257"/>
            <p14:sldId id="324"/>
            <p14:sldId id="325"/>
            <p14:sldId id="37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258"/>
            <p14:sldId id="344"/>
            <p14:sldId id="345"/>
            <p14:sldId id="346"/>
            <p14:sldId id="347"/>
            <p14:sldId id="349"/>
            <p14:sldId id="350"/>
            <p14:sldId id="351"/>
            <p14:sldId id="352"/>
            <p14:sldId id="353"/>
            <p14:sldId id="354"/>
            <p14:sldId id="355"/>
            <p14:sldId id="376"/>
            <p14:sldId id="357"/>
            <p14:sldId id="358"/>
            <p14:sldId id="359"/>
            <p14:sldId id="360"/>
            <p14:sldId id="259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7"/>
            <p14:sldId id="269"/>
            <p14:sldId id="270"/>
            <p14:sldId id="277"/>
            <p14:sldId id="278"/>
            <p14:sldId id="279"/>
            <p14:sldId id="281"/>
            <p14:sldId id="272"/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B7F3"/>
    <a:srgbClr val="1F97EA"/>
    <a:srgbClr val="FEED04"/>
    <a:srgbClr val="FFEC49"/>
    <a:srgbClr val="FFF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683"/>
    <p:restoredTop sz="94652"/>
  </p:normalViewPr>
  <p:slideViewPr>
    <p:cSldViewPr>
      <p:cViewPr varScale="1">
        <p:scale>
          <a:sx n="95" d="100"/>
          <a:sy n="95" d="100"/>
        </p:scale>
        <p:origin x="192" y="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tlin, Kari" userId="2344a0e8-a942-4276-87d7-312dd63e1ffd" providerId="ADAL" clId="{6D86F8A1-B935-0E44-B82E-88F6DEE24515}"/>
    <pc:docChg chg="custSel addSld delSld modSld sldOrd modSection">
      <pc:chgData name="Gatlin, Kari" userId="2344a0e8-a942-4276-87d7-312dd63e1ffd" providerId="ADAL" clId="{6D86F8A1-B935-0E44-B82E-88F6DEE24515}" dt="2022-02-07T17:15:42.158" v="318" actId="20578"/>
      <pc:docMkLst>
        <pc:docMk/>
      </pc:docMkLst>
      <pc:sldChg chg="modSp add mod ord">
        <pc:chgData name="Gatlin, Kari" userId="2344a0e8-a942-4276-87d7-312dd63e1ffd" providerId="ADAL" clId="{6D86F8A1-B935-0E44-B82E-88F6DEE24515}" dt="2022-02-07T16:56:48.467" v="258" actId="20578"/>
        <pc:sldMkLst>
          <pc:docMk/>
          <pc:sldMk cId="3927504054" sldId="269"/>
        </pc:sldMkLst>
        <pc:spChg chg="mod">
          <ac:chgData name="Gatlin, Kari" userId="2344a0e8-a942-4276-87d7-312dd63e1ffd" providerId="ADAL" clId="{6D86F8A1-B935-0E44-B82E-88F6DEE24515}" dt="2022-02-07T16:56:43.286" v="255" actId="27636"/>
          <ac:spMkLst>
            <pc:docMk/>
            <pc:sldMk cId="3927504054" sldId="269"/>
            <ac:spMk id="3" creationId="{00000000-0000-0000-0000-000000000000}"/>
          </ac:spMkLst>
        </pc:spChg>
      </pc:sldChg>
      <pc:sldChg chg="modSp add mod ord">
        <pc:chgData name="Gatlin, Kari" userId="2344a0e8-a942-4276-87d7-312dd63e1ffd" providerId="ADAL" clId="{6D86F8A1-B935-0E44-B82E-88F6DEE24515}" dt="2022-02-07T16:56:05.310" v="252" actId="20578"/>
        <pc:sldMkLst>
          <pc:docMk/>
          <pc:sldMk cId="2474774373" sldId="270"/>
        </pc:sldMkLst>
        <pc:spChg chg="mod">
          <ac:chgData name="Gatlin, Kari" userId="2344a0e8-a942-4276-87d7-312dd63e1ffd" providerId="ADAL" clId="{6D86F8A1-B935-0E44-B82E-88F6DEE24515}" dt="2022-02-07T16:56:00.792" v="250" actId="27636"/>
          <ac:spMkLst>
            <pc:docMk/>
            <pc:sldMk cId="2474774373" sldId="270"/>
            <ac:spMk id="3" creationId="{00000000-0000-0000-0000-000000000000}"/>
          </ac:spMkLst>
        </pc:spChg>
      </pc:sldChg>
      <pc:sldChg chg="modSp add mod ord">
        <pc:chgData name="Gatlin, Kari" userId="2344a0e8-a942-4276-87d7-312dd63e1ffd" providerId="ADAL" clId="{6D86F8A1-B935-0E44-B82E-88F6DEE24515}" dt="2022-02-07T17:15:42.158" v="318" actId="20578"/>
        <pc:sldMkLst>
          <pc:docMk/>
          <pc:sldMk cId="298484011" sldId="272"/>
        </pc:sldMkLst>
        <pc:spChg chg="mod">
          <ac:chgData name="Gatlin, Kari" userId="2344a0e8-a942-4276-87d7-312dd63e1ffd" providerId="ADAL" clId="{6D86F8A1-B935-0E44-B82E-88F6DEE24515}" dt="2022-02-07T16:55:12.535" v="246" actId="27636"/>
          <ac:spMkLst>
            <pc:docMk/>
            <pc:sldMk cId="298484011" sldId="272"/>
            <ac:spMk id="4" creationId="{00000000-0000-0000-0000-000000000000}"/>
          </ac:spMkLst>
        </pc:spChg>
        <pc:spChg chg="mod">
          <ac:chgData name="Gatlin, Kari" userId="2344a0e8-a942-4276-87d7-312dd63e1ffd" providerId="ADAL" clId="{6D86F8A1-B935-0E44-B82E-88F6DEE24515}" dt="2022-02-07T16:55:12.530" v="245" actId="27636"/>
          <ac:spMkLst>
            <pc:docMk/>
            <pc:sldMk cId="298484011" sldId="272"/>
            <ac:spMk id="6" creationId="{00000000-0000-0000-0000-000000000000}"/>
          </ac:spMkLst>
        </pc:spChg>
      </pc:sldChg>
      <pc:sldChg chg="modSp add mod">
        <pc:chgData name="Gatlin, Kari" userId="2344a0e8-a942-4276-87d7-312dd63e1ffd" providerId="ADAL" clId="{6D86F8A1-B935-0E44-B82E-88F6DEE24515}" dt="2022-02-07T16:57:10.411" v="261" actId="27636"/>
        <pc:sldMkLst>
          <pc:docMk/>
          <pc:sldMk cId="794849906" sldId="277"/>
        </pc:sldMkLst>
        <pc:spChg chg="mod">
          <ac:chgData name="Gatlin, Kari" userId="2344a0e8-a942-4276-87d7-312dd63e1ffd" providerId="ADAL" clId="{6D86F8A1-B935-0E44-B82E-88F6DEE24515}" dt="2022-02-07T16:57:10.411" v="261" actId="27636"/>
          <ac:spMkLst>
            <pc:docMk/>
            <pc:sldMk cId="794849906" sldId="277"/>
            <ac:spMk id="3" creationId="{00000000-0000-0000-0000-000000000000}"/>
          </ac:spMkLst>
        </pc:spChg>
      </pc:sldChg>
      <pc:sldChg chg="modSp add mod">
        <pc:chgData name="Gatlin, Kari" userId="2344a0e8-a942-4276-87d7-312dd63e1ffd" providerId="ADAL" clId="{6D86F8A1-B935-0E44-B82E-88F6DEE24515}" dt="2022-02-07T16:57:10.444" v="262" actId="27636"/>
        <pc:sldMkLst>
          <pc:docMk/>
          <pc:sldMk cId="1290771262" sldId="278"/>
        </pc:sldMkLst>
        <pc:spChg chg="mod">
          <ac:chgData name="Gatlin, Kari" userId="2344a0e8-a942-4276-87d7-312dd63e1ffd" providerId="ADAL" clId="{6D86F8A1-B935-0E44-B82E-88F6DEE24515}" dt="2022-02-07T16:57:10.444" v="262" actId="27636"/>
          <ac:spMkLst>
            <pc:docMk/>
            <pc:sldMk cId="1290771262" sldId="278"/>
            <ac:spMk id="3" creationId="{00000000-0000-0000-0000-000000000000}"/>
          </ac:spMkLst>
        </pc:spChg>
      </pc:sldChg>
      <pc:sldChg chg="add">
        <pc:chgData name="Gatlin, Kari" userId="2344a0e8-a942-4276-87d7-312dd63e1ffd" providerId="ADAL" clId="{6D86F8A1-B935-0E44-B82E-88F6DEE24515}" dt="2022-02-07T16:57:10.223" v="260"/>
        <pc:sldMkLst>
          <pc:docMk/>
          <pc:sldMk cId="650569876" sldId="279"/>
        </pc:sldMkLst>
      </pc:sldChg>
      <pc:sldChg chg="modSp add mod">
        <pc:chgData name="Gatlin, Kari" userId="2344a0e8-a942-4276-87d7-312dd63e1ffd" providerId="ADAL" clId="{6D86F8A1-B935-0E44-B82E-88F6DEE24515}" dt="2022-02-07T16:57:21.747" v="266" actId="27636"/>
        <pc:sldMkLst>
          <pc:docMk/>
          <pc:sldMk cId="4133306478" sldId="281"/>
        </pc:sldMkLst>
        <pc:spChg chg="mod">
          <ac:chgData name="Gatlin, Kari" userId="2344a0e8-a942-4276-87d7-312dd63e1ffd" providerId="ADAL" clId="{6D86F8A1-B935-0E44-B82E-88F6DEE24515}" dt="2022-02-07T16:57:21.747" v="266" actId="27636"/>
          <ac:spMkLst>
            <pc:docMk/>
            <pc:sldMk cId="4133306478" sldId="281"/>
            <ac:spMk id="3" creationId="{00000000-0000-0000-0000-000000000000}"/>
          </ac:spMkLst>
        </pc:spChg>
      </pc:sldChg>
      <pc:sldChg chg="modSp mod">
        <pc:chgData name="Gatlin, Kari" userId="2344a0e8-a942-4276-87d7-312dd63e1ffd" providerId="ADAL" clId="{6D86F8A1-B935-0E44-B82E-88F6DEE24515}" dt="2022-02-07T17:09:32.284" v="268" actId="113"/>
        <pc:sldMkLst>
          <pc:docMk/>
          <pc:sldMk cId="1094480975" sldId="324"/>
        </pc:sldMkLst>
        <pc:spChg chg="mod">
          <ac:chgData name="Gatlin, Kari" userId="2344a0e8-a942-4276-87d7-312dd63e1ffd" providerId="ADAL" clId="{6D86F8A1-B935-0E44-B82E-88F6DEE24515}" dt="2022-02-07T17:09:32.284" v="268" actId="113"/>
          <ac:spMkLst>
            <pc:docMk/>
            <pc:sldMk cId="1094480975" sldId="324"/>
            <ac:spMk id="6147" creationId="{00000000-0000-0000-0000-000000000000}"/>
          </ac:spMkLst>
        </pc:spChg>
      </pc:sldChg>
      <pc:sldChg chg="modSp">
        <pc:chgData name="Gatlin, Kari" userId="2344a0e8-a942-4276-87d7-312dd63e1ffd" providerId="ADAL" clId="{6D86F8A1-B935-0E44-B82E-88F6DEE24515}" dt="2022-02-07T17:09:37.293" v="269" actId="115"/>
        <pc:sldMkLst>
          <pc:docMk/>
          <pc:sldMk cId="1619547269" sldId="327"/>
        </pc:sldMkLst>
        <pc:spChg chg="mod">
          <ac:chgData name="Gatlin, Kari" userId="2344a0e8-a942-4276-87d7-312dd63e1ffd" providerId="ADAL" clId="{6D86F8A1-B935-0E44-B82E-88F6DEE24515}" dt="2022-02-07T17:09:37.293" v="269" actId="115"/>
          <ac:spMkLst>
            <pc:docMk/>
            <pc:sldMk cId="1619547269" sldId="327"/>
            <ac:spMk id="9219" creationId="{00000000-0000-0000-0000-000000000000}"/>
          </ac:spMkLst>
        </pc:spChg>
      </pc:sldChg>
      <pc:sldChg chg="modSp mod">
        <pc:chgData name="Gatlin, Kari" userId="2344a0e8-a942-4276-87d7-312dd63e1ffd" providerId="ADAL" clId="{6D86F8A1-B935-0E44-B82E-88F6DEE24515}" dt="2022-02-07T17:09:41.694" v="270" actId="115"/>
        <pc:sldMkLst>
          <pc:docMk/>
          <pc:sldMk cId="761198906" sldId="329"/>
        </pc:sldMkLst>
        <pc:spChg chg="mod">
          <ac:chgData name="Gatlin, Kari" userId="2344a0e8-a942-4276-87d7-312dd63e1ffd" providerId="ADAL" clId="{6D86F8A1-B935-0E44-B82E-88F6DEE24515}" dt="2022-02-07T17:09:41.694" v="270" actId="115"/>
          <ac:spMkLst>
            <pc:docMk/>
            <pc:sldMk cId="761198906" sldId="329"/>
            <ac:spMk id="11266" creationId="{00000000-0000-0000-0000-000000000000}"/>
          </ac:spMkLst>
        </pc:spChg>
      </pc:sldChg>
      <pc:sldChg chg="modSp">
        <pc:chgData name="Gatlin, Kari" userId="2344a0e8-a942-4276-87d7-312dd63e1ffd" providerId="ADAL" clId="{6D86F8A1-B935-0E44-B82E-88F6DEE24515}" dt="2022-02-07T17:09:46.347" v="271" actId="115"/>
        <pc:sldMkLst>
          <pc:docMk/>
          <pc:sldMk cId="2822306141" sldId="330"/>
        </pc:sldMkLst>
        <pc:spChg chg="mod">
          <ac:chgData name="Gatlin, Kari" userId="2344a0e8-a942-4276-87d7-312dd63e1ffd" providerId="ADAL" clId="{6D86F8A1-B935-0E44-B82E-88F6DEE24515}" dt="2022-02-07T17:09:46.347" v="271" actId="115"/>
          <ac:spMkLst>
            <pc:docMk/>
            <pc:sldMk cId="2822306141" sldId="330"/>
            <ac:spMk id="12292" creationId="{00000000-0000-0000-0000-000000000000}"/>
          </ac:spMkLst>
        </pc:spChg>
      </pc:sldChg>
      <pc:sldChg chg="modSp mod">
        <pc:chgData name="Gatlin, Kari" userId="2344a0e8-a942-4276-87d7-312dd63e1ffd" providerId="ADAL" clId="{6D86F8A1-B935-0E44-B82E-88F6DEE24515}" dt="2022-02-07T17:09:51.555" v="274" actId="113"/>
        <pc:sldMkLst>
          <pc:docMk/>
          <pc:sldMk cId="747408091" sldId="333"/>
        </pc:sldMkLst>
        <pc:spChg chg="mod">
          <ac:chgData name="Gatlin, Kari" userId="2344a0e8-a942-4276-87d7-312dd63e1ffd" providerId="ADAL" clId="{6D86F8A1-B935-0E44-B82E-88F6DEE24515}" dt="2022-02-07T17:09:51.555" v="274" actId="113"/>
          <ac:spMkLst>
            <pc:docMk/>
            <pc:sldMk cId="747408091" sldId="333"/>
            <ac:spMk id="15362" creationId="{00000000-0000-0000-0000-000000000000}"/>
          </ac:spMkLst>
        </pc:spChg>
      </pc:sldChg>
      <pc:sldChg chg="modSp mod">
        <pc:chgData name="Gatlin, Kari" userId="2344a0e8-a942-4276-87d7-312dd63e1ffd" providerId="ADAL" clId="{6D86F8A1-B935-0E44-B82E-88F6DEE24515}" dt="2022-02-07T17:10:37.100" v="278" actId="115"/>
        <pc:sldMkLst>
          <pc:docMk/>
          <pc:sldMk cId="1581225245" sldId="334"/>
        </pc:sldMkLst>
        <pc:spChg chg="mod">
          <ac:chgData name="Gatlin, Kari" userId="2344a0e8-a942-4276-87d7-312dd63e1ffd" providerId="ADAL" clId="{6D86F8A1-B935-0E44-B82E-88F6DEE24515}" dt="2022-02-07T17:10:30.867" v="277" actId="207"/>
          <ac:spMkLst>
            <pc:docMk/>
            <pc:sldMk cId="1581225245" sldId="334"/>
            <ac:spMk id="16387" creationId="{00000000-0000-0000-0000-000000000000}"/>
          </ac:spMkLst>
        </pc:spChg>
        <pc:spChg chg="mod">
          <ac:chgData name="Gatlin, Kari" userId="2344a0e8-a942-4276-87d7-312dd63e1ffd" providerId="ADAL" clId="{6D86F8A1-B935-0E44-B82E-88F6DEE24515}" dt="2022-02-07T17:10:27.002" v="276" actId="207"/>
          <ac:spMkLst>
            <pc:docMk/>
            <pc:sldMk cId="1581225245" sldId="334"/>
            <ac:spMk id="16388" creationId="{00000000-0000-0000-0000-000000000000}"/>
          </ac:spMkLst>
        </pc:spChg>
        <pc:spChg chg="mod">
          <ac:chgData name="Gatlin, Kari" userId="2344a0e8-a942-4276-87d7-312dd63e1ffd" providerId="ADAL" clId="{6D86F8A1-B935-0E44-B82E-88F6DEE24515}" dt="2022-02-07T17:10:37.100" v="278" actId="115"/>
          <ac:spMkLst>
            <pc:docMk/>
            <pc:sldMk cId="1581225245" sldId="334"/>
            <ac:spMk id="16389" creationId="{00000000-0000-0000-0000-000000000000}"/>
          </ac:spMkLst>
        </pc:spChg>
      </pc:sldChg>
      <pc:sldChg chg="modSp mod">
        <pc:chgData name="Gatlin, Kari" userId="2344a0e8-a942-4276-87d7-312dd63e1ffd" providerId="ADAL" clId="{6D86F8A1-B935-0E44-B82E-88F6DEE24515}" dt="2022-02-07T17:11:15.247" v="279" actId="115"/>
        <pc:sldMkLst>
          <pc:docMk/>
          <pc:sldMk cId="1498335140" sldId="335"/>
        </pc:sldMkLst>
        <pc:spChg chg="mod">
          <ac:chgData name="Gatlin, Kari" userId="2344a0e8-a942-4276-87d7-312dd63e1ffd" providerId="ADAL" clId="{6D86F8A1-B935-0E44-B82E-88F6DEE24515}" dt="2022-02-07T17:11:15.247" v="279" actId="115"/>
          <ac:spMkLst>
            <pc:docMk/>
            <pc:sldMk cId="1498335140" sldId="335"/>
            <ac:spMk id="17411" creationId="{00000000-0000-0000-0000-000000000000}"/>
          </ac:spMkLst>
        </pc:spChg>
      </pc:sldChg>
      <pc:sldChg chg="modSp">
        <pc:chgData name="Gatlin, Kari" userId="2344a0e8-a942-4276-87d7-312dd63e1ffd" providerId="ADAL" clId="{6D86F8A1-B935-0E44-B82E-88F6DEE24515}" dt="2022-02-07T17:11:30.733" v="280" actId="115"/>
        <pc:sldMkLst>
          <pc:docMk/>
          <pc:sldMk cId="3250063702" sldId="337"/>
        </pc:sldMkLst>
        <pc:spChg chg="mod">
          <ac:chgData name="Gatlin, Kari" userId="2344a0e8-a942-4276-87d7-312dd63e1ffd" providerId="ADAL" clId="{6D86F8A1-B935-0E44-B82E-88F6DEE24515}" dt="2022-02-07T17:11:30.733" v="280" actId="115"/>
          <ac:spMkLst>
            <pc:docMk/>
            <pc:sldMk cId="3250063702" sldId="337"/>
            <ac:spMk id="30" creationId="{00000000-0000-0000-0000-000000000000}"/>
          </ac:spMkLst>
        </pc:spChg>
      </pc:sldChg>
      <pc:sldChg chg="modSp">
        <pc:chgData name="Gatlin, Kari" userId="2344a0e8-a942-4276-87d7-312dd63e1ffd" providerId="ADAL" clId="{6D86F8A1-B935-0E44-B82E-88F6DEE24515}" dt="2022-02-07T17:11:35.939" v="282" actId="115"/>
        <pc:sldMkLst>
          <pc:docMk/>
          <pc:sldMk cId="1859598200" sldId="339"/>
        </pc:sldMkLst>
        <pc:spChg chg="mod">
          <ac:chgData name="Gatlin, Kari" userId="2344a0e8-a942-4276-87d7-312dd63e1ffd" providerId="ADAL" clId="{6D86F8A1-B935-0E44-B82E-88F6DEE24515}" dt="2022-02-07T17:11:35.939" v="282" actId="115"/>
          <ac:spMkLst>
            <pc:docMk/>
            <pc:sldMk cId="1859598200" sldId="339"/>
            <ac:spMk id="17" creationId="{00000000-0000-0000-0000-000000000000}"/>
          </ac:spMkLst>
        </pc:spChg>
      </pc:sldChg>
      <pc:sldChg chg="modSp mod">
        <pc:chgData name="Gatlin, Kari" userId="2344a0e8-a942-4276-87d7-312dd63e1ffd" providerId="ADAL" clId="{6D86F8A1-B935-0E44-B82E-88F6DEE24515}" dt="2022-02-07T17:11:44.488" v="284" actId="115"/>
        <pc:sldMkLst>
          <pc:docMk/>
          <pc:sldMk cId="753745304" sldId="342"/>
        </pc:sldMkLst>
        <pc:spChg chg="mod">
          <ac:chgData name="Gatlin, Kari" userId="2344a0e8-a942-4276-87d7-312dd63e1ffd" providerId="ADAL" clId="{6D86F8A1-B935-0E44-B82E-88F6DEE24515}" dt="2022-02-07T17:11:39.459" v="283" actId="115"/>
          <ac:spMkLst>
            <pc:docMk/>
            <pc:sldMk cId="753745304" sldId="342"/>
            <ac:spMk id="24578" creationId="{00000000-0000-0000-0000-000000000000}"/>
          </ac:spMkLst>
        </pc:spChg>
        <pc:spChg chg="mod">
          <ac:chgData name="Gatlin, Kari" userId="2344a0e8-a942-4276-87d7-312dd63e1ffd" providerId="ADAL" clId="{6D86F8A1-B935-0E44-B82E-88F6DEE24515}" dt="2022-02-07T17:11:44.488" v="284" actId="115"/>
          <ac:spMkLst>
            <pc:docMk/>
            <pc:sldMk cId="753745304" sldId="342"/>
            <ac:spMk id="24581" creationId="{00000000-0000-0000-0000-000000000000}"/>
          </ac:spMkLst>
        </pc:spChg>
      </pc:sldChg>
      <pc:sldChg chg="modSp">
        <pc:chgData name="Gatlin, Kari" userId="2344a0e8-a942-4276-87d7-312dd63e1ffd" providerId="ADAL" clId="{6D86F8A1-B935-0E44-B82E-88F6DEE24515}" dt="2022-02-07T17:11:50.484" v="286" actId="115"/>
        <pc:sldMkLst>
          <pc:docMk/>
          <pc:sldMk cId="1016711354" sldId="343"/>
        </pc:sldMkLst>
        <pc:spChg chg="mod">
          <ac:chgData name="Gatlin, Kari" userId="2344a0e8-a942-4276-87d7-312dd63e1ffd" providerId="ADAL" clId="{6D86F8A1-B935-0E44-B82E-88F6DEE24515}" dt="2022-02-07T17:11:50.484" v="286" actId="115"/>
          <ac:spMkLst>
            <pc:docMk/>
            <pc:sldMk cId="1016711354" sldId="343"/>
            <ac:spMk id="25603" creationId="{00000000-0000-0000-0000-000000000000}"/>
          </ac:spMkLst>
        </pc:spChg>
        <pc:spChg chg="mod">
          <ac:chgData name="Gatlin, Kari" userId="2344a0e8-a942-4276-87d7-312dd63e1ffd" providerId="ADAL" clId="{6D86F8A1-B935-0E44-B82E-88F6DEE24515}" dt="2022-02-07T17:11:47.167" v="285" actId="115"/>
          <ac:spMkLst>
            <pc:docMk/>
            <pc:sldMk cId="1016711354" sldId="343"/>
            <ac:spMk id="25604" creationId="{00000000-0000-0000-0000-000000000000}"/>
          </ac:spMkLst>
        </pc:spChg>
      </pc:sldChg>
      <pc:sldChg chg="modSp mod">
        <pc:chgData name="Gatlin, Kari" userId="2344a0e8-a942-4276-87d7-312dd63e1ffd" providerId="ADAL" clId="{6D86F8A1-B935-0E44-B82E-88F6DEE24515}" dt="2022-02-07T17:11:54.593" v="287" actId="115"/>
        <pc:sldMkLst>
          <pc:docMk/>
          <pc:sldMk cId="2505755834" sldId="345"/>
        </pc:sldMkLst>
        <pc:spChg chg="mod">
          <ac:chgData name="Gatlin, Kari" userId="2344a0e8-a942-4276-87d7-312dd63e1ffd" providerId="ADAL" clId="{6D86F8A1-B935-0E44-B82E-88F6DEE24515}" dt="2022-02-07T17:11:54.593" v="287" actId="115"/>
          <ac:spMkLst>
            <pc:docMk/>
            <pc:sldMk cId="2505755834" sldId="345"/>
            <ac:spMk id="7171" creationId="{00000000-0000-0000-0000-000000000000}"/>
          </ac:spMkLst>
        </pc:spChg>
      </pc:sldChg>
      <pc:sldChg chg="modSp mod">
        <pc:chgData name="Gatlin, Kari" userId="2344a0e8-a942-4276-87d7-312dd63e1ffd" providerId="ADAL" clId="{6D86F8A1-B935-0E44-B82E-88F6DEE24515}" dt="2022-02-07T17:12:03.134" v="289" actId="115"/>
        <pc:sldMkLst>
          <pc:docMk/>
          <pc:sldMk cId="973076574" sldId="347"/>
        </pc:sldMkLst>
        <pc:spChg chg="mod">
          <ac:chgData name="Gatlin, Kari" userId="2344a0e8-a942-4276-87d7-312dd63e1ffd" providerId="ADAL" clId="{6D86F8A1-B935-0E44-B82E-88F6DEE24515}" dt="2022-02-07T17:11:59.338" v="288" actId="115"/>
          <ac:spMkLst>
            <pc:docMk/>
            <pc:sldMk cId="973076574" sldId="347"/>
            <ac:spMk id="9218" creationId="{00000000-0000-0000-0000-000000000000}"/>
          </ac:spMkLst>
        </pc:spChg>
        <pc:spChg chg="mod">
          <ac:chgData name="Gatlin, Kari" userId="2344a0e8-a942-4276-87d7-312dd63e1ffd" providerId="ADAL" clId="{6D86F8A1-B935-0E44-B82E-88F6DEE24515}" dt="2022-02-07T17:12:03.134" v="289" actId="115"/>
          <ac:spMkLst>
            <pc:docMk/>
            <pc:sldMk cId="973076574" sldId="347"/>
            <ac:spMk id="9221" creationId="{00000000-0000-0000-0000-000000000000}"/>
          </ac:spMkLst>
        </pc:spChg>
      </pc:sldChg>
      <pc:sldChg chg="modSp">
        <pc:chgData name="Gatlin, Kari" userId="2344a0e8-a942-4276-87d7-312dd63e1ffd" providerId="ADAL" clId="{6D86F8A1-B935-0E44-B82E-88F6DEE24515}" dt="2022-02-07T17:12:09.572" v="291" actId="115"/>
        <pc:sldMkLst>
          <pc:docMk/>
          <pc:sldMk cId="416034163" sldId="350"/>
        </pc:sldMkLst>
        <pc:spChg chg="mod">
          <ac:chgData name="Gatlin, Kari" userId="2344a0e8-a942-4276-87d7-312dd63e1ffd" providerId="ADAL" clId="{6D86F8A1-B935-0E44-B82E-88F6DEE24515}" dt="2022-02-07T17:12:09.572" v="291" actId="115"/>
          <ac:spMkLst>
            <pc:docMk/>
            <pc:sldMk cId="416034163" sldId="350"/>
            <ac:spMk id="12291" creationId="{00000000-0000-0000-0000-000000000000}"/>
          </ac:spMkLst>
        </pc:spChg>
      </pc:sldChg>
      <pc:sldChg chg="modSp mod">
        <pc:chgData name="Gatlin, Kari" userId="2344a0e8-a942-4276-87d7-312dd63e1ffd" providerId="ADAL" clId="{6D86F8A1-B935-0E44-B82E-88F6DEE24515}" dt="2022-02-07T17:12:12.859" v="292" actId="115"/>
        <pc:sldMkLst>
          <pc:docMk/>
          <pc:sldMk cId="2906870678" sldId="351"/>
        </pc:sldMkLst>
        <pc:spChg chg="mod">
          <ac:chgData name="Gatlin, Kari" userId="2344a0e8-a942-4276-87d7-312dd63e1ffd" providerId="ADAL" clId="{6D86F8A1-B935-0E44-B82E-88F6DEE24515}" dt="2022-02-07T17:12:12.859" v="292" actId="115"/>
          <ac:spMkLst>
            <pc:docMk/>
            <pc:sldMk cId="2906870678" sldId="351"/>
            <ac:spMk id="13317" creationId="{00000000-0000-0000-0000-000000000000}"/>
          </ac:spMkLst>
        </pc:spChg>
      </pc:sldChg>
      <pc:sldChg chg="modSp mod">
        <pc:chgData name="Gatlin, Kari" userId="2344a0e8-a942-4276-87d7-312dd63e1ffd" providerId="ADAL" clId="{6D86F8A1-B935-0E44-B82E-88F6DEE24515}" dt="2022-02-07T17:12:18.784" v="294" actId="115"/>
        <pc:sldMkLst>
          <pc:docMk/>
          <pc:sldMk cId="1712149890" sldId="353"/>
        </pc:sldMkLst>
        <pc:spChg chg="mod">
          <ac:chgData name="Gatlin, Kari" userId="2344a0e8-a942-4276-87d7-312dd63e1ffd" providerId="ADAL" clId="{6D86F8A1-B935-0E44-B82E-88F6DEE24515}" dt="2022-02-07T17:12:18.784" v="294" actId="115"/>
          <ac:spMkLst>
            <pc:docMk/>
            <pc:sldMk cId="1712149890" sldId="353"/>
            <ac:spMk id="15362" creationId="{00000000-0000-0000-0000-000000000000}"/>
          </ac:spMkLst>
        </pc:spChg>
      </pc:sldChg>
      <pc:sldChg chg="modSp mod">
        <pc:chgData name="Gatlin, Kari" userId="2344a0e8-a942-4276-87d7-312dd63e1ffd" providerId="ADAL" clId="{6D86F8A1-B935-0E44-B82E-88F6DEE24515}" dt="2022-02-07T17:12:30.442" v="296" actId="207"/>
        <pc:sldMkLst>
          <pc:docMk/>
          <pc:sldMk cId="631516543" sldId="355"/>
        </pc:sldMkLst>
        <pc:spChg chg="mod">
          <ac:chgData name="Gatlin, Kari" userId="2344a0e8-a942-4276-87d7-312dd63e1ffd" providerId="ADAL" clId="{6D86F8A1-B935-0E44-B82E-88F6DEE24515}" dt="2022-02-07T17:12:30.442" v="296" actId="207"/>
          <ac:spMkLst>
            <pc:docMk/>
            <pc:sldMk cId="631516543" sldId="355"/>
            <ac:spMk id="17410" creationId="{00000000-0000-0000-0000-000000000000}"/>
          </ac:spMkLst>
        </pc:spChg>
      </pc:sldChg>
      <pc:sldChg chg="modSp">
        <pc:chgData name="Gatlin, Kari" userId="2344a0e8-a942-4276-87d7-312dd63e1ffd" providerId="ADAL" clId="{6D86F8A1-B935-0E44-B82E-88F6DEE24515}" dt="2022-02-07T17:12:45.145" v="297" actId="115"/>
        <pc:sldMkLst>
          <pc:docMk/>
          <pc:sldMk cId="3780576655" sldId="357"/>
        </pc:sldMkLst>
        <pc:spChg chg="mod">
          <ac:chgData name="Gatlin, Kari" userId="2344a0e8-a942-4276-87d7-312dd63e1ffd" providerId="ADAL" clId="{6D86F8A1-B935-0E44-B82E-88F6DEE24515}" dt="2022-02-07T17:12:45.145" v="297" actId="115"/>
          <ac:spMkLst>
            <pc:docMk/>
            <pc:sldMk cId="3780576655" sldId="357"/>
            <ac:spMk id="19459" creationId="{00000000-0000-0000-0000-000000000000}"/>
          </ac:spMkLst>
        </pc:spChg>
      </pc:sldChg>
      <pc:sldChg chg="modSp">
        <pc:chgData name="Gatlin, Kari" userId="2344a0e8-a942-4276-87d7-312dd63e1ffd" providerId="ADAL" clId="{6D86F8A1-B935-0E44-B82E-88F6DEE24515}" dt="2022-02-07T17:12:52.128" v="298" actId="115"/>
        <pc:sldMkLst>
          <pc:docMk/>
          <pc:sldMk cId="741786951" sldId="360"/>
        </pc:sldMkLst>
        <pc:spChg chg="mod">
          <ac:chgData name="Gatlin, Kari" userId="2344a0e8-a942-4276-87d7-312dd63e1ffd" providerId="ADAL" clId="{6D86F8A1-B935-0E44-B82E-88F6DEE24515}" dt="2022-02-07T17:12:52.128" v="298" actId="115"/>
          <ac:spMkLst>
            <pc:docMk/>
            <pc:sldMk cId="741786951" sldId="360"/>
            <ac:spMk id="22531" creationId="{00000000-0000-0000-0000-000000000000}"/>
          </ac:spMkLst>
        </pc:spChg>
      </pc:sldChg>
      <pc:sldChg chg="modSp mod">
        <pc:chgData name="Gatlin, Kari" userId="2344a0e8-a942-4276-87d7-312dd63e1ffd" providerId="ADAL" clId="{6D86F8A1-B935-0E44-B82E-88F6DEE24515}" dt="2022-02-07T17:14:04.926" v="299" actId="115"/>
        <pc:sldMkLst>
          <pc:docMk/>
          <pc:sldMk cId="3149599700" sldId="362"/>
        </pc:sldMkLst>
        <pc:spChg chg="mod">
          <ac:chgData name="Gatlin, Kari" userId="2344a0e8-a942-4276-87d7-312dd63e1ffd" providerId="ADAL" clId="{6D86F8A1-B935-0E44-B82E-88F6DEE24515}" dt="2022-02-07T17:14:04.926" v="299" actId="115"/>
          <ac:spMkLst>
            <pc:docMk/>
            <pc:sldMk cId="3149599700" sldId="362"/>
            <ac:spMk id="6147" creationId="{00000000-0000-0000-0000-000000000000}"/>
          </ac:spMkLst>
        </pc:spChg>
      </pc:sldChg>
      <pc:sldChg chg="modSp">
        <pc:chgData name="Gatlin, Kari" userId="2344a0e8-a942-4276-87d7-312dd63e1ffd" providerId="ADAL" clId="{6D86F8A1-B935-0E44-B82E-88F6DEE24515}" dt="2022-02-07T17:14:08.139" v="300" actId="115"/>
        <pc:sldMkLst>
          <pc:docMk/>
          <pc:sldMk cId="2513922903" sldId="363"/>
        </pc:sldMkLst>
        <pc:spChg chg="mod">
          <ac:chgData name="Gatlin, Kari" userId="2344a0e8-a942-4276-87d7-312dd63e1ffd" providerId="ADAL" clId="{6D86F8A1-B935-0E44-B82E-88F6DEE24515}" dt="2022-02-07T17:14:08.139" v="300" actId="115"/>
          <ac:spMkLst>
            <pc:docMk/>
            <pc:sldMk cId="2513922903" sldId="363"/>
            <ac:spMk id="7174" creationId="{00000000-0000-0000-0000-000000000000}"/>
          </ac:spMkLst>
        </pc:spChg>
      </pc:sldChg>
      <pc:sldChg chg="modSp mod">
        <pc:chgData name="Gatlin, Kari" userId="2344a0e8-a942-4276-87d7-312dd63e1ffd" providerId="ADAL" clId="{6D86F8A1-B935-0E44-B82E-88F6DEE24515}" dt="2022-02-07T17:14:11.584" v="301" actId="115"/>
        <pc:sldMkLst>
          <pc:docMk/>
          <pc:sldMk cId="2196416431" sldId="365"/>
        </pc:sldMkLst>
        <pc:spChg chg="mod">
          <ac:chgData name="Gatlin, Kari" userId="2344a0e8-a942-4276-87d7-312dd63e1ffd" providerId="ADAL" clId="{6D86F8A1-B935-0E44-B82E-88F6DEE24515}" dt="2022-02-07T17:14:11.584" v="301" actId="115"/>
          <ac:spMkLst>
            <pc:docMk/>
            <pc:sldMk cId="2196416431" sldId="365"/>
            <ac:spMk id="9218" creationId="{00000000-0000-0000-0000-000000000000}"/>
          </ac:spMkLst>
        </pc:spChg>
      </pc:sldChg>
      <pc:sldChg chg="modSp mod">
        <pc:chgData name="Gatlin, Kari" userId="2344a0e8-a942-4276-87d7-312dd63e1ffd" providerId="ADAL" clId="{6D86F8A1-B935-0E44-B82E-88F6DEE24515}" dt="2022-02-07T17:14:16.002" v="302" actId="115"/>
        <pc:sldMkLst>
          <pc:docMk/>
          <pc:sldMk cId="136974385" sldId="366"/>
        </pc:sldMkLst>
        <pc:spChg chg="mod">
          <ac:chgData name="Gatlin, Kari" userId="2344a0e8-a942-4276-87d7-312dd63e1ffd" providerId="ADAL" clId="{6D86F8A1-B935-0E44-B82E-88F6DEE24515}" dt="2022-02-07T17:14:16.002" v="302" actId="115"/>
          <ac:spMkLst>
            <pc:docMk/>
            <pc:sldMk cId="136974385" sldId="366"/>
            <ac:spMk id="10242" creationId="{00000000-0000-0000-0000-000000000000}"/>
          </ac:spMkLst>
        </pc:spChg>
      </pc:sldChg>
      <pc:sldChg chg="modSp mod">
        <pc:chgData name="Gatlin, Kari" userId="2344a0e8-a942-4276-87d7-312dd63e1ffd" providerId="ADAL" clId="{6D86F8A1-B935-0E44-B82E-88F6DEE24515}" dt="2022-02-07T17:14:28.747" v="304" actId="115"/>
        <pc:sldMkLst>
          <pc:docMk/>
          <pc:sldMk cId="3055116118" sldId="367"/>
        </pc:sldMkLst>
        <pc:spChg chg="mod">
          <ac:chgData name="Gatlin, Kari" userId="2344a0e8-a942-4276-87d7-312dd63e1ffd" providerId="ADAL" clId="{6D86F8A1-B935-0E44-B82E-88F6DEE24515}" dt="2022-02-07T17:14:28.747" v="304" actId="115"/>
          <ac:spMkLst>
            <pc:docMk/>
            <pc:sldMk cId="3055116118" sldId="367"/>
            <ac:spMk id="11266" creationId="{00000000-0000-0000-0000-000000000000}"/>
          </ac:spMkLst>
        </pc:spChg>
      </pc:sldChg>
      <pc:sldChg chg="modSp">
        <pc:chgData name="Gatlin, Kari" userId="2344a0e8-a942-4276-87d7-312dd63e1ffd" providerId="ADAL" clId="{6D86F8A1-B935-0E44-B82E-88F6DEE24515}" dt="2022-02-07T17:14:35.058" v="305" actId="115"/>
        <pc:sldMkLst>
          <pc:docMk/>
          <pc:sldMk cId="3427185605" sldId="369"/>
        </pc:sldMkLst>
        <pc:spChg chg="mod">
          <ac:chgData name="Gatlin, Kari" userId="2344a0e8-a942-4276-87d7-312dd63e1ffd" providerId="ADAL" clId="{6D86F8A1-B935-0E44-B82E-88F6DEE24515}" dt="2022-02-07T17:14:35.058" v="305" actId="115"/>
          <ac:spMkLst>
            <pc:docMk/>
            <pc:sldMk cId="3427185605" sldId="369"/>
            <ac:spMk id="13315" creationId="{00000000-0000-0000-0000-000000000000}"/>
          </ac:spMkLst>
        </pc:spChg>
      </pc:sldChg>
      <pc:sldChg chg="modSp">
        <pc:chgData name="Gatlin, Kari" userId="2344a0e8-a942-4276-87d7-312dd63e1ffd" providerId="ADAL" clId="{6D86F8A1-B935-0E44-B82E-88F6DEE24515}" dt="2022-02-07T17:14:38.377" v="306" actId="115"/>
        <pc:sldMkLst>
          <pc:docMk/>
          <pc:sldMk cId="2421958956" sldId="370"/>
        </pc:sldMkLst>
        <pc:spChg chg="mod">
          <ac:chgData name="Gatlin, Kari" userId="2344a0e8-a942-4276-87d7-312dd63e1ffd" providerId="ADAL" clId="{6D86F8A1-B935-0E44-B82E-88F6DEE24515}" dt="2022-02-07T17:14:38.377" v="306" actId="115"/>
          <ac:spMkLst>
            <pc:docMk/>
            <pc:sldMk cId="2421958956" sldId="370"/>
            <ac:spMk id="2" creationId="{00000000-0000-0000-0000-000000000000}"/>
          </ac:spMkLst>
        </pc:spChg>
      </pc:sldChg>
      <pc:sldChg chg="modSp">
        <pc:chgData name="Gatlin, Kari" userId="2344a0e8-a942-4276-87d7-312dd63e1ffd" providerId="ADAL" clId="{6D86F8A1-B935-0E44-B82E-88F6DEE24515}" dt="2022-02-07T17:14:42.835" v="307" actId="115"/>
        <pc:sldMkLst>
          <pc:docMk/>
          <pc:sldMk cId="2600551075" sldId="371"/>
        </pc:sldMkLst>
        <pc:spChg chg="mod">
          <ac:chgData name="Gatlin, Kari" userId="2344a0e8-a942-4276-87d7-312dd63e1ffd" providerId="ADAL" clId="{6D86F8A1-B935-0E44-B82E-88F6DEE24515}" dt="2022-02-07T17:14:42.835" v="307" actId="115"/>
          <ac:spMkLst>
            <pc:docMk/>
            <pc:sldMk cId="2600551075" sldId="371"/>
            <ac:spMk id="15363" creationId="{00000000-0000-0000-0000-000000000000}"/>
          </ac:spMkLst>
        </pc:spChg>
      </pc:sldChg>
      <pc:sldChg chg="modSp">
        <pc:chgData name="Gatlin, Kari" userId="2344a0e8-a942-4276-87d7-312dd63e1ffd" providerId="ADAL" clId="{6D86F8A1-B935-0E44-B82E-88F6DEE24515}" dt="2022-02-07T17:14:48.582" v="309" actId="115"/>
        <pc:sldMkLst>
          <pc:docMk/>
          <pc:sldMk cId="2007703581" sldId="373"/>
        </pc:sldMkLst>
        <pc:spChg chg="mod">
          <ac:chgData name="Gatlin, Kari" userId="2344a0e8-a942-4276-87d7-312dd63e1ffd" providerId="ADAL" clId="{6D86F8A1-B935-0E44-B82E-88F6DEE24515}" dt="2022-02-07T17:14:48.582" v="309" actId="115"/>
          <ac:spMkLst>
            <pc:docMk/>
            <pc:sldMk cId="2007703581" sldId="373"/>
            <ac:spMk id="17412" creationId="{00000000-0000-0000-0000-000000000000}"/>
          </ac:spMkLst>
        </pc:spChg>
      </pc:sldChg>
      <pc:sldChg chg="del">
        <pc:chgData name="Gatlin, Kari" userId="2344a0e8-a942-4276-87d7-312dd63e1ffd" providerId="ADAL" clId="{6D86F8A1-B935-0E44-B82E-88F6DEE24515}" dt="2022-02-07T17:14:54.895" v="310" actId="2696"/>
        <pc:sldMkLst>
          <pc:docMk/>
          <pc:sldMk cId="1557347959" sldId="374"/>
        </pc:sldMkLst>
      </pc:sldChg>
      <pc:sldChg chg="addSp delSp modSp new mod">
        <pc:chgData name="Gatlin, Kari" userId="2344a0e8-a942-4276-87d7-312dd63e1ffd" providerId="ADAL" clId="{6D86F8A1-B935-0E44-B82E-88F6DEE24515}" dt="2022-02-07T16:43:04.310" v="214" actId="115"/>
        <pc:sldMkLst>
          <pc:docMk/>
          <pc:sldMk cId="1329871790" sldId="376"/>
        </pc:sldMkLst>
        <pc:spChg chg="add mod">
          <ac:chgData name="Gatlin, Kari" userId="2344a0e8-a942-4276-87d7-312dd63e1ffd" providerId="ADAL" clId="{6D86F8A1-B935-0E44-B82E-88F6DEE24515}" dt="2022-02-07T16:42:56.444" v="210" actId="115"/>
          <ac:spMkLst>
            <pc:docMk/>
            <pc:sldMk cId="1329871790" sldId="376"/>
            <ac:spMk id="3" creationId="{94D380CD-F4FC-F846-8725-A8B25DCD5A50}"/>
          </ac:spMkLst>
        </pc:spChg>
        <pc:spChg chg="add mod">
          <ac:chgData name="Gatlin, Kari" userId="2344a0e8-a942-4276-87d7-312dd63e1ffd" providerId="ADAL" clId="{6D86F8A1-B935-0E44-B82E-88F6DEE24515}" dt="2022-02-07T16:43:04.310" v="214" actId="115"/>
          <ac:spMkLst>
            <pc:docMk/>
            <pc:sldMk cId="1329871790" sldId="376"/>
            <ac:spMk id="4" creationId="{A38E3D11-3650-1E4E-B89E-1CC1F8E0615A}"/>
          </ac:spMkLst>
        </pc:spChg>
        <pc:spChg chg="add del mod">
          <ac:chgData name="Gatlin, Kari" userId="2344a0e8-a942-4276-87d7-312dd63e1ffd" providerId="ADAL" clId="{6D86F8A1-B935-0E44-B82E-88F6DEE24515}" dt="2022-02-07T16:39:30.690" v="204"/>
          <ac:spMkLst>
            <pc:docMk/>
            <pc:sldMk cId="1329871790" sldId="376"/>
            <ac:spMk id="5" creationId="{BF143197-D154-3443-847F-50726BEC2C14}"/>
          </ac:spMkLst>
        </pc:spChg>
      </pc:sldChg>
      <pc:sldChg chg="addSp modSp new mod modAnim">
        <pc:chgData name="Gatlin, Kari" userId="2344a0e8-a942-4276-87d7-312dd63e1ffd" providerId="ADAL" clId="{6D86F8A1-B935-0E44-B82E-88F6DEE24515}" dt="2022-02-07T17:15:03.707" v="313" actId="403"/>
        <pc:sldMkLst>
          <pc:docMk/>
          <pc:sldMk cId="506709610" sldId="377"/>
        </pc:sldMkLst>
        <pc:spChg chg="add mod">
          <ac:chgData name="Gatlin, Kari" userId="2344a0e8-a942-4276-87d7-312dd63e1ffd" providerId="ADAL" clId="{6D86F8A1-B935-0E44-B82E-88F6DEE24515}" dt="2022-02-07T16:51:06.972" v="222" actId="255"/>
          <ac:spMkLst>
            <pc:docMk/>
            <pc:sldMk cId="506709610" sldId="377"/>
            <ac:spMk id="3" creationId="{DF9E2C5B-01E9-7640-9D5C-51CBB54A5F36}"/>
          </ac:spMkLst>
        </pc:spChg>
        <pc:spChg chg="add mod">
          <ac:chgData name="Gatlin, Kari" userId="2344a0e8-a942-4276-87d7-312dd63e1ffd" providerId="ADAL" clId="{6D86F8A1-B935-0E44-B82E-88F6DEE24515}" dt="2022-02-07T17:15:03.707" v="313" actId="403"/>
          <ac:spMkLst>
            <pc:docMk/>
            <pc:sldMk cId="506709610" sldId="377"/>
            <ac:spMk id="4" creationId="{45E084EB-F3EB-5548-A0EB-F82F0881BAC4}"/>
          </ac:spMkLst>
        </pc:spChg>
        <pc:spChg chg="add mod">
          <ac:chgData name="Gatlin, Kari" userId="2344a0e8-a942-4276-87d7-312dd63e1ffd" providerId="ADAL" clId="{6D86F8A1-B935-0E44-B82E-88F6DEE24515}" dt="2022-02-07T16:53:54.069" v="242" actId="115"/>
          <ac:spMkLst>
            <pc:docMk/>
            <pc:sldMk cId="506709610" sldId="377"/>
            <ac:spMk id="6" creationId="{6C7FCC59-55FA-5C4E-935D-36416758F0C6}"/>
          </ac:spMkLst>
        </pc:spChg>
        <pc:spChg chg="add mod">
          <ac:chgData name="Gatlin, Kari" userId="2344a0e8-a942-4276-87d7-312dd63e1ffd" providerId="ADAL" clId="{6D86F8A1-B935-0E44-B82E-88F6DEE24515}" dt="2022-02-07T16:52:05.745" v="238" actId="255"/>
          <ac:spMkLst>
            <pc:docMk/>
            <pc:sldMk cId="506709610" sldId="377"/>
            <ac:spMk id="8" creationId="{A6B4F99C-1D7F-7448-B5A8-D93A67277C7E}"/>
          </ac:spMkLst>
        </pc:spChg>
      </pc:sldChg>
      <pc:sldChg chg="new del">
        <pc:chgData name="Gatlin, Kari" userId="2344a0e8-a942-4276-87d7-312dd63e1ffd" providerId="ADAL" clId="{6D86F8A1-B935-0E44-B82E-88F6DEE24515}" dt="2022-02-07T17:15:08.546" v="314" actId="2696"/>
        <pc:sldMkLst>
          <pc:docMk/>
          <pc:sldMk cId="1113198831" sldId="378"/>
        </pc:sldMkLst>
      </pc:sldChg>
      <pc:sldChg chg="new del">
        <pc:chgData name="Gatlin, Kari" userId="2344a0e8-a942-4276-87d7-312dd63e1ffd" providerId="ADAL" clId="{6D86F8A1-B935-0E44-B82E-88F6DEE24515}" dt="2022-02-07T16:56:46.453" v="257" actId="2696"/>
        <pc:sldMkLst>
          <pc:docMk/>
          <pc:sldMk cId="1315160089" sldId="378"/>
        </pc:sldMkLst>
      </pc:sldChg>
      <pc:sldChg chg="new del">
        <pc:chgData name="Gatlin, Kari" userId="2344a0e8-a942-4276-87d7-312dd63e1ffd" providerId="ADAL" clId="{6D86F8A1-B935-0E44-B82E-88F6DEE24515}" dt="2022-02-07T16:55:14.111" v="247" actId="2696"/>
        <pc:sldMkLst>
          <pc:docMk/>
          <pc:sldMk cId="2812052235" sldId="378"/>
        </pc:sldMkLst>
      </pc:sldChg>
      <pc:sldChg chg="new del">
        <pc:chgData name="Gatlin, Kari" userId="2344a0e8-a942-4276-87d7-312dd63e1ffd" providerId="ADAL" clId="{6D86F8A1-B935-0E44-B82E-88F6DEE24515}" dt="2022-02-07T16:56:02.321" v="251" actId="2696"/>
        <pc:sldMkLst>
          <pc:docMk/>
          <pc:sldMk cId="3304627800" sldId="378"/>
        </pc:sldMkLst>
      </pc:sldChg>
      <pc:sldChg chg="new del">
        <pc:chgData name="Gatlin, Kari" userId="2344a0e8-a942-4276-87d7-312dd63e1ffd" providerId="ADAL" clId="{6D86F8A1-B935-0E44-B82E-88F6DEE24515}" dt="2022-02-07T16:57:20.840" v="264" actId="2696"/>
        <pc:sldMkLst>
          <pc:docMk/>
          <pc:sldMk cId="3529959810" sldId="379"/>
        </pc:sldMkLst>
      </pc:sldChg>
    </pc:docChg>
  </pc:docChgLst>
  <pc:docChgLst>
    <pc:chgData name="Kari Gatlin" userId="2344a0e8-a942-4276-87d7-312dd63e1ffd" providerId="ADAL" clId="{248B0C0F-A312-F04B-9FC8-215B99599F8D}"/>
    <pc:docChg chg="undo custSel addSld delSld modSld modSection">
      <pc:chgData name="Kari Gatlin" userId="2344a0e8-a942-4276-87d7-312dd63e1ffd" providerId="ADAL" clId="{248B0C0F-A312-F04B-9FC8-215B99599F8D}" dt="2022-02-07T00:03:06.699" v="291" actId="1076"/>
      <pc:docMkLst>
        <pc:docMk/>
      </pc:docMkLst>
      <pc:sldChg chg="addSp delSp modSp mod modAnim">
        <pc:chgData name="Kari Gatlin" userId="2344a0e8-a942-4276-87d7-312dd63e1ffd" providerId="ADAL" clId="{248B0C0F-A312-F04B-9FC8-215B99599F8D}" dt="2022-02-06T23:59:51.096" v="209"/>
        <pc:sldMkLst>
          <pc:docMk/>
          <pc:sldMk cId="2199008632" sldId="325"/>
        </pc:sldMkLst>
        <pc:spChg chg="add mod">
          <ac:chgData name="Kari Gatlin" userId="2344a0e8-a942-4276-87d7-312dd63e1ffd" providerId="ADAL" clId="{248B0C0F-A312-F04B-9FC8-215B99599F8D}" dt="2022-02-06T23:55:38.022" v="129" actId="1076"/>
          <ac:spMkLst>
            <pc:docMk/>
            <pc:sldMk cId="2199008632" sldId="325"/>
            <ac:spMk id="3" creationId="{2B0B99BB-A48E-FF42-A3FC-740EA2283CAD}"/>
          </ac:spMkLst>
        </pc:spChg>
        <pc:spChg chg="add del mod">
          <ac:chgData name="Kari Gatlin" userId="2344a0e8-a942-4276-87d7-312dd63e1ffd" providerId="ADAL" clId="{248B0C0F-A312-F04B-9FC8-215B99599F8D}" dt="2022-02-06T23:59:51.096" v="209"/>
          <ac:spMkLst>
            <pc:docMk/>
            <pc:sldMk cId="2199008632" sldId="325"/>
            <ac:spMk id="4" creationId="{5B598ED1-F5CC-954F-A998-BF88963778BF}"/>
          </ac:spMkLst>
        </pc:spChg>
        <pc:spChg chg="del mod">
          <ac:chgData name="Kari Gatlin" userId="2344a0e8-a942-4276-87d7-312dd63e1ffd" providerId="ADAL" clId="{248B0C0F-A312-F04B-9FC8-215B99599F8D}" dt="2022-02-06T23:50:06.470" v="1" actId="478"/>
          <ac:spMkLst>
            <pc:docMk/>
            <pc:sldMk cId="2199008632" sldId="325"/>
            <ac:spMk id="7170" creationId="{00000000-0000-0000-0000-000000000000}"/>
          </ac:spMkLst>
        </pc:spChg>
        <pc:spChg chg="mod">
          <ac:chgData name="Kari Gatlin" userId="2344a0e8-a942-4276-87d7-312dd63e1ffd" providerId="ADAL" clId="{248B0C0F-A312-F04B-9FC8-215B99599F8D}" dt="2022-02-06T23:55:32.714" v="127" actId="1076"/>
          <ac:spMkLst>
            <pc:docMk/>
            <pc:sldMk cId="2199008632" sldId="325"/>
            <ac:spMk id="7172" creationId="{00000000-0000-0000-0000-000000000000}"/>
          </ac:spMkLst>
        </pc:spChg>
        <pc:spChg chg="del mod">
          <ac:chgData name="Kari Gatlin" userId="2344a0e8-a942-4276-87d7-312dd63e1ffd" providerId="ADAL" clId="{248B0C0F-A312-F04B-9FC8-215B99599F8D}" dt="2022-02-06T23:50:55.292" v="5" actId="478"/>
          <ac:spMkLst>
            <pc:docMk/>
            <pc:sldMk cId="2199008632" sldId="325"/>
            <ac:spMk id="7173" creationId="{00000000-0000-0000-0000-000000000000}"/>
          </ac:spMkLst>
        </pc:spChg>
        <pc:spChg chg="mod">
          <ac:chgData name="Kari Gatlin" userId="2344a0e8-a942-4276-87d7-312dd63e1ffd" providerId="ADAL" clId="{248B0C0F-A312-F04B-9FC8-215B99599F8D}" dt="2022-02-06T23:55:34.827" v="128" actId="1076"/>
          <ac:spMkLst>
            <pc:docMk/>
            <pc:sldMk cId="2199008632" sldId="325"/>
            <ac:spMk id="7174" creationId="{00000000-0000-0000-0000-000000000000}"/>
          </ac:spMkLst>
        </pc:spChg>
      </pc:sldChg>
      <pc:sldChg chg="addSp modSp mod">
        <pc:chgData name="Kari Gatlin" userId="2344a0e8-a942-4276-87d7-312dd63e1ffd" providerId="ADAL" clId="{248B0C0F-A312-F04B-9FC8-215B99599F8D}" dt="2022-02-07T00:03:06.699" v="291" actId="1076"/>
        <pc:sldMkLst>
          <pc:docMk/>
          <pc:sldMk cId="1569835562" sldId="326"/>
        </pc:sldMkLst>
        <pc:spChg chg="add mod">
          <ac:chgData name="Kari Gatlin" userId="2344a0e8-a942-4276-87d7-312dd63e1ffd" providerId="ADAL" clId="{248B0C0F-A312-F04B-9FC8-215B99599F8D}" dt="2022-02-07T00:03:06.699" v="291" actId="1076"/>
          <ac:spMkLst>
            <pc:docMk/>
            <pc:sldMk cId="1569835562" sldId="326"/>
            <ac:spMk id="2" creationId="{D22DE40E-2DC1-8143-8F12-44D98EF088D4}"/>
          </ac:spMkLst>
        </pc:spChg>
        <pc:spChg chg="mod">
          <ac:chgData name="Kari Gatlin" userId="2344a0e8-a942-4276-87d7-312dd63e1ffd" providerId="ADAL" clId="{248B0C0F-A312-F04B-9FC8-215B99599F8D}" dt="2022-02-07T00:02:42.263" v="284" actId="1076"/>
          <ac:spMkLst>
            <pc:docMk/>
            <pc:sldMk cId="1569835562" sldId="326"/>
            <ac:spMk id="5" creationId="{00000000-0000-0000-0000-000000000000}"/>
          </ac:spMkLst>
        </pc:spChg>
        <pc:spChg chg="mod">
          <ac:chgData name="Kari Gatlin" userId="2344a0e8-a942-4276-87d7-312dd63e1ffd" providerId="ADAL" clId="{248B0C0F-A312-F04B-9FC8-215B99599F8D}" dt="2022-02-07T00:02:35.220" v="282" actId="1076"/>
          <ac:spMkLst>
            <pc:docMk/>
            <pc:sldMk cId="1569835562" sldId="326"/>
            <ac:spMk id="8195" creationId="{00000000-0000-0000-0000-000000000000}"/>
          </ac:spMkLst>
        </pc:spChg>
        <pc:spChg chg="mod">
          <ac:chgData name="Kari Gatlin" userId="2344a0e8-a942-4276-87d7-312dd63e1ffd" providerId="ADAL" clId="{248B0C0F-A312-F04B-9FC8-215B99599F8D}" dt="2022-02-07T00:02:38.586" v="283" actId="1076"/>
          <ac:spMkLst>
            <pc:docMk/>
            <pc:sldMk cId="1569835562" sldId="326"/>
            <ac:spMk id="8196" creationId="{00000000-0000-0000-0000-000000000000}"/>
          </ac:spMkLst>
        </pc:spChg>
      </pc:sldChg>
      <pc:sldChg chg="addSp delSp modSp new mod">
        <pc:chgData name="Kari Gatlin" userId="2344a0e8-a942-4276-87d7-312dd63e1ffd" providerId="ADAL" clId="{248B0C0F-A312-F04B-9FC8-215B99599F8D}" dt="2022-02-07T00:00:32.807" v="281" actId="403"/>
        <pc:sldMkLst>
          <pc:docMk/>
          <pc:sldMk cId="3442394994" sldId="375"/>
        </pc:sldMkLst>
        <pc:spChg chg="add del mod">
          <ac:chgData name="Kari Gatlin" userId="2344a0e8-a942-4276-87d7-312dd63e1ffd" providerId="ADAL" clId="{248B0C0F-A312-F04B-9FC8-215B99599F8D}" dt="2022-02-06T23:59:52.414" v="210" actId="478"/>
          <ac:spMkLst>
            <pc:docMk/>
            <pc:sldMk cId="3442394994" sldId="375"/>
            <ac:spMk id="2" creationId="{C6DC9005-DC91-0540-A2FA-F4F092B8F9C5}"/>
          </ac:spMkLst>
        </pc:spChg>
        <pc:spChg chg="add del mod">
          <ac:chgData name="Kari Gatlin" userId="2344a0e8-a942-4276-87d7-312dd63e1ffd" providerId="ADAL" clId="{248B0C0F-A312-F04B-9FC8-215B99599F8D}" dt="2022-02-06T23:59:41.023" v="206"/>
          <ac:spMkLst>
            <pc:docMk/>
            <pc:sldMk cId="3442394994" sldId="375"/>
            <ac:spMk id="3" creationId="{1AE4FCF1-4F46-B74A-9B9C-BCDD9C96E7E8}"/>
          </ac:spMkLst>
        </pc:spChg>
        <pc:spChg chg="add mod">
          <ac:chgData name="Kari Gatlin" userId="2344a0e8-a942-4276-87d7-312dd63e1ffd" providerId="ADAL" clId="{248B0C0F-A312-F04B-9FC8-215B99599F8D}" dt="2022-02-07T00:00:32.807" v="281" actId="403"/>
          <ac:spMkLst>
            <pc:docMk/>
            <pc:sldMk cId="3442394994" sldId="375"/>
            <ac:spMk id="4" creationId="{0544A409-DE8A-6E43-A61B-05BA036F5009}"/>
          </ac:spMkLst>
        </pc:spChg>
      </pc:sldChg>
      <pc:sldChg chg="new del">
        <pc:chgData name="Kari Gatlin" userId="2344a0e8-a942-4276-87d7-312dd63e1ffd" providerId="ADAL" clId="{248B0C0F-A312-F04B-9FC8-215B99599F8D}" dt="2022-02-06T23:59:29.157" v="203" actId="2696"/>
        <pc:sldMkLst>
          <pc:docMk/>
          <pc:sldMk cId="1688666838" sldId="3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402AC-5861-423C-AC0E-35F5B126DC75}" type="datetimeFigureOut">
              <a:rPr lang="en-US" smtClean="0"/>
              <a:t>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DC0A9-5979-46B7-AAE9-64DC63FCE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4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E9A9DD2-947C-4ABF-8B74-0FF0AAD4AB86}" type="slidenum">
              <a:rPr lang="en-US" altLang="en-US" sz="1200" smtClean="0">
                <a:latin typeface="Arial" charset="0"/>
              </a:rPr>
              <a:pPr eaLnBrk="1" hangingPunct="1"/>
              <a:t>18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DC5EBF0-6B4B-44A6-9650-C9D0DF60CE84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02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8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453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194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86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501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413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144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24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576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72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2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66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2/7/22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20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2/7/22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71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2/7/22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8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9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7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C5EBF0-6B4B-44A6-9650-C9D0DF60CE84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4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709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2082794"/>
            <a:ext cx="5308866" cy="1515533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7: :Creating the Constitution</a:t>
            </a:r>
            <a:br>
              <a:rPr lang="en-US" dirty="0"/>
            </a:br>
            <a:r>
              <a:rPr lang="en-US" dirty="0"/>
              <a:t>(1776-1790)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aseline="30000" dirty="0"/>
              <a:t>7th</a:t>
            </a:r>
            <a:r>
              <a:rPr lang="en-US" dirty="0"/>
              <a:t> grade</a:t>
            </a:r>
          </a:p>
          <a:p>
            <a:r>
              <a:rPr lang="en-US" dirty="0"/>
              <a:t>Pearl Junior High</a:t>
            </a:r>
          </a:p>
        </p:txBody>
      </p:sp>
    </p:spTree>
    <p:extLst>
      <p:ext uri="{BB962C8B-B14F-4D97-AF65-F5344CB8AC3E}">
        <p14:creationId xmlns:p14="http://schemas.microsoft.com/office/powerpoint/2010/main" val="2861344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While the states were writing new constitutions, so was the Continental Congress.  </a:t>
            </a:r>
          </a:p>
        </p:txBody>
      </p:sp>
      <p:sp>
        <p:nvSpPr>
          <p:cNvPr id="12291" name="AutoShape 31"/>
          <p:cNvSpPr>
            <a:spLocks noChangeArrowheads="1"/>
          </p:cNvSpPr>
          <p:nvPr/>
        </p:nvSpPr>
        <p:spPr bwMode="auto">
          <a:xfrm>
            <a:off x="4800600" y="3733800"/>
            <a:ext cx="3352800" cy="2209800"/>
          </a:xfrm>
          <a:prstGeom prst="verticalScrol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 i="1"/>
              <a:t>Articles</a:t>
            </a:r>
          </a:p>
          <a:p>
            <a:pPr algn="ctr" eaLnBrk="1" hangingPunct="1"/>
            <a:r>
              <a:rPr lang="en-US" altLang="en-US" sz="2000" i="1"/>
              <a:t>of</a:t>
            </a:r>
          </a:p>
          <a:p>
            <a:pPr algn="ctr" eaLnBrk="1" hangingPunct="1"/>
            <a:r>
              <a:rPr lang="en-US" altLang="en-US" sz="2000" i="1"/>
              <a:t>Confederation</a:t>
            </a:r>
          </a:p>
        </p:txBody>
      </p:sp>
      <p:sp>
        <p:nvSpPr>
          <p:cNvPr id="12292" name="Text Box 32"/>
          <p:cNvSpPr txBox="1">
            <a:spLocks noChangeArrowheads="1"/>
          </p:cNvSpPr>
          <p:nvPr/>
        </p:nvSpPr>
        <p:spPr bwMode="auto">
          <a:xfrm>
            <a:off x="914400" y="3776663"/>
            <a:ext cx="3200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In 1777, the Congress adopted a new plan of government for the nation: </a:t>
            </a:r>
            <a:r>
              <a:rPr lang="en-US" altLang="en-US" u="sng" dirty="0">
                <a:solidFill>
                  <a:srgbClr val="FF0000"/>
                </a:solidFill>
              </a:rPr>
              <a:t>the Articles of Confederation.</a:t>
            </a: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2286000" y="27686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30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Many of the </a:t>
            </a:r>
            <a:r>
              <a:rPr lang="en-US" altLang="en-US">
                <a:solidFill>
                  <a:srgbClr val="0062AC"/>
                </a:solidFill>
              </a:rPr>
              <a:t>concerns about colonial rule </a:t>
            </a:r>
            <a:r>
              <a:rPr lang="en-US" altLang="en-US"/>
              <a:t>that shaped the new state constitutions also </a:t>
            </a:r>
            <a:r>
              <a:rPr lang="en-US" altLang="en-US">
                <a:solidFill>
                  <a:srgbClr val="0062AC"/>
                </a:solidFill>
              </a:rPr>
              <a:t>shaped the Articles of Confederation. 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914400" y="3405188"/>
            <a:ext cx="32004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Under the Articles, </a:t>
            </a:r>
            <a:r>
              <a:rPr lang="en-US" altLang="en-US">
                <a:solidFill>
                  <a:srgbClr val="0062AC"/>
                </a:solidFill>
              </a:rPr>
              <a:t>the powers of the central government were given to Congress</a:t>
            </a:r>
            <a:r>
              <a:rPr lang="en-US" altLang="en-US">
                <a:latin typeface="Arial" charset="0"/>
              </a:rPr>
              <a:t>—</a:t>
            </a:r>
            <a:r>
              <a:rPr lang="en-US" altLang="en-US"/>
              <a:t>a  legislature elected by the people. </a:t>
            </a:r>
          </a:p>
        </p:txBody>
      </p:sp>
      <p:sp>
        <p:nvSpPr>
          <p:cNvPr id="13316" name="AutoShape 6"/>
          <p:cNvSpPr>
            <a:spLocks noChangeArrowheads="1"/>
          </p:cNvSpPr>
          <p:nvPr/>
        </p:nvSpPr>
        <p:spPr bwMode="auto">
          <a:xfrm>
            <a:off x="5105400" y="2590800"/>
            <a:ext cx="2971800" cy="3352800"/>
          </a:xfrm>
          <a:prstGeom prst="upArrow">
            <a:avLst>
              <a:gd name="adj1" fmla="val 50000"/>
              <a:gd name="adj2" fmla="val 28205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Powers</a:t>
            </a:r>
          </a:p>
          <a:p>
            <a:pPr algn="ctr" eaLnBrk="1" hangingPunct="1"/>
            <a:r>
              <a:rPr lang="en-US" altLang="en-US" sz="2000"/>
              <a:t>of the</a:t>
            </a:r>
          </a:p>
          <a:p>
            <a:pPr algn="ctr" eaLnBrk="1" hangingPunct="1"/>
            <a:r>
              <a:rPr lang="en-US" altLang="en-US" sz="2000"/>
              <a:t>legislature</a:t>
            </a:r>
          </a:p>
        </p:txBody>
      </p:sp>
    </p:spTree>
    <p:extLst>
      <p:ext uri="{BB962C8B-B14F-4D97-AF65-F5344CB8AC3E}">
        <p14:creationId xmlns:p14="http://schemas.microsoft.com/office/powerpoint/2010/main" val="198549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In fact, the legislature was the </a:t>
            </a:r>
            <a:r>
              <a:rPr lang="en-US" altLang="en-US" b="1" i="1"/>
              <a:t>only</a:t>
            </a:r>
            <a:r>
              <a:rPr lang="en-US" altLang="en-US" b="1"/>
              <a:t> branch of government created by the Articles.</a:t>
            </a:r>
            <a:r>
              <a:rPr lang="en-US" altLang="en-US"/>
              <a:t> 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181600" y="4267200"/>
            <a:ext cx="1828800" cy="17526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Judicial</a:t>
            </a:r>
          </a:p>
          <a:p>
            <a:pPr algn="ctr" eaLnBrk="1" hangingPunct="1"/>
            <a:r>
              <a:rPr lang="en-US" altLang="en-US" sz="2000"/>
              <a:t>Branch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057400" y="4267200"/>
            <a:ext cx="1828800" cy="17526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Executive</a:t>
            </a:r>
          </a:p>
          <a:p>
            <a:pPr algn="ctr" eaLnBrk="1" hangingPunct="1"/>
            <a:r>
              <a:rPr lang="en-US" altLang="en-US" sz="2000"/>
              <a:t>Branch</a:t>
            </a: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1828800" y="4038600"/>
            <a:ext cx="2286000" cy="2209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 flipV="1">
            <a:off x="1905000" y="4038600"/>
            <a:ext cx="2209800" cy="2209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4953000" y="4038600"/>
            <a:ext cx="2209800" cy="21336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 flipV="1">
            <a:off x="4953000" y="4038600"/>
            <a:ext cx="2286000" cy="2209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914400" y="2312988"/>
            <a:ext cx="7315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There was </a:t>
            </a:r>
            <a:r>
              <a:rPr lang="en-US" altLang="en-US">
                <a:solidFill>
                  <a:srgbClr val="0062AC"/>
                </a:solidFill>
              </a:rPr>
              <a:t>no chief executive</a:t>
            </a:r>
            <a:r>
              <a:rPr lang="en-US" altLang="en-US"/>
              <a:t>. </a:t>
            </a:r>
            <a:endParaRPr lang="en-US" altLang="en-US">
              <a:solidFill>
                <a:srgbClr val="0062AC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14400" y="3151188"/>
            <a:ext cx="7315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There were </a:t>
            </a:r>
            <a:r>
              <a:rPr lang="en-US" altLang="en-US">
                <a:solidFill>
                  <a:srgbClr val="0062AC"/>
                </a:solidFill>
              </a:rPr>
              <a:t>no national courts.</a:t>
            </a:r>
          </a:p>
        </p:txBody>
      </p:sp>
    </p:spTree>
    <p:extLst>
      <p:ext uri="{BB962C8B-B14F-4D97-AF65-F5344CB8AC3E}">
        <p14:creationId xmlns:p14="http://schemas.microsoft.com/office/powerpoint/2010/main" val="28531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To make sure the new legislature did not become too </a:t>
            </a:r>
            <a:r>
              <a:rPr lang="en-US" altLang="en-US" b="1" u="sng" dirty="0">
                <a:solidFill>
                  <a:srgbClr val="FF0000"/>
                </a:solidFill>
              </a:rPr>
              <a:t>strong</a:t>
            </a:r>
            <a:r>
              <a:rPr lang="en-US" altLang="en-US" b="1" dirty="0"/>
              <a:t>, its powers were limited. </a:t>
            </a:r>
          </a:p>
        </p:txBody>
      </p:sp>
      <p:sp>
        <p:nvSpPr>
          <p:cNvPr id="15363" name="AutoShape 80"/>
          <p:cNvSpPr>
            <a:spLocks noChangeArrowheads="1"/>
          </p:cNvSpPr>
          <p:nvPr/>
        </p:nvSpPr>
        <p:spPr bwMode="auto">
          <a:xfrm rot="5400000">
            <a:off x="4029868" y="389732"/>
            <a:ext cx="1008063" cy="4953000"/>
          </a:xfrm>
          <a:prstGeom prst="homePlate">
            <a:avLst>
              <a:gd name="adj" fmla="val 43468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Powers given</a:t>
            </a:r>
          </a:p>
          <a:p>
            <a:pPr algn="ctr" eaLnBrk="1" hangingPunct="1"/>
            <a:r>
              <a:rPr lang="en-US" altLang="en-US" sz="2000" b="1"/>
              <a:t>to Congress</a:t>
            </a:r>
          </a:p>
        </p:txBody>
      </p:sp>
      <p:sp>
        <p:nvSpPr>
          <p:cNvPr id="15364" name="Rectangle 81"/>
          <p:cNvSpPr>
            <a:spLocks noChangeArrowheads="1"/>
          </p:cNvSpPr>
          <p:nvPr/>
        </p:nvSpPr>
        <p:spPr bwMode="auto">
          <a:xfrm>
            <a:off x="2095500" y="3429000"/>
            <a:ext cx="4876800" cy="2362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40080" anchor="ctr"/>
          <a:lstStyle>
            <a:lvl1pPr marL="225425" indent="-225425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/>
              <a:t>deal with foreign countries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/>
              <a:t>deal with Native Americans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/>
              <a:t>make laws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/>
              <a:t>declare war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/>
              <a:t>coin or borrow money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/>
              <a:t>run a postal service</a:t>
            </a:r>
          </a:p>
        </p:txBody>
      </p:sp>
    </p:spTree>
    <p:extLst>
      <p:ext uri="{BB962C8B-B14F-4D97-AF65-F5344CB8AC3E}">
        <p14:creationId xmlns:p14="http://schemas.microsoft.com/office/powerpoint/2010/main" val="7474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5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Even more important than the powers given to Congress, however, were the powers </a:t>
            </a:r>
            <a:r>
              <a:rPr lang="en-US" altLang="en-US" b="1" i="1" dirty="0"/>
              <a:t>not</a:t>
            </a:r>
            <a:r>
              <a:rPr lang="en-US" altLang="en-US" b="1" dirty="0"/>
              <a:t> given to Congress.</a:t>
            </a:r>
          </a:p>
        </p:txBody>
      </p:sp>
      <p:sp>
        <p:nvSpPr>
          <p:cNvPr id="16387" name="Rectangle 17"/>
          <p:cNvSpPr>
            <a:spLocks noChangeArrowheads="1"/>
          </p:cNvSpPr>
          <p:nvPr/>
        </p:nvSpPr>
        <p:spPr bwMode="auto">
          <a:xfrm>
            <a:off x="4007069" y="3048000"/>
            <a:ext cx="4191000" cy="990600"/>
          </a:xfrm>
          <a:prstGeom prst="rect">
            <a:avLst/>
          </a:prstGeom>
          <a:solidFill>
            <a:srgbClr val="A1B7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40080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 u="sng" dirty="0">
                <a:solidFill>
                  <a:srgbClr val="FF0000"/>
                </a:solidFill>
              </a:rPr>
              <a:t> regulate trade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 u="sng" dirty="0">
                <a:solidFill>
                  <a:srgbClr val="FF0000"/>
                </a:solidFill>
              </a:rPr>
              <a:t> collect taxes</a:t>
            </a:r>
          </a:p>
        </p:txBody>
      </p:sp>
      <p:sp>
        <p:nvSpPr>
          <p:cNvPr id="16388" name="AutoShape 18"/>
          <p:cNvSpPr>
            <a:spLocks noChangeArrowheads="1"/>
          </p:cNvSpPr>
          <p:nvPr/>
        </p:nvSpPr>
        <p:spPr bwMode="auto">
          <a:xfrm>
            <a:off x="914400" y="2971800"/>
            <a:ext cx="3048000" cy="1066800"/>
          </a:xfrm>
          <a:prstGeom prst="homePlate">
            <a:avLst>
              <a:gd name="adj" fmla="val 71429"/>
            </a:avLst>
          </a:prstGeom>
          <a:solidFill>
            <a:srgbClr val="A1B7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 b="1" dirty="0"/>
              <a:t>Powers </a:t>
            </a:r>
            <a:r>
              <a:rPr lang="en-US" altLang="en-US" sz="2000" b="1" i="1" dirty="0"/>
              <a:t>not</a:t>
            </a:r>
          </a:p>
          <a:p>
            <a:pPr algn="ctr" eaLnBrk="1" hangingPunct="1"/>
            <a:r>
              <a:rPr lang="en-US" altLang="en-US" sz="2000" b="1" dirty="0"/>
              <a:t>given to</a:t>
            </a:r>
          </a:p>
          <a:p>
            <a:pPr algn="ctr" eaLnBrk="1" hangingPunct="1"/>
            <a:r>
              <a:rPr lang="en-US" altLang="en-US" sz="2000" b="1" dirty="0"/>
              <a:t>Congress</a:t>
            </a:r>
          </a:p>
        </p:txBody>
      </p:sp>
      <p:sp>
        <p:nvSpPr>
          <p:cNvPr id="16389" name="Text Box 19"/>
          <p:cNvSpPr txBox="1">
            <a:spLocks noChangeArrowheads="1"/>
          </p:cNvSpPr>
          <p:nvPr/>
        </p:nvSpPr>
        <p:spPr bwMode="auto">
          <a:xfrm>
            <a:off x="882869" y="4419600"/>
            <a:ext cx="73152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Congress was forced to depend on the states when it needed money. This </a:t>
            </a:r>
            <a:r>
              <a:rPr lang="en-US" altLang="en-US" dirty="0">
                <a:solidFill>
                  <a:srgbClr val="0062AC"/>
                </a:solidFill>
              </a:rPr>
              <a:t>weakened the central government </a:t>
            </a:r>
            <a:r>
              <a:rPr lang="en-US" altLang="en-US" dirty="0"/>
              <a:t>and </a:t>
            </a:r>
            <a:r>
              <a:rPr lang="en-US" altLang="en-US" dirty="0">
                <a:solidFill>
                  <a:srgbClr val="0062AC"/>
                </a:solidFill>
              </a:rPr>
              <a:t>gave considerable power to the states because of this </a:t>
            </a:r>
            <a:r>
              <a:rPr lang="en-US" altLang="en-US" u="sng" dirty="0">
                <a:solidFill>
                  <a:srgbClr val="FF0000"/>
                </a:solidFill>
              </a:rPr>
              <a:t>Britain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>
                <a:solidFill>
                  <a:srgbClr val="0062AC"/>
                </a:solidFill>
              </a:rPr>
              <a:t>still held forts in the Northwest Territories.</a:t>
            </a:r>
          </a:p>
        </p:txBody>
      </p:sp>
    </p:spTree>
    <p:extLst>
      <p:ext uri="{BB962C8B-B14F-4D97-AF65-F5344CB8AC3E}">
        <p14:creationId xmlns:p14="http://schemas.microsoft.com/office/powerpoint/2010/main" val="158122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6"/>
          <p:cNvSpPr txBox="1">
            <a:spLocks noChangeArrowheads="1"/>
          </p:cNvSpPr>
          <p:nvPr/>
        </p:nvSpPr>
        <p:spPr bwMode="auto">
          <a:xfrm>
            <a:off x="685800" y="1143000"/>
            <a:ext cx="3962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Western Land Claims</a:t>
            </a:r>
          </a:p>
        </p:txBody>
      </p:sp>
      <p:sp>
        <p:nvSpPr>
          <p:cNvPr id="17411" name="Text Box 28"/>
          <p:cNvSpPr txBox="1">
            <a:spLocks noChangeArrowheads="1"/>
          </p:cNvSpPr>
          <p:nvPr/>
        </p:nvSpPr>
        <p:spPr bwMode="auto">
          <a:xfrm>
            <a:off x="5334000" y="879852"/>
            <a:ext cx="3352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Some states refused to approve the Articles until other </a:t>
            </a:r>
            <a:r>
              <a:rPr lang="en-US" altLang="en-US" dirty="0">
                <a:solidFill>
                  <a:srgbClr val="0062AC"/>
                </a:solidFill>
              </a:rPr>
              <a:t>states gave up their claims to lands in the west of the </a:t>
            </a:r>
            <a:r>
              <a:rPr lang="en-US" altLang="en-US" u="sng" dirty="0">
                <a:solidFill>
                  <a:srgbClr val="FF0000"/>
                </a:solidFill>
              </a:rPr>
              <a:t>Appalachian Mountains.</a:t>
            </a:r>
          </a:p>
        </p:txBody>
      </p:sp>
      <p:sp>
        <p:nvSpPr>
          <p:cNvPr id="17412" name="Text Box 29"/>
          <p:cNvSpPr txBox="1">
            <a:spLocks noChangeArrowheads="1"/>
          </p:cNvSpPr>
          <p:nvPr/>
        </p:nvSpPr>
        <p:spPr bwMode="auto">
          <a:xfrm>
            <a:off x="5334000" y="4464050"/>
            <a:ext cx="33528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Finally, the Articles were approved, and </a:t>
            </a:r>
            <a:r>
              <a:rPr lang="en-US" altLang="en-US" dirty="0">
                <a:solidFill>
                  <a:srgbClr val="0062AC"/>
                </a:solidFill>
              </a:rPr>
              <a:t>the land was turned over to the national government.</a:t>
            </a:r>
          </a:p>
        </p:txBody>
      </p:sp>
      <p:pic>
        <p:nvPicPr>
          <p:cNvPr id="17413" name="Picture 5" descr="ch07_maps_ahon_se_p02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r="32832"/>
          <a:stretch>
            <a:fillRect/>
          </a:stretch>
        </p:blipFill>
        <p:spPr bwMode="auto">
          <a:xfrm>
            <a:off x="457200" y="1895475"/>
            <a:ext cx="44196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6819900" y="378936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33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The western lands were very valuable and in great demand.</a:t>
            </a:r>
            <a:endParaRPr lang="en-US" altLang="en-US" dirty="0"/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914400" y="2887663"/>
            <a:ext cx="7315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To provide for the sale and settlement of these lands, </a:t>
            </a:r>
            <a:r>
              <a:rPr lang="en-US" altLang="en-US">
                <a:solidFill>
                  <a:srgbClr val="0062AC"/>
                </a:solidFill>
              </a:rPr>
              <a:t>Congress passed two new laws.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1219200" y="3962400"/>
            <a:ext cx="2743200" cy="2057400"/>
          </a:xfrm>
          <a:prstGeom prst="verticalScroll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The Land Ordinance of 1785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5181600" y="3962400"/>
            <a:ext cx="2743200" cy="2057400"/>
          </a:xfrm>
          <a:prstGeom prst="verticalScroll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The Northwest Ordinance of 1787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4343400" y="21717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74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603750" y="1303338"/>
            <a:ext cx="4311650" cy="4945062"/>
          </a:xfrm>
          <a:custGeom>
            <a:avLst/>
            <a:gdLst>
              <a:gd name="connsiteX0" fmla="*/ 158955 w 4313083"/>
              <a:gd name="connsiteY0" fmla="*/ 529303 h 4943987"/>
              <a:gd name="connsiteX1" fmla="*/ 1043858 w 4313083"/>
              <a:gd name="connsiteY1" fmla="*/ 224503 h 4943987"/>
              <a:gd name="connsiteX2" fmla="*/ 2567858 w 4313083"/>
              <a:gd name="connsiteY2" fmla="*/ 430981 h 4943987"/>
              <a:gd name="connsiteX3" fmla="*/ 3914877 w 4313083"/>
              <a:gd name="connsiteY3" fmla="*/ 411316 h 4943987"/>
              <a:gd name="connsiteX4" fmla="*/ 4268838 w 4313083"/>
              <a:gd name="connsiteY4" fmla="*/ 283497 h 4943987"/>
              <a:gd name="connsiteX5" fmla="*/ 4180348 w 4313083"/>
              <a:gd name="connsiteY5" fmla="*/ 2112297 h 4943987"/>
              <a:gd name="connsiteX6" fmla="*/ 3836219 w 4313083"/>
              <a:gd name="connsiteY6" fmla="*/ 3203678 h 4943987"/>
              <a:gd name="connsiteX7" fmla="*/ 4150851 w 4313083"/>
              <a:gd name="connsiteY7" fmla="*/ 4275394 h 4943987"/>
              <a:gd name="connsiteX8" fmla="*/ 4013200 w 4313083"/>
              <a:gd name="connsiteY8" fmla="*/ 4757174 h 4943987"/>
              <a:gd name="connsiteX9" fmla="*/ 3147961 w 4313083"/>
              <a:gd name="connsiteY9" fmla="*/ 4786671 h 4943987"/>
              <a:gd name="connsiteX10" fmla="*/ 2322051 w 4313083"/>
              <a:gd name="connsiteY10" fmla="*/ 4934155 h 4943987"/>
              <a:gd name="connsiteX11" fmla="*/ 512916 w 4313083"/>
              <a:gd name="connsiteY11" fmla="*/ 4845665 h 4943987"/>
              <a:gd name="connsiteX12" fmla="*/ 571909 w 4313083"/>
              <a:gd name="connsiteY12" fmla="*/ 4708013 h 4943987"/>
              <a:gd name="connsiteX13" fmla="*/ 217948 w 4313083"/>
              <a:gd name="connsiteY13" fmla="*/ 4580194 h 4943987"/>
              <a:gd name="connsiteX14" fmla="*/ 237613 w 4313083"/>
              <a:gd name="connsiteY14" fmla="*/ 4137742 h 4943987"/>
              <a:gd name="connsiteX15" fmla="*/ 40968 w 4313083"/>
              <a:gd name="connsiteY15" fmla="*/ 3380658 h 4943987"/>
              <a:gd name="connsiteX16" fmla="*/ 483419 w 4313083"/>
              <a:gd name="connsiteY16" fmla="*/ 2171290 h 4943987"/>
              <a:gd name="connsiteX17" fmla="*/ 424426 w 4313083"/>
              <a:gd name="connsiteY17" fmla="*/ 1522361 h 4943987"/>
              <a:gd name="connsiteX18" fmla="*/ 129458 w 4313083"/>
              <a:gd name="connsiteY18" fmla="*/ 991419 h 4943987"/>
              <a:gd name="connsiteX19" fmla="*/ 158955 w 4313083"/>
              <a:gd name="connsiteY19" fmla="*/ 529303 h 494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13083" h="4943987">
                <a:moveTo>
                  <a:pt x="158955" y="529303"/>
                </a:moveTo>
                <a:cubicBezTo>
                  <a:pt x="311355" y="401484"/>
                  <a:pt x="642374" y="240890"/>
                  <a:pt x="1043858" y="224503"/>
                </a:cubicBezTo>
                <a:cubicBezTo>
                  <a:pt x="1445342" y="208116"/>
                  <a:pt x="2089355" y="399846"/>
                  <a:pt x="2567858" y="430981"/>
                </a:cubicBezTo>
                <a:cubicBezTo>
                  <a:pt x="3046361" y="462117"/>
                  <a:pt x="3631380" y="435897"/>
                  <a:pt x="3914877" y="411316"/>
                </a:cubicBezTo>
                <a:cubicBezTo>
                  <a:pt x="4198374" y="386735"/>
                  <a:pt x="4224593" y="0"/>
                  <a:pt x="4268838" y="283497"/>
                </a:cubicBezTo>
                <a:cubicBezTo>
                  <a:pt x="4313083" y="566994"/>
                  <a:pt x="4252451" y="1625600"/>
                  <a:pt x="4180348" y="2112297"/>
                </a:cubicBezTo>
                <a:cubicBezTo>
                  <a:pt x="4108245" y="2598994"/>
                  <a:pt x="3841135" y="2843162"/>
                  <a:pt x="3836219" y="3203678"/>
                </a:cubicBezTo>
                <a:cubicBezTo>
                  <a:pt x="3831303" y="3564194"/>
                  <a:pt x="4121354" y="4016478"/>
                  <a:pt x="4150851" y="4275394"/>
                </a:cubicBezTo>
                <a:cubicBezTo>
                  <a:pt x="4180348" y="4534310"/>
                  <a:pt x="4180348" y="4671961"/>
                  <a:pt x="4013200" y="4757174"/>
                </a:cubicBezTo>
                <a:cubicBezTo>
                  <a:pt x="3846052" y="4842387"/>
                  <a:pt x="3429819" y="4757174"/>
                  <a:pt x="3147961" y="4786671"/>
                </a:cubicBezTo>
                <a:cubicBezTo>
                  <a:pt x="2866103" y="4816168"/>
                  <a:pt x="2761225" y="4924323"/>
                  <a:pt x="2322051" y="4934155"/>
                </a:cubicBezTo>
                <a:cubicBezTo>
                  <a:pt x="1882877" y="4943987"/>
                  <a:pt x="804606" y="4883355"/>
                  <a:pt x="512916" y="4845665"/>
                </a:cubicBezTo>
                <a:cubicBezTo>
                  <a:pt x="221226" y="4807975"/>
                  <a:pt x="621070" y="4752258"/>
                  <a:pt x="571909" y="4708013"/>
                </a:cubicBezTo>
                <a:cubicBezTo>
                  <a:pt x="522748" y="4663768"/>
                  <a:pt x="273664" y="4675239"/>
                  <a:pt x="217948" y="4580194"/>
                </a:cubicBezTo>
                <a:cubicBezTo>
                  <a:pt x="162232" y="4485149"/>
                  <a:pt x="267110" y="4337665"/>
                  <a:pt x="237613" y="4137742"/>
                </a:cubicBezTo>
                <a:cubicBezTo>
                  <a:pt x="208116" y="3937819"/>
                  <a:pt x="0" y="3708400"/>
                  <a:pt x="40968" y="3380658"/>
                </a:cubicBezTo>
                <a:cubicBezTo>
                  <a:pt x="81936" y="3052916"/>
                  <a:pt x="419509" y="2481006"/>
                  <a:pt x="483419" y="2171290"/>
                </a:cubicBezTo>
                <a:cubicBezTo>
                  <a:pt x="547329" y="1861574"/>
                  <a:pt x="483420" y="1719006"/>
                  <a:pt x="424426" y="1522361"/>
                </a:cubicBezTo>
                <a:cubicBezTo>
                  <a:pt x="365432" y="1325716"/>
                  <a:pt x="172064" y="1161844"/>
                  <a:pt x="129458" y="991419"/>
                </a:cubicBezTo>
                <a:cubicBezTo>
                  <a:pt x="86852" y="820994"/>
                  <a:pt x="6555" y="657122"/>
                  <a:pt x="158955" y="529303"/>
                </a:cubicBezTo>
                <a:close/>
              </a:path>
            </a:pathLst>
          </a:cu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57788" y="2201863"/>
            <a:ext cx="32004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>
            <a:stCxn id="12" idx="0"/>
            <a:endCxn id="12" idx="2"/>
          </p:cNvCxnSpPr>
          <p:nvPr/>
        </p:nvCxnSpPr>
        <p:spPr>
          <a:xfrm rot="16200000" flipH="1">
            <a:off x="5157788" y="3802062"/>
            <a:ext cx="32004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1"/>
            <a:endCxn id="12" idx="3"/>
          </p:cNvCxnSpPr>
          <p:nvPr/>
        </p:nvCxnSpPr>
        <p:spPr>
          <a:xfrm rot="10800000" flipH="1">
            <a:off x="5157788" y="3802063"/>
            <a:ext cx="3200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091782" y="3801269"/>
            <a:ext cx="3200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625182" y="3801269"/>
            <a:ext cx="3200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225382" y="3801269"/>
            <a:ext cx="3200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691982" y="3801269"/>
            <a:ext cx="3200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57788" y="2735263"/>
            <a:ext cx="3200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57788" y="3268663"/>
            <a:ext cx="3200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57788" y="4868863"/>
            <a:ext cx="3200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57788" y="4335463"/>
            <a:ext cx="3200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70694" y="4921329"/>
            <a:ext cx="3657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dirty="0"/>
              <a:t>Each section would be sold piece by piece for no less than $1 per acre.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57200" y="3616325"/>
            <a:ext cx="3657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dirty="0"/>
              <a:t>Townships would be divided into 36 sections.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57200" y="1973263"/>
            <a:ext cx="3657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dirty="0"/>
              <a:t>Lands would be divided into 6 miles on each side. </a:t>
            </a:r>
            <a:r>
              <a:rPr lang="en-US" altLang="en-US" u="sng" dirty="0">
                <a:solidFill>
                  <a:srgbClr val="FF0000"/>
                </a:solidFill>
              </a:rPr>
              <a:t>townships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endParaRPr lang="en-US" altLang="en-US" dirty="0"/>
          </a:p>
        </p:txBody>
      </p:sp>
      <p:sp>
        <p:nvSpPr>
          <p:cNvPr id="22" name="Rectangle 21"/>
          <p:cNvSpPr/>
          <p:nvPr/>
        </p:nvSpPr>
        <p:spPr>
          <a:xfrm>
            <a:off x="5691188" y="4335463"/>
            <a:ext cx="5334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74" name="Rectangle 23"/>
          <p:cNvSpPr>
            <a:spLocks noChangeArrowheads="1"/>
          </p:cNvSpPr>
          <p:nvPr/>
        </p:nvSpPr>
        <p:spPr bwMode="auto">
          <a:xfrm>
            <a:off x="457200" y="1143000"/>
            <a:ext cx="4572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Land Ordinance of 1785</a:t>
            </a:r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2057400" y="3061966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AutoShape 14"/>
          <p:cNvSpPr>
            <a:spLocks noChangeArrowheads="1"/>
          </p:cNvSpPr>
          <p:nvPr/>
        </p:nvSpPr>
        <p:spPr bwMode="auto">
          <a:xfrm>
            <a:off x="2057400" y="441166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0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8" grpId="0"/>
      <p:bldP spid="29" grpId="0"/>
      <p:bldP spid="30" grpId="0"/>
      <p:bldP spid="22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533400" y="1119188"/>
            <a:ext cx="822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dirty="0"/>
              <a:t>Within each township, </a:t>
            </a:r>
            <a:r>
              <a:rPr lang="en-US" altLang="en-US" dirty="0">
                <a:solidFill>
                  <a:srgbClr val="0062AC"/>
                </a:solidFill>
              </a:rPr>
              <a:t>one section would be set aside for schools.</a:t>
            </a:r>
          </a:p>
        </p:txBody>
      </p:sp>
      <p:sp>
        <p:nvSpPr>
          <p:cNvPr id="20483" name="Rectangle 22"/>
          <p:cNvSpPr>
            <a:spLocks noChangeArrowheads="1"/>
          </p:cNvSpPr>
          <p:nvPr/>
        </p:nvSpPr>
        <p:spPr bwMode="auto">
          <a:xfrm>
            <a:off x="533400" y="3429000"/>
            <a:ext cx="27432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/>
              <a:t>The nation’s leaders believed that democracy could not survive without education.</a:t>
            </a:r>
          </a:p>
        </p:txBody>
      </p:sp>
      <p:sp>
        <p:nvSpPr>
          <p:cNvPr id="20484" name="AutoShape 14"/>
          <p:cNvSpPr>
            <a:spLocks noChangeArrowheads="1"/>
          </p:cNvSpPr>
          <p:nvPr/>
        </p:nvSpPr>
        <p:spPr bwMode="auto">
          <a:xfrm>
            <a:off x="1447800" y="243046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5" descr="ch07_img_ahon_se_p02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19350"/>
            <a:ext cx="50292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0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914400" y="1143000"/>
            <a:ext cx="6477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Northwest Ordinance of 1787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914400" y="1828800"/>
            <a:ext cx="7391400" cy="4343400"/>
          </a:xfrm>
          <a:prstGeom prst="rect">
            <a:avLst/>
          </a:prstGeom>
          <a:solidFill>
            <a:srgbClr val="DED3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5760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47800" y="2016125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/>
              <a:t>Created government for the Northwest Territory—the lands north of the Ohio River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47800" y="3446463"/>
            <a:ext cx="6400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/>
              <a:t>Guaranteed basic rights for settlers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447800" y="4200525"/>
            <a:ext cx="6400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/>
              <a:t>Banned slavery 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447800" y="4953000"/>
            <a:ext cx="6400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dirty="0"/>
              <a:t>Created </a:t>
            </a:r>
            <a:r>
              <a:rPr lang="en-US" dirty="0"/>
              <a:t>a system for a </a:t>
            </a:r>
            <a:r>
              <a:rPr lang="en-US" u="sng" dirty="0">
                <a:solidFill>
                  <a:srgbClr val="FF0000"/>
                </a:solidFill>
              </a:rPr>
              <a:t>territory</a:t>
            </a:r>
            <a:r>
              <a:rPr lang="en-US" dirty="0"/>
              <a:t> to become a </a:t>
            </a:r>
            <a:r>
              <a:rPr lang="en-US" u="sng" dirty="0">
                <a:solidFill>
                  <a:srgbClr val="FF0000"/>
                </a:solidFill>
              </a:rPr>
              <a:t>state</a:t>
            </a:r>
            <a:endParaRPr lang="en-US" alt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9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2438400"/>
          </a:xfrm>
        </p:spPr>
        <p:txBody>
          <a:bodyPr>
            <a:normAutofit/>
          </a:bodyPr>
          <a:lstStyle/>
          <a:p>
            <a:r>
              <a:rPr lang="en-US" dirty="0"/>
              <a:t>Section 1: Governing a New Nation</a:t>
            </a:r>
            <a:br>
              <a:rPr lang="en-US" dirty="0"/>
            </a:br>
            <a:r>
              <a:rPr lang="en-US" dirty="0"/>
              <a:t>page 202-211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70968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b="1" dirty="0"/>
              <a:t>Focus Question: </a:t>
            </a:r>
          </a:p>
          <a:p>
            <a:pPr algn="l"/>
            <a:r>
              <a:rPr lang="en-US" dirty="0"/>
              <a:t>What were the major successes and failures of the government under the Articles of Confederation?</a:t>
            </a:r>
          </a:p>
          <a:p>
            <a:pPr algn="l"/>
            <a:r>
              <a:rPr lang="en-US" b="1" dirty="0"/>
              <a:t>Student Outcomes: </a:t>
            </a:r>
          </a:p>
          <a:p>
            <a:pPr marL="457200" indent="-457200" algn="l">
              <a:buAutoNum type="arabicPeriod"/>
            </a:pPr>
            <a:r>
              <a:rPr lang="en-US" dirty="0"/>
              <a:t>Discuss the ideas that guided the new state governments.</a:t>
            </a:r>
          </a:p>
          <a:p>
            <a:pPr marL="457200" indent="-457200" algn="l">
              <a:buAutoNum type="arabicPeriod"/>
            </a:pPr>
            <a:r>
              <a:rPr lang="en-US" dirty="0"/>
              <a:t>Describe the government under the Articles of Confederation.</a:t>
            </a:r>
          </a:p>
          <a:p>
            <a:pPr marL="457200" indent="-457200" algn="l">
              <a:buAutoNum type="arabicPeriod"/>
            </a:pPr>
            <a:r>
              <a:rPr lang="en-US" dirty="0"/>
              <a:t>Explain the Ordinances of 1785 and 1787 and their importance to westward expansion.</a:t>
            </a:r>
          </a:p>
          <a:p>
            <a:pPr marL="457200" indent="-457200" algn="l">
              <a:buAutoNum type="arabicPeriod"/>
            </a:pPr>
            <a:r>
              <a:rPr lang="en-US" dirty="0"/>
              <a:t>Identify the problems created by a weak central government.</a:t>
            </a:r>
          </a:p>
          <a:p>
            <a:pPr marL="457200" indent="-457200" algn="l">
              <a:buAutoNum type="arabicPeriod"/>
            </a:pP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88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h07_charts_ahon_se_p02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1752600"/>
            <a:ext cx="58070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914400" y="1143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Five states were eventually carved from the lands of the Northwest Territory.</a:t>
            </a:r>
          </a:p>
        </p:txBody>
      </p:sp>
    </p:spTree>
    <p:extLst>
      <p:ext uri="{BB962C8B-B14F-4D97-AF65-F5344CB8AC3E}">
        <p14:creationId xmlns:p14="http://schemas.microsoft.com/office/powerpoint/2010/main" val="698351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While the government succeeded in organizing the settlement of western lands, it faced mounting problems. 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914400" y="2743200"/>
            <a:ext cx="7315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Problems</a:t>
            </a:r>
          </a:p>
        </p:txBody>
      </p:sp>
      <p:sp>
        <p:nvSpPr>
          <p:cNvPr id="23556" name="AutoShape 14"/>
          <p:cNvSpPr>
            <a:spLocks noChangeArrowheads="1"/>
          </p:cNvSpPr>
          <p:nvPr/>
        </p:nvSpPr>
        <p:spPr bwMode="auto">
          <a:xfrm rot="-5400000">
            <a:off x="457200" y="3124200"/>
            <a:ext cx="2209800" cy="2667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007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415" y="0"/>
                </a:moveTo>
                <a:lnTo>
                  <a:pt x="14415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4415" y="16200"/>
                </a:lnTo>
                <a:lnTo>
                  <a:pt x="1441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365760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States</a:t>
            </a:r>
          </a:p>
          <a:p>
            <a:pPr algn="ctr" eaLnBrk="1" hangingPunct="1"/>
            <a:r>
              <a:rPr lang="en-US" altLang="en-US" sz="1800"/>
              <a:t>taxed</a:t>
            </a:r>
          </a:p>
          <a:p>
            <a:pPr algn="ctr" eaLnBrk="1" hangingPunct="1"/>
            <a:r>
              <a:rPr lang="en-US" altLang="en-US" sz="1800"/>
              <a:t>each</a:t>
            </a:r>
          </a:p>
          <a:p>
            <a:pPr algn="ctr" eaLnBrk="1" hangingPunct="1"/>
            <a:r>
              <a:rPr lang="en-US" altLang="en-US" sz="1800"/>
              <a:t>other</a:t>
            </a:r>
            <a:r>
              <a:rPr lang="en-US" altLang="en-US" sz="1800">
                <a:latin typeface="Arial" charset="0"/>
              </a:rPr>
              <a:t>’</a:t>
            </a:r>
            <a:r>
              <a:rPr lang="en-US" altLang="en-US" sz="1800"/>
              <a:t>s</a:t>
            </a:r>
          </a:p>
          <a:p>
            <a:pPr algn="ctr" eaLnBrk="1" hangingPunct="1"/>
            <a:r>
              <a:rPr lang="en-US" altLang="en-US" sz="1800"/>
              <a:t>goods</a:t>
            </a:r>
          </a:p>
        </p:txBody>
      </p:sp>
      <p:sp>
        <p:nvSpPr>
          <p:cNvPr id="23557" name="AutoShape 16"/>
          <p:cNvSpPr>
            <a:spLocks noChangeArrowheads="1"/>
          </p:cNvSpPr>
          <p:nvPr/>
        </p:nvSpPr>
        <p:spPr bwMode="auto">
          <a:xfrm rot="-5400000">
            <a:off x="2552700" y="3924300"/>
            <a:ext cx="2057400" cy="2590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007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415" y="0"/>
                </a:moveTo>
                <a:lnTo>
                  <a:pt x="14415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4415" y="16200"/>
                </a:lnTo>
                <a:lnTo>
                  <a:pt x="1441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365760" rIns="365760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States</a:t>
            </a:r>
          </a:p>
          <a:p>
            <a:pPr algn="ctr" eaLnBrk="1" hangingPunct="1"/>
            <a:r>
              <a:rPr lang="en-US" altLang="en-US" sz="1800"/>
              <a:t>used</a:t>
            </a:r>
          </a:p>
          <a:p>
            <a:pPr algn="ctr" eaLnBrk="1" hangingPunct="1"/>
            <a:r>
              <a:rPr lang="en-US" altLang="en-US" sz="1800"/>
              <a:t>different</a:t>
            </a:r>
          </a:p>
          <a:p>
            <a:pPr algn="ctr" eaLnBrk="1" hangingPunct="1"/>
            <a:r>
              <a:rPr lang="en-US" altLang="en-US" sz="1800"/>
              <a:t>money</a:t>
            </a:r>
          </a:p>
          <a:p>
            <a:pPr algn="ctr" eaLnBrk="1" hangingPunct="1"/>
            <a:endParaRPr lang="en-US" altLang="en-US" sz="1800" b="1"/>
          </a:p>
        </p:txBody>
      </p:sp>
      <p:sp>
        <p:nvSpPr>
          <p:cNvPr id="23558" name="AutoShape 17"/>
          <p:cNvSpPr>
            <a:spLocks noChangeArrowheads="1"/>
          </p:cNvSpPr>
          <p:nvPr/>
        </p:nvSpPr>
        <p:spPr bwMode="auto">
          <a:xfrm rot="-5400000">
            <a:off x="6553200" y="3657600"/>
            <a:ext cx="2057400" cy="2667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007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415" y="0"/>
                </a:moveTo>
                <a:lnTo>
                  <a:pt x="14415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4415" y="16200"/>
                </a:lnTo>
                <a:lnTo>
                  <a:pt x="1441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365760" rIns="365760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Other </a:t>
            </a:r>
          </a:p>
          <a:p>
            <a:pPr algn="ctr" eaLnBrk="1" hangingPunct="1"/>
            <a:r>
              <a:rPr lang="en-US" altLang="en-US" sz="1800"/>
              <a:t>countries</a:t>
            </a:r>
          </a:p>
          <a:p>
            <a:pPr algn="ctr" eaLnBrk="1" hangingPunct="1"/>
            <a:r>
              <a:rPr lang="en-US" altLang="en-US" sz="1800"/>
              <a:t>ignored</a:t>
            </a:r>
          </a:p>
          <a:p>
            <a:pPr algn="ctr" eaLnBrk="1" hangingPunct="1"/>
            <a:r>
              <a:rPr lang="en-US" altLang="en-US" sz="1800"/>
              <a:t>U.S.</a:t>
            </a:r>
          </a:p>
          <a:p>
            <a:pPr algn="ctr" eaLnBrk="1" hangingPunct="1"/>
            <a:endParaRPr lang="en-US" altLang="en-US" sz="2000"/>
          </a:p>
        </p:txBody>
      </p:sp>
      <p:sp>
        <p:nvSpPr>
          <p:cNvPr id="23559" name="AutoShape 18"/>
          <p:cNvSpPr>
            <a:spLocks noChangeArrowheads="1"/>
          </p:cNvSpPr>
          <p:nvPr/>
        </p:nvSpPr>
        <p:spPr bwMode="auto">
          <a:xfrm rot="-5400000">
            <a:off x="4495800" y="3124200"/>
            <a:ext cx="2057400" cy="2514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007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415" y="0"/>
                </a:moveTo>
                <a:lnTo>
                  <a:pt x="14415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4415" y="16200"/>
                </a:lnTo>
                <a:lnTo>
                  <a:pt x="1441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365760" rIns="365760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Congress</a:t>
            </a:r>
          </a:p>
          <a:p>
            <a:pPr algn="ctr" eaLnBrk="1" hangingPunct="1"/>
            <a:r>
              <a:rPr lang="en-US" altLang="en-US" sz="1800"/>
              <a:t>had</a:t>
            </a:r>
          </a:p>
          <a:p>
            <a:pPr algn="ctr" eaLnBrk="1" hangingPunct="1"/>
            <a:r>
              <a:rPr lang="en-US" altLang="en-US" sz="1800"/>
              <a:t>no</a:t>
            </a:r>
          </a:p>
          <a:p>
            <a:pPr algn="ctr" eaLnBrk="1" hangingPunct="1"/>
            <a:r>
              <a:rPr lang="en-US" altLang="en-US" sz="1800"/>
              <a:t>money</a:t>
            </a:r>
          </a:p>
          <a:p>
            <a:pPr algn="ctr" eaLnBrk="1" hangingPunct="1"/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val="354023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nimBg="1"/>
      <p:bldP spid="23557" grpId="0" animBg="1"/>
      <p:bldP spid="23558" grpId="0" animBg="1"/>
      <p:bldP spid="235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To make matters worse, an economic </a:t>
            </a:r>
            <a:r>
              <a:rPr lang="en-US" altLang="en-US" b="1" u="sng" dirty="0">
                <a:solidFill>
                  <a:srgbClr val="FF0000"/>
                </a:solidFill>
              </a:rPr>
              <a:t>depression</a:t>
            </a:r>
            <a:r>
              <a:rPr lang="en-US" altLang="en-US" dirty="0"/>
              <a:t> </a:t>
            </a:r>
            <a:r>
              <a:rPr lang="en-US" altLang="en-US" b="1" dirty="0"/>
              <a:t>gripped the states.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7200" y="2592388"/>
            <a:ext cx="32004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2AC"/>
                </a:solidFill>
              </a:rPr>
              <a:t>Farmers were hit especially hard,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r>
              <a:rPr lang="en-US" altLang="en-US"/>
              <a:t>with many losing their lands.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57200" y="4540250"/>
            <a:ext cx="3200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Angry and in despair, a group led by </a:t>
            </a:r>
            <a:r>
              <a:rPr lang="en-US" altLang="en-US" b="1" u="sng" dirty="0">
                <a:solidFill>
                  <a:srgbClr val="FF0000"/>
                </a:solidFill>
              </a:rPr>
              <a:t>Daniel Shays</a:t>
            </a:r>
            <a:r>
              <a:rPr lang="en-US" altLang="en-US" u="sng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rgbClr val="0062AC"/>
                </a:solidFill>
              </a:rPr>
              <a:t>attacked an arms warehouse.</a:t>
            </a:r>
          </a:p>
        </p:txBody>
      </p:sp>
      <p:pic>
        <p:nvPicPr>
          <p:cNvPr id="6" name="Picture 5" descr="ch07_img_ahon_se_p02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46434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1828800" y="203041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1828800" y="403383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7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Shays</a:t>
            </a:r>
            <a:r>
              <a:rPr lang="en-US" altLang="en-US" b="1" dirty="0">
                <a:latin typeface="Arial" charset="0"/>
              </a:rPr>
              <a:t>’</a:t>
            </a:r>
            <a:r>
              <a:rPr lang="en-US" altLang="en-US" b="1" dirty="0"/>
              <a:t> Rebellion failed, but it focused attention on the weaknesses of the new nation</a:t>
            </a:r>
            <a:r>
              <a:rPr lang="en-US" altLang="en-US" b="1" dirty="0">
                <a:latin typeface="Arial" charset="0"/>
              </a:rPr>
              <a:t>’</a:t>
            </a:r>
            <a:r>
              <a:rPr lang="en-US" altLang="en-US" b="1" dirty="0"/>
              <a:t>s government. 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914400" y="5064125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In response, Congress asked the states to send delegates to a convention in Philadelphia to </a:t>
            </a:r>
            <a:r>
              <a:rPr lang="en-US" altLang="en-US" dirty="0">
                <a:solidFill>
                  <a:srgbClr val="0062AC"/>
                </a:solidFill>
              </a:rPr>
              <a:t>revise the </a:t>
            </a:r>
            <a:r>
              <a:rPr lang="en-US" altLang="en-US" b="1" u="sng" dirty="0">
                <a:solidFill>
                  <a:srgbClr val="FF0000"/>
                </a:solidFill>
              </a:rPr>
              <a:t>Articles of Confederation</a:t>
            </a:r>
            <a:r>
              <a:rPr lang="en-US" altLang="en-US" u="sng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914400" y="2971800"/>
            <a:ext cx="3352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Many began to think that a </a:t>
            </a:r>
            <a:r>
              <a:rPr lang="en-US" altLang="en-US" b="1" u="sng" dirty="0">
                <a:solidFill>
                  <a:srgbClr val="FF0000"/>
                </a:solidFill>
              </a:rPr>
              <a:t>weak</a:t>
            </a:r>
            <a:r>
              <a:rPr lang="en-US" altLang="en-US" b="1" dirty="0">
                <a:solidFill>
                  <a:srgbClr val="FEED04"/>
                </a:solidFill>
              </a:rPr>
              <a:t> </a:t>
            </a:r>
            <a:r>
              <a:rPr lang="en-US" altLang="en-US" dirty="0"/>
              <a:t>central government was ineffective</a:t>
            </a:r>
            <a:endParaRPr lang="en-US" altLang="en-US" dirty="0">
              <a:solidFill>
                <a:srgbClr val="0062AC"/>
              </a:solidFill>
            </a:endParaRPr>
          </a:p>
        </p:txBody>
      </p:sp>
      <p:sp>
        <p:nvSpPr>
          <p:cNvPr id="25605" name="AutoShape 8"/>
          <p:cNvSpPr>
            <a:spLocks noChangeArrowheads="1"/>
          </p:cNvSpPr>
          <p:nvPr/>
        </p:nvSpPr>
        <p:spPr bwMode="auto">
          <a:xfrm>
            <a:off x="4953000" y="2514600"/>
            <a:ext cx="2971800" cy="2362200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Strong</a:t>
            </a:r>
          </a:p>
          <a:p>
            <a:pPr algn="ctr" eaLnBrk="1" hangingPunct="1"/>
            <a:r>
              <a:rPr lang="en-US" altLang="en-US" sz="2000"/>
              <a:t>central</a:t>
            </a:r>
          </a:p>
          <a:p>
            <a:pPr algn="ctr" eaLnBrk="1" hangingPunct="1"/>
            <a:r>
              <a:rPr lang="en-US" altLang="en-US" sz="2000"/>
              <a:t>government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2362200" y="236378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2362200" y="449421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7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2438400"/>
          </a:xfrm>
        </p:spPr>
        <p:txBody>
          <a:bodyPr>
            <a:normAutofit/>
          </a:bodyPr>
          <a:lstStyle/>
          <a:p>
            <a:r>
              <a:rPr lang="en-US" dirty="0"/>
              <a:t>Section 2: The Constitutional Convention</a:t>
            </a:r>
            <a:br>
              <a:rPr lang="en-US" dirty="0"/>
            </a:br>
            <a:r>
              <a:rPr lang="en-US" dirty="0"/>
              <a:t>page 212-217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70968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b="1" dirty="0"/>
              <a:t>Focus Question: </a:t>
            </a:r>
          </a:p>
          <a:p>
            <a:pPr algn="l"/>
            <a:r>
              <a:rPr lang="en-US" dirty="0"/>
              <a:t>What role did compromise play in the creation of the United States Constitution?</a:t>
            </a:r>
          </a:p>
          <a:p>
            <a:pPr algn="l"/>
            <a:r>
              <a:rPr lang="en-US" b="1" dirty="0"/>
              <a:t>Student Outcomes: </a:t>
            </a:r>
          </a:p>
          <a:p>
            <a:pPr marL="457200" indent="-457200" algn="l">
              <a:buAutoNum type="arabicPeriod"/>
            </a:pPr>
            <a:r>
              <a:rPr lang="en-US" dirty="0"/>
              <a:t>Describe the proceedings of the Constitutional Convention.</a:t>
            </a:r>
          </a:p>
          <a:p>
            <a:pPr marL="457200" indent="-457200" algn="l">
              <a:buAutoNum type="arabicPeriod"/>
            </a:pPr>
            <a:r>
              <a:rPr lang="en-US" dirty="0"/>
              <a:t>Identify the specifics of the Virginia Plan.</a:t>
            </a:r>
          </a:p>
          <a:p>
            <a:pPr marL="457200" indent="-457200" algn="l">
              <a:buAutoNum type="arabicPeriod"/>
            </a:pPr>
            <a:r>
              <a:rPr lang="en-US" dirty="0"/>
              <a:t>Explain how the Great Compromise satisfied both large and small states.</a:t>
            </a:r>
          </a:p>
          <a:p>
            <a:pPr marL="457200" indent="-457200" algn="l">
              <a:buAutoNum type="arabicPeriod"/>
            </a:pPr>
            <a:r>
              <a:rPr lang="en-US" dirty="0"/>
              <a:t>Describe the disputes over slavery and the compromises that were reaches.</a:t>
            </a:r>
          </a:p>
          <a:p>
            <a:pPr marL="457200" indent="-457200" algn="l">
              <a:buAutoNum type="arabicPeriod"/>
            </a:pPr>
            <a:r>
              <a:rPr lang="en-US" dirty="0"/>
              <a:t>Discuss the drafting of the new Constitution.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23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09600" y="1143000"/>
            <a:ext cx="7315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400" b="1" u="sng" dirty="0">
                <a:latin typeface="Verdana" pitchFamily="34" charset="0"/>
              </a:rPr>
              <a:t>Terms and People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09600" y="1828800"/>
            <a:ext cx="7315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228600" indent="-228600" eaLnBrk="1" hangingPunct="1">
              <a:lnSpc>
                <a:spcPct val="90000"/>
              </a:lnSpc>
              <a:spcAft>
                <a:spcPct val="60000"/>
              </a:spcAft>
            </a:pPr>
            <a:r>
              <a:rPr lang="en-US" altLang="en-US" sz="2200" b="1" dirty="0">
                <a:solidFill>
                  <a:schemeClr val="tx1"/>
                </a:solidFill>
                <a:latin typeface="Verdana" pitchFamily="34" charset="0"/>
              </a:rPr>
              <a:t>James Madison</a:t>
            </a:r>
            <a:r>
              <a:rPr lang="en-US" altLang="en-US" sz="22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altLang="en-US" sz="2200" dirty="0">
                <a:solidFill>
                  <a:schemeClr val="tx1"/>
                </a:solidFill>
              </a:rPr>
              <a:t>–</a:t>
            </a:r>
            <a:r>
              <a:rPr lang="en-US" altLang="en-US" sz="2200" dirty="0">
                <a:solidFill>
                  <a:schemeClr val="tx1"/>
                </a:solidFill>
                <a:latin typeface="Verdana" pitchFamily="34" charset="0"/>
              </a:rPr>
              <a:t> delegate from Virginia who took notes at the Constitutional Convention;</a:t>
            </a:r>
            <a:r>
              <a:rPr lang="en-US" altLang="en-US" sz="2200" i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altLang="en-US" sz="2200" dirty="0">
                <a:solidFill>
                  <a:schemeClr val="tx1"/>
                </a:solidFill>
                <a:latin typeface="Verdana" pitchFamily="34" charset="0"/>
              </a:rPr>
              <a:t>called the Father of the Constitution  </a:t>
            </a:r>
            <a:endParaRPr lang="en-US" altLang="en-US" sz="2200" b="1" dirty="0">
              <a:solidFill>
                <a:schemeClr val="tx1"/>
              </a:solidFill>
              <a:latin typeface="Verdana" pitchFamily="34" charset="0"/>
            </a:endParaRPr>
          </a:p>
          <a:p>
            <a:pPr marL="228600" indent="-228600" eaLnBrk="1" hangingPunct="1">
              <a:lnSpc>
                <a:spcPct val="90000"/>
              </a:lnSpc>
              <a:spcAft>
                <a:spcPct val="60000"/>
              </a:spcAft>
            </a:pPr>
            <a:r>
              <a:rPr lang="en-US" altLang="en-US" sz="2200" b="1" dirty="0">
                <a:solidFill>
                  <a:schemeClr val="tx1"/>
                </a:solidFill>
                <a:latin typeface="Verdana" pitchFamily="34" charset="0"/>
              </a:rPr>
              <a:t>judicial branch</a:t>
            </a:r>
            <a:r>
              <a:rPr lang="en-US" altLang="en-US" sz="22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altLang="en-US" sz="2200" dirty="0">
                <a:solidFill>
                  <a:schemeClr val="tx1"/>
                </a:solidFill>
              </a:rPr>
              <a:t>–</a:t>
            </a:r>
            <a:r>
              <a:rPr lang="en-US" altLang="en-US" sz="2200" dirty="0">
                <a:solidFill>
                  <a:schemeClr val="tx1"/>
                </a:solidFill>
                <a:latin typeface="Verdana" pitchFamily="34" charset="0"/>
              </a:rPr>
              <a:t> branch of government that consists of a system of courts to interpret the law</a:t>
            </a:r>
          </a:p>
          <a:p>
            <a:pPr marL="228600" indent="-228600" eaLnBrk="1" hangingPunct="1">
              <a:lnSpc>
                <a:spcPct val="90000"/>
              </a:lnSpc>
              <a:spcAft>
                <a:spcPct val="75000"/>
              </a:spcAft>
            </a:pPr>
            <a:r>
              <a:rPr lang="en-US" altLang="en-US" sz="2200" b="1" dirty="0">
                <a:solidFill>
                  <a:schemeClr val="tx1"/>
                </a:solidFill>
                <a:latin typeface="Verdana" pitchFamily="34" charset="0"/>
              </a:rPr>
              <a:t>Roger Sherman</a:t>
            </a:r>
            <a:r>
              <a:rPr lang="en-US" altLang="en-US" sz="22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altLang="en-US" sz="2200" dirty="0">
                <a:solidFill>
                  <a:schemeClr val="tx1"/>
                </a:solidFill>
              </a:rPr>
              <a:t>–</a:t>
            </a:r>
            <a:r>
              <a:rPr lang="en-US" altLang="en-US" sz="2200" dirty="0">
                <a:solidFill>
                  <a:schemeClr val="tx1"/>
                </a:solidFill>
                <a:latin typeface="Verdana" pitchFamily="34" charset="0"/>
              </a:rPr>
              <a:t> delegate from Connecticut who helped draft the Great Compromise</a:t>
            </a:r>
          </a:p>
          <a:p>
            <a:pPr marL="228600" indent="-228600" eaLnBrk="1" hangingPunct="1">
              <a:lnSpc>
                <a:spcPct val="90000"/>
              </a:lnSpc>
              <a:spcAft>
                <a:spcPct val="75000"/>
              </a:spcAft>
            </a:pPr>
            <a:r>
              <a:rPr lang="en-US" altLang="en-US" sz="2200" b="1" dirty="0">
                <a:solidFill>
                  <a:schemeClr val="tx1"/>
                </a:solidFill>
                <a:latin typeface="Verdana" pitchFamily="34" charset="0"/>
              </a:rPr>
              <a:t>James Wilson</a:t>
            </a:r>
            <a:r>
              <a:rPr lang="en-US" altLang="en-US" sz="22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altLang="en-US" sz="2200" dirty="0">
                <a:solidFill>
                  <a:schemeClr val="tx1"/>
                </a:solidFill>
              </a:rPr>
              <a:t>–</a:t>
            </a:r>
            <a:r>
              <a:rPr lang="en-US" altLang="en-US" sz="2200" dirty="0">
                <a:solidFill>
                  <a:schemeClr val="tx1"/>
                </a:solidFill>
                <a:latin typeface="Verdana" pitchFamily="34" charset="0"/>
              </a:rPr>
              <a:t> delegate from Pennsylvania who argued in favor of election of the legislature</a:t>
            </a:r>
          </a:p>
        </p:txBody>
      </p:sp>
    </p:spTree>
    <p:extLst>
      <p:ext uri="{BB962C8B-B14F-4D97-AF65-F5344CB8AC3E}">
        <p14:creationId xmlns:p14="http://schemas.microsoft.com/office/powerpoint/2010/main" val="2884205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066800" y="1143000"/>
            <a:ext cx="7315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400" b="1" u="sng" dirty="0">
                <a:latin typeface="Verdana" pitchFamily="34" charset="0"/>
              </a:rPr>
              <a:t>Terms and People </a:t>
            </a:r>
            <a:r>
              <a:rPr lang="en-US" altLang="en-US" sz="2400" u="sng" dirty="0">
                <a:latin typeface="Verdana" pitchFamily="34" charset="0"/>
              </a:rPr>
              <a:t>(continued)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063256" y="1828800"/>
            <a:ext cx="7315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Aft>
                <a:spcPct val="60000"/>
              </a:spcAft>
            </a:pPr>
            <a:r>
              <a:rPr lang="en-US" altLang="en-US" sz="2200" b="1" u="sng" dirty="0">
                <a:solidFill>
                  <a:srgbClr val="FF0000"/>
                </a:solidFill>
                <a:latin typeface="Verdana" pitchFamily="34" charset="0"/>
              </a:rPr>
              <a:t>compromise</a:t>
            </a:r>
            <a:r>
              <a:rPr lang="en-US" altLang="en-US" sz="2200" dirty="0">
                <a:latin typeface="Verdana" pitchFamily="34" charset="0"/>
              </a:rPr>
              <a:t> </a:t>
            </a:r>
            <a:r>
              <a:rPr lang="en-US" altLang="en-US" sz="2200" dirty="0"/>
              <a:t>–</a:t>
            </a:r>
            <a:r>
              <a:rPr lang="en-US" altLang="en-US" sz="2200" dirty="0">
                <a:latin typeface="Verdana" pitchFamily="34" charset="0"/>
              </a:rPr>
              <a:t> agreement in which each side gives up part of what it wants </a:t>
            </a:r>
            <a:endParaRPr lang="en-US" altLang="en-US" sz="2200" i="1" dirty="0">
              <a:latin typeface="Verdana" pitchFamily="34" charset="0"/>
            </a:endParaRPr>
          </a:p>
          <a:p>
            <a:pPr marL="228600" indent="-228600" eaLnBrk="1" hangingPunct="1">
              <a:lnSpc>
                <a:spcPct val="90000"/>
              </a:lnSpc>
              <a:spcAft>
                <a:spcPct val="60000"/>
              </a:spcAft>
            </a:pPr>
            <a:r>
              <a:rPr lang="en-US" altLang="en-US" sz="2200" b="1" dirty="0">
                <a:solidFill>
                  <a:schemeClr val="tx1"/>
                </a:solidFill>
                <a:latin typeface="Verdana" pitchFamily="34" charset="0"/>
              </a:rPr>
              <a:t>Gouverneur Morris</a:t>
            </a:r>
            <a:r>
              <a:rPr lang="en-US" altLang="en-US" sz="22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altLang="en-US" sz="2200" dirty="0">
                <a:solidFill>
                  <a:schemeClr val="tx1"/>
                </a:solidFill>
              </a:rPr>
              <a:t>–</a:t>
            </a:r>
            <a:r>
              <a:rPr lang="en-US" altLang="en-US" sz="2200" dirty="0">
                <a:solidFill>
                  <a:schemeClr val="tx1"/>
                </a:solidFill>
                <a:latin typeface="Verdana" pitchFamily="34" charset="0"/>
              </a:rPr>
              <a:t> delegate responsible for writing the Preamble to the Constitution</a:t>
            </a:r>
          </a:p>
        </p:txBody>
      </p:sp>
    </p:spTree>
    <p:extLst>
      <p:ext uri="{BB962C8B-B14F-4D97-AF65-F5344CB8AC3E}">
        <p14:creationId xmlns:p14="http://schemas.microsoft.com/office/powerpoint/2010/main" val="2505755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1371600" y="1143000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400" b="1"/>
              <a:t>What role did compromise play in the creation of the United States Constitution?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1371600" y="2819400"/>
            <a:ext cx="6858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In the summer of 1787, </a:t>
            </a:r>
            <a:r>
              <a:rPr lang="en-US" altLang="en-US">
                <a:solidFill>
                  <a:srgbClr val="0062AC"/>
                </a:solidFill>
              </a:rPr>
              <a:t>leaders from across the country met in Philadelphia </a:t>
            </a:r>
            <a:r>
              <a:rPr lang="en-US" altLang="en-US"/>
              <a:t>to discuss the nation</a:t>
            </a:r>
            <a:r>
              <a:rPr lang="en-US" altLang="en-US">
                <a:latin typeface="Arial" charset="0"/>
              </a:rPr>
              <a:t>’</a:t>
            </a:r>
            <a:r>
              <a:rPr lang="en-US" altLang="en-US"/>
              <a:t>s growing problems.</a:t>
            </a: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1371600" y="5029200"/>
            <a:ext cx="6858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They </a:t>
            </a:r>
            <a:r>
              <a:rPr lang="en-US" altLang="en-US">
                <a:solidFill>
                  <a:srgbClr val="0062AC"/>
                </a:solidFill>
              </a:rPr>
              <a:t>agreed that the current government had many weaknesses. </a:t>
            </a:r>
            <a:r>
              <a:rPr lang="en-US" altLang="en-US"/>
              <a:t>The question was how to fix them.</a:t>
            </a:r>
          </a:p>
        </p:txBody>
      </p:sp>
      <p:sp>
        <p:nvSpPr>
          <p:cNvPr id="8198" name="AutoShape 14"/>
          <p:cNvSpPr>
            <a:spLocks noChangeArrowheads="1"/>
          </p:cNvSpPr>
          <p:nvPr/>
        </p:nvSpPr>
        <p:spPr bwMode="auto">
          <a:xfrm>
            <a:off x="4343400" y="424973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6" descr="SFQ_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6025"/>
            <a:ext cx="762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56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Fifty-five delegates attended the meeting in Philadelphia. </a:t>
            </a:r>
            <a:r>
              <a:rPr lang="en-US" altLang="en-US" dirty="0">
                <a:solidFill>
                  <a:srgbClr val="0062AC"/>
                </a:solidFill>
              </a:rPr>
              <a:t>They represented 12 of the states, </a:t>
            </a:r>
            <a:r>
              <a:rPr lang="en-US" altLang="en-US" dirty="0"/>
              <a:t>all but </a:t>
            </a:r>
            <a:r>
              <a:rPr lang="en-US" altLang="en-US" u="sng" dirty="0">
                <a:solidFill>
                  <a:srgbClr val="FF0000"/>
                </a:solidFill>
              </a:rPr>
              <a:t>Rhode Island.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14400" y="2503488"/>
            <a:ext cx="36576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The delegates included </a:t>
            </a:r>
            <a:r>
              <a:rPr lang="en-US" altLang="en-US" dirty="0">
                <a:solidFill>
                  <a:srgbClr val="0062AC"/>
                </a:solidFill>
              </a:rPr>
              <a:t>heroes of the Revolution </a:t>
            </a:r>
            <a:r>
              <a:rPr lang="en-US" altLang="en-US" dirty="0"/>
              <a:t>as well as </a:t>
            </a:r>
            <a:r>
              <a:rPr lang="en-US" altLang="en-US" dirty="0">
                <a:solidFill>
                  <a:srgbClr val="0062AC"/>
                </a:solidFill>
              </a:rPr>
              <a:t>younger state leaders. </a:t>
            </a:r>
            <a:endParaRPr lang="en-US" altLang="en-US" b="1" dirty="0">
              <a:solidFill>
                <a:srgbClr val="0062AC"/>
              </a:solidFill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914400" y="4911726"/>
            <a:ext cx="3657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u="sng" dirty="0">
                <a:solidFill>
                  <a:srgbClr val="FF0000"/>
                </a:solidFill>
              </a:rPr>
              <a:t>George Washington </a:t>
            </a:r>
            <a:r>
              <a:rPr lang="en-US" altLang="en-US" dirty="0"/>
              <a:t>was elected the convention</a:t>
            </a:r>
            <a:r>
              <a:rPr lang="en-US" altLang="en-US" dirty="0">
                <a:latin typeface="Arial" charset="0"/>
              </a:rPr>
              <a:t>’</a:t>
            </a:r>
            <a:r>
              <a:rPr lang="en-US" altLang="en-US" dirty="0"/>
              <a:t>s president.</a:t>
            </a:r>
          </a:p>
        </p:txBody>
      </p:sp>
      <p:pic>
        <p:nvPicPr>
          <p:cNvPr id="8" name="Picture 7" descr="ch07_img_ahon_se_p0216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2844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2590800" y="420211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07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8"/>
          <p:cNvSpPr txBox="1">
            <a:spLocks noChangeArrowheads="1"/>
          </p:cNvSpPr>
          <p:nvPr/>
        </p:nvSpPr>
        <p:spPr bwMode="auto">
          <a:xfrm>
            <a:off x="457200" y="1143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The purpose of the convention was to revise the Articles of Confederation. </a:t>
            </a:r>
          </a:p>
        </p:txBody>
      </p:sp>
      <p:sp>
        <p:nvSpPr>
          <p:cNvPr id="11267" name="Text Box 22"/>
          <p:cNvSpPr txBox="1">
            <a:spLocks noChangeArrowheads="1"/>
          </p:cNvSpPr>
          <p:nvPr/>
        </p:nvSpPr>
        <p:spPr bwMode="auto">
          <a:xfrm>
            <a:off x="457200" y="3352800"/>
            <a:ext cx="2667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From the beginning, however, many delegates believed that </a:t>
            </a:r>
            <a:r>
              <a:rPr lang="en-US" altLang="en-US">
                <a:solidFill>
                  <a:srgbClr val="0062AC"/>
                </a:solidFill>
              </a:rPr>
              <a:t>the Articles could not be saved. 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1600200" y="24003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1269" name="Group 7"/>
          <p:cNvGrpSpPr>
            <a:grpSpLocks/>
          </p:cNvGrpSpPr>
          <p:nvPr/>
        </p:nvGrpSpPr>
        <p:grpSpPr bwMode="auto">
          <a:xfrm>
            <a:off x="3657600" y="2590800"/>
            <a:ext cx="5029200" cy="3538538"/>
            <a:chOff x="3581400" y="2743200"/>
            <a:chExt cx="5029200" cy="3538954"/>
          </a:xfrm>
        </p:grpSpPr>
        <p:pic>
          <p:nvPicPr>
            <p:cNvPr id="11270" name="Picture 4" descr="ch07_img_ahon_se_p021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743200"/>
              <a:ext cx="5029200" cy="316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TextBox 6"/>
            <p:cNvSpPr txBox="1">
              <a:spLocks noChangeArrowheads="1"/>
            </p:cNvSpPr>
            <p:nvPr/>
          </p:nvSpPr>
          <p:spPr bwMode="auto">
            <a:xfrm>
              <a:off x="4919236" y="5943600"/>
              <a:ext cx="23535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sz="1600" b="1"/>
                <a:t>Independence Hall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823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219200" y="990600"/>
            <a:ext cx="7315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400" b="1" u="sng" dirty="0">
                <a:latin typeface="Verdana" pitchFamily="34" charset="0"/>
              </a:rPr>
              <a:t>Terms and People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914400" y="1849821"/>
            <a:ext cx="7315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228600" indent="-228600" eaLnBrk="1" hangingPunct="1">
              <a:lnSpc>
                <a:spcPct val="90000"/>
              </a:lnSpc>
              <a:spcAft>
                <a:spcPct val="60000"/>
              </a:spcAft>
            </a:pPr>
            <a:r>
              <a:rPr lang="en-US" altLang="en-US" sz="2200" u="sng" dirty="0">
                <a:solidFill>
                  <a:srgbClr val="FF0000"/>
                </a:solidFill>
                <a:latin typeface="Verdana" pitchFamily="34" charset="0"/>
              </a:rPr>
              <a:t>constitution</a:t>
            </a:r>
            <a:r>
              <a:rPr lang="en-US" altLang="en-US" sz="22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altLang="en-US" sz="2200" dirty="0"/>
              <a:t>–</a:t>
            </a:r>
            <a:r>
              <a:rPr lang="en-US" altLang="en-US" sz="2200" dirty="0">
                <a:latin typeface="Verdana" pitchFamily="34" charset="0"/>
              </a:rPr>
              <a:t> document stating the rules under which a government will operate </a:t>
            </a:r>
            <a:endParaRPr lang="en-US" altLang="en-US" sz="2200" i="1" dirty="0">
              <a:latin typeface="Verdana" pitchFamily="34" charset="0"/>
            </a:endParaRPr>
          </a:p>
          <a:p>
            <a:pPr marL="228600" indent="-228600" eaLnBrk="1" hangingPunct="1">
              <a:lnSpc>
                <a:spcPct val="90000"/>
              </a:lnSpc>
              <a:spcAft>
                <a:spcPct val="60000"/>
              </a:spcAft>
            </a:pPr>
            <a:r>
              <a:rPr lang="en-US" altLang="en-US" sz="2200" b="1" dirty="0">
                <a:solidFill>
                  <a:schemeClr val="tx1"/>
                </a:solidFill>
                <a:latin typeface="Verdana" pitchFamily="34" charset="0"/>
              </a:rPr>
              <a:t>executive</a:t>
            </a:r>
            <a:r>
              <a:rPr lang="en-US" altLang="en-US" sz="2200" dirty="0">
                <a:latin typeface="Verdana" pitchFamily="34" charset="0"/>
              </a:rPr>
              <a:t> </a:t>
            </a:r>
            <a:r>
              <a:rPr lang="en-US" altLang="en-US" sz="2200" dirty="0"/>
              <a:t>–</a:t>
            </a:r>
            <a:r>
              <a:rPr lang="en-US" altLang="en-US" sz="2200" dirty="0">
                <a:latin typeface="Verdana" pitchFamily="34" charset="0"/>
              </a:rPr>
              <a:t> person who runs the government and sees that the laws are carried out</a:t>
            </a:r>
          </a:p>
          <a:p>
            <a:pPr marL="228600" indent="-228600" eaLnBrk="1" hangingPunct="1">
              <a:lnSpc>
                <a:spcPct val="90000"/>
              </a:lnSpc>
              <a:spcAft>
                <a:spcPct val="75000"/>
              </a:spcAft>
            </a:pPr>
            <a:r>
              <a:rPr lang="en-US" altLang="en-US" sz="2200" b="1" dirty="0">
                <a:solidFill>
                  <a:schemeClr val="tx1"/>
                </a:solidFill>
                <a:latin typeface="Verdana" pitchFamily="34" charset="0"/>
              </a:rPr>
              <a:t>economic depression</a:t>
            </a:r>
            <a:r>
              <a:rPr lang="en-US" altLang="en-US" sz="22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altLang="en-US" sz="2200" dirty="0"/>
              <a:t>–</a:t>
            </a:r>
            <a:r>
              <a:rPr lang="en-US" altLang="en-US" sz="2200" dirty="0">
                <a:latin typeface="Verdana" pitchFamily="34" charset="0"/>
              </a:rPr>
              <a:t> period when business activity slows, prices and wages drop, and unemployment rises </a:t>
            </a:r>
          </a:p>
          <a:p>
            <a:pPr marL="228600" indent="-228600" eaLnBrk="1" hangingPunct="1">
              <a:lnSpc>
                <a:spcPct val="90000"/>
              </a:lnSpc>
              <a:spcAft>
                <a:spcPct val="75000"/>
              </a:spcAft>
            </a:pPr>
            <a:r>
              <a:rPr lang="en-US" altLang="en-US" sz="2200" b="1" dirty="0">
                <a:solidFill>
                  <a:schemeClr val="tx1"/>
                </a:solidFill>
                <a:latin typeface="Verdana" pitchFamily="34" charset="0"/>
              </a:rPr>
              <a:t>Daniel Shays </a:t>
            </a:r>
            <a:r>
              <a:rPr lang="en-US" altLang="en-US" sz="2200" dirty="0"/>
              <a:t>–</a:t>
            </a:r>
            <a:r>
              <a:rPr lang="en-US" altLang="en-US" sz="2200" dirty="0">
                <a:latin typeface="Verdana" pitchFamily="34" charset="0"/>
              </a:rPr>
              <a:t> army veteran and Massachusetts farmer who led an uprising to protest economic conditions </a:t>
            </a:r>
          </a:p>
        </p:txBody>
      </p:sp>
    </p:spTree>
    <p:extLst>
      <p:ext uri="{BB962C8B-B14F-4D97-AF65-F5344CB8AC3E}">
        <p14:creationId xmlns:p14="http://schemas.microsoft.com/office/powerpoint/2010/main" val="1094480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3886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On just the third day of the convention, </a:t>
            </a:r>
            <a:r>
              <a:rPr lang="en-US" altLang="en-US">
                <a:solidFill>
                  <a:srgbClr val="0062AC"/>
                </a:solidFill>
              </a:rPr>
              <a:t>a proposal was presented to replace the Articles </a:t>
            </a:r>
            <a:r>
              <a:rPr lang="en-US" altLang="en-US"/>
              <a:t>with a totally new plan of government. </a:t>
            </a:r>
          </a:p>
        </p:txBody>
      </p:sp>
      <p:sp>
        <p:nvSpPr>
          <p:cNvPr id="12291" name="Text Box 13"/>
          <p:cNvSpPr txBox="1">
            <a:spLocks noChangeArrowheads="1"/>
          </p:cNvSpPr>
          <p:nvPr/>
        </p:nvSpPr>
        <p:spPr bwMode="auto">
          <a:xfrm>
            <a:off x="571500" y="4835525"/>
            <a:ext cx="3886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62AC"/>
                </a:solidFill>
              </a:rPr>
              <a:t>The plan was written largely by </a:t>
            </a:r>
            <a:r>
              <a:rPr lang="en-US" altLang="en-US" b="1" u="sng" dirty="0">
                <a:solidFill>
                  <a:srgbClr val="FF0000"/>
                </a:solidFill>
              </a:rPr>
              <a:t>James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u="sng" dirty="0">
                <a:solidFill>
                  <a:srgbClr val="FF0000"/>
                </a:solidFill>
              </a:rPr>
              <a:t>Madison</a:t>
            </a:r>
            <a:r>
              <a:rPr lang="en-US" altLang="en-US" dirty="0"/>
              <a:t> of Virginia.</a:t>
            </a:r>
          </a:p>
        </p:txBody>
      </p:sp>
      <p:pic>
        <p:nvPicPr>
          <p:cNvPr id="5" name="Picture 4" descr="ch07_img_ahon_se_p02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8528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2057400" y="39751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3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Line 14"/>
          <p:cNvSpPr>
            <a:spLocks noChangeShapeType="1"/>
          </p:cNvSpPr>
          <p:nvPr/>
        </p:nvSpPr>
        <p:spPr bwMode="auto">
          <a:xfrm>
            <a:off x="1828800" y="2971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16"/>
          <p:cNvSpPr>
            <a:spLocks noChangeShapeType="1"/>
          </p:cNvSpPr>
          <p:nvPr/>
        </p:nvSpPr>
        <p:spPr bwMode="auto">
          <a:xfrm>
            <a:off x="4572000" y="2971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18"/>
          <p:cNvSpPr>
            <a:spLocks noChangeShapeType="1"/>
          </p:cNvSpPr>
          <p:nvPr/>
        </p:nvSpPr>
        <p:spPr bwMode="auto">
          <a:xfrm>
            <a:off x="7277100" y="2971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57200" y="1143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The Virginia Plan called for a strong central government with </a:t>
            </a:r>
            <a:r>
              <a:rPr lang="en-US" altLang="en-US" b="1" u="sng" dirty="0">
                <a:solidFill>
                  <a:srgbClr val="FF0000"/>
                </a:solidFill>
              </a:rPr>
              <a:t>three</a:t>
            </a:r>
            <a:r>
              <a:rPr lang="en-US" altLang="en-US" b="1" dirty="0"/>
              <a:t> separate branches.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685800" y="3581400"/>
            <a:ext cx="2286000" cy="2438400"/>
          </a:xfrm>
          <a:prstGeom prst="rect">
            <a:avLst/>
          </a:prstGeom>
          <a:solidFill>
            <a:srgbClr val="E7C2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62AC"/>
                </a:solidFill>
              </a:rPr>
              <a:t>Legislative</a:t>
            </a:r>
          </a:p>
          <a:p>
            <a:pPr algn="ctr" eaLnBrk="1" hangingPunct="1"/>
            <a:r>
              <a:rPr lang="en-US" altLang="en-US" sz="2000">
                <a:solidFill>
                  <a:srgbClr val="0062AC"/>
                </a:solidFill>
              </a:rPr>
              <a:t>Branch</a:t>
            </a:r>
          </a:p>
          <a:p>
            <a:pPr algn="ctr" eaLnBrk="1" hangingPunct="1"/>
            <a:endParaRPr lang="en-US" altLang="en-US" sz="200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en-US" sz="2000"/>
              <a:t>Congress</a:t>
            </a:r>
          </a:p>
          <a:p>
            <a:pPr algn="ctr" eaLnBrk="1" hangingPunct="1"/>
            <a:endParaRPr lang="en-US" altLang="en-US" sz="2000">
              <a:solidFill>
                <a:srgbClr val="0000FF"/>
              </a:solidFill>
            </a:endParaRPr>
          </a:p>
          <a:p>
            <a:pPr algn="ctr" eaLnBrk="1" hangingPunct="1">
              <a:buFontTx/>
              <a:buChar char="•"/>
            </a:pPr>
            <a:r>
              <a:rPr lang="en-US" altLang="en-US" sz="2000"/>
              <a:t> make laws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3429000" y="3581400"/>
            <a:ext cx="2286000" cy="243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320040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62AC"/>
                </a:solidFill>
              </a:rPr>
              <a:t>Executive</a:t>
            </a:r>
          </a:p>
          <a:p>
            <a:pPr algn="ctr" eaLnBrk="1" hangingPunct="1"/>
            <a:r>
              <a:rPr lang="en-US" altLang="en-US" sz="2000">
                <a:solidFill>
                  <a:srgbClr val="0062AC"/>
                </a:solidFill>
              </a:rPr>
              <a:t>Branch</a:t>
            </a:r>
          </a:p>
          <a:p>
            <a:pPr algn="ctr" eaLnBrk="1" hangingPunct="1"/>
            <a:endParaRPr lang="en-US" altLang="en-US" sz="2000"/>
          </a:p>
          <a:p>
            <a:pPr algn="ctr" eaLnBrk="1" hangingPunct="1"/>
            <a:r>
              <a:rPr lang="en-US" altLang="en-US" sz="2000"/>
              <a:t>President</a:t>
            </a:r>
          </a:p>
          <a:p>
            <a:pPr algn="ctr" eaLnBrk="1" hangingPunct="1"/>
            <a:endParaRPr lang="en-US" altLang="en-US" sz="2000"/>
          </a:p>
          <a:p>
            <a:pPr algn="ctr" eaLnBrk="1" hangingPunct="1">
              <a:buFontTx/>
              <a:buChar char="•"/>
            </a:pPr>
            <a:r>
              <a:rPr lang="en-US" altLang="en-US" sz="2000"/>
              <a:t> carry out laws</a:t>
            </a:r>
          </a:p>
          <a:p>
            <a:pPr algn="ctr" eaLnBrk="1" hangingPunct="1"/>
            <a:endParaRPr lang="en-US" altLang="en-US" sz="2000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6172200" y="3581400"/>
            <a:ext cx="2209800" cy="2438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62AC"/>
                </a:solidFill>
              </a:rPr>
              <a:t>Judicial</a:t>
            </a:r>
          </a:p>
          <a:p>
            <a:pPr algn="ctr" eaLnBrk="1" hangingPunct="1"/>
            <a:r>
              <a:rPr lang="en-US" altLang="en-US" sz="2000">
                <a:solidFill>
                  <a:srgbClr val="0062AC"/>
                </a:solidFill>
              </a:rPr>
              <a:t>Branch</a:t>
            </a:r>
          </a:p>
          <a:p>
            <a:pPr algn="ctr" eaLnBrk="1" hangingPunct="1"/>
            <a:endParaRPr lang="en-US" altLang="en-US" sz="200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en-US" sz="2000"/>
              <a:t>Courts</a:t>
            </a:r>
          </a:p>
          <a:p>
            <a:pPr algn="ctr" eaLnBrk="1" hangingPunct="1"/>
            <a:endParaRPr lang="en-US" altLang="en-US" sz="2000"/>
          </a:p>
          <a:p>
            <a:pPr algn="ctr" eaLnBrk="1" hangingPunct="1">
              <a:buFontTx/>
              <a:buChar char="•"/>
            </a:pPr>
            <a:r>
              <a:rPr lang="en-US" altLang="en-US" sz="2000"/>
              <a:t> interpret laws</a:t>
            </a:r>
          </a:p>
        </p:txBody>
      </p:sp>
      <p:sp>
        <p:nvSpPr>
          <p:cNvPr id="13318" name="Rectangle 12"/>
          <p:cNvSpPr>
            <a:spLocks noChangeArrowheads="1"/>
          </p:cNvSpPr>
          <p:nvPr/>
        </p:nvSpPr>
        <p:spPr bwMode="auto">
          <a:xfrm>
            <a:off x="914400" y="2438400"/>
            <a:ext cx="7315200" cy="5334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Central Government</a:t>
            </a:r>
          </a:p>
        </p:txBody>
      </p:sp>
    </p:spTree>
    <p:extLst>
      <p:ext uri="{BB962C8B-B14F-4D97-AF65-F5344CB8AC3E}">
        <p14:creationId xmlns:p14="http://schemas.microsoft.com/office/powerpoint/2010/main" val="290687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 animBg="1"/>
      <p:bldP spid="13321" grpId="0" animBg="1"/>
      <p:bldP spid="13315" grpId="0" animBg="1"/>
      <p:bldP spid="13316" grpId="0" animBg="1"/>
      <p:bldP spid="2" grpId="0" animBg="1"/>
      <p:bldP spid="133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>
                <a:solidFill>
                  <a:srgbClr val="0062AC"/>
                </a:solidFill>
              </a:rPr>
              <a:t>Virginia Plan </a:t>
            </a:r>
            <a:r>
              <a:rPr lang="en-US" altLang="en-US"/>
              <a:t>also called for Congress to have two separate houses</a:t>
            </a:r>
            <a:r>
              <a:rPr lang="en-US" altLang="en-US">
                <a:latin typeface="Arial" charset="0"/>
              </a:rPr>
              <a:t>—</a:t>
            </a:r>
            <a:r>
              <a:rPr lang="en-US" altLang="en-US">
                <a:solidFill>
                  <a:srgbClr val="0062AC"/>
                </a:solidFill>
              </a:rPr>
              <a:t>an upper and a lower house.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14400" y="51816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Representation in both houses would be </a:t>
            </a:r>
            <a:r>
              <a:rPr lang="en-US" altLang="en-US">
                <a:solidFill>
                  <a:srgbClr val="0062AC"/>
                </a:solidFill>
              </a:rPr>
              <a:t>determined by a state</a:t>
            </a:r>
            <a:r>
              <a:rPr lang="en-US" altLang="en-US">
                <a:solidFill>
                  <a:srgbClr val="0062AC"/>
                </a:solidFill>
                <a:latin typeface="Arial" charset="0"/>
              </a:rPr>
              <a:t>’</a:t>
            </a:r>
            <a:r>
              <a:rPr lang="en-US" altLang="en-US">
                <a:solidFill>
                  <a:srgbClr val="0062AC"/>
                </a:solidFill>
              </a:rPr>
              <a:t>s population.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93725" y="4933950"/>
            <a:ext cx="184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828800" y="2819400"/>
            <a:ext cx="5486400" cy="533400"/>
          </a:xfrm>
          <a:prstGeom prst="rect">
            <a:avLst/>
          </a:prstGeom>
          <a:solidFill>
            <a:srgbClr val="E7C2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Congress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33600" y="3810000"/>
            <a:ext cx="1981200" cy="762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Upper</a:t>
            </a:r>
          </a:p>
          <a:p>
            <a:pPr algn="ctr" eaLnBrk="1" hangingPunct="1"/>
            <a:r>
              <a:rPr lang="en-US" altLang="en-US" sz="2000"/>
              <a:t>House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105400" y="3810000"/>
            <a:ext cx="1905000" cy="762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Lower</a:t>
            </a:r>
          </a:p>
          <a:p>
            <a:pPr algn="ctr" eaLnBrk="1" hangingPunct="1"/>
            <a:r>
              <a:rPr lang="en-US" altLang="en-US" sz="2000"/>
              <a:t>House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3124200" y="335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6057900" y="335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9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1" grpId="0" animBg="1"/>
      <p:bldP spid="14342" grpId="0" animBg="1"/>
      <p:bldP spid="14343" grpId="0" animBg="1"/>
      <p:bldP spid="14344" grpId="0" animBg="1"/>
      <p:bldP spid="1434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14400" y="1118192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Delegates from the </a:t>
            </a:r>
            <a:r>
              <a:rPr lang="en-US" altLang="en-US" dirty="0">
                <a:solidFill>
                  <a:srgbClr val="0062AC"/>
                </a:solidFill>
              </a:rPr>
              <a:t>small states opposed the </a:t>
            </a:r>
            <a:r>
              <a:rPr lang="en-US" altLang="en-US" u="sng" dirty="0">
                <a:solidFill>
                  <a:srgbClr val="FF0000"/>
                </a:solidFill>
              </a:rPr>
              <a:t>Virginia Plan. </a:t>
            </a:r>
            <a:r>
              <a:rPr lang="en-US" altLang="en-US" dirty="0"/>
              <a:t>Each state, they argued, should have the </a:t>
            </a:r>
            <a:r>
              <a:rPr lang="en-US" altLang="en-US" u="sng" dirty="0">
                <a:solidFill>
                  <a:srgbClr val="FF0000"/>
                </a:solidFill>
              </a:rPr>
              <a:t>same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number of votes in Congress.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914400" y="3008313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William Paterson of New Jersey introduced his own plan, </a:t>
            </a:r>
            <a:r>
              <a:rPr lang="en-US" altLang="en-US">
                <a:solidFill>
                  <a:srgbClr val="0062AC"/>
                </a:solidFill>
              </a:rPr>
              <a:t>calling for Congress to have one house, and for each state to have one vote.</a:t>
            </a:r>
          </a:p>
        </p:txBody>
      </p:sp>
      <p:sp>
        <p:nvSpPr>
          <p:cNvPr id="15364" name="AutoShape 7"/>
          <p:cNvSpPr>
            <a:spLocks noChangeArrowheads="1"/>
          </p:cNvSpPr>
          <p:nvPr/>
        </p:nvSpPr>
        <p:spPr bwMode="auto">
          <a:xfrm>
            <a:off x="3124200" y="4267200"/>
            <a:ext cx="2514600" cy="1905000"/>
          </a:xfrm>
          <a:prstGeom prst="horizontalScroll">
            <a:avLst>
              <a:gd name="adj" fmla="val 12500"/>
            </a:avLst>
          </a:prstGeom>
          <a:solidFill>
            <a:srgbClr val="DED3F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New Jersey</a:t>
            </a:r>
          </a:p>
          <a:p>
            <a:pPr algn="ctr" eaLnBrk="1" hangingPunct="1"/>
            <a:r>
              <a:rPr lang="en-US" altLang="en-US" sz="2000" b="1"/>
              <a:t>Plan</a:t>
            </a: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343400" y="240188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14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The issue of representation in Congress nearly tore the convention apart.</a:t>
            </a:r>
          </a:p>
        </p:txBody>
      </p:sp>
      <p:sp>
        <p:nvSpPr>
          <p:cNvPr id="7" name="Pentagon 6"/>
          <p:cNvSpPr/>
          <p:nvPr/>
        </p:nvSpPr>
        <p:spPr>
          <a:xfrm flipH="1">
            <a:off x="762000" y="2971800"/>
            <a:ext cx="3657600" cy="2286000"/>
          </a:xfrm>
          <a:prstGeom prst="homePlat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Verdana" pitchFamily="34" charset="0"/>
              </a:rPr>
              <a:t>Virginia Plan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Verdana" pitchFamily="34" charset="0"/>
              </a:rPr>
              <a:t>More people, more votes</a:t>
            </a:r>
          </a:p>
        </p:txBody>
      </p:sp>
      <p:sp>
        <p:nvSpPr>
          <p:cNvPr id="8" name="Pentagon 7"/>
          <p:cNvSpPr/>
          <p:nvPr/>
        </p:nvSpPr>
        <p:spPr>
          <a:xfrm>
            <a:off x="4572000" y="2971800"/>
            <a:ext cx="3657600" cy="2286000"/>
          </a:xfrm>
          <a:prstGeom prst="homePlate">
            <a:avLst/>
          </a:prstGeom>
          <a:solidFill>
            <a:srgbClr val="DED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Verdana" pitchFamily="34" charset="0"/>
              </a:rPr>
              <a:t>New Jersey Plan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Verdana" pitchFamily="34" charset="0"/>
              </a:rPr>
              <a:t>One state gets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Verdana" pitchFamily="34" charset="0"/>
              </a:rPr>
              <a:t>one vote</a:t>
            </a:r>
          </a:p>
        </p:txBody>
      </p:sp>
    </p:spTree>
    <p:extLst>
      <p:ext uri="{BB962C8B-B14F-4D97-AF65-F5344CB8AC3E}">
        <p14:creationId xmlns:p14="http://schemas.microsoft.com/office/powerpoint/2010/main" val="334152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2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Finally, </a:t>
            </a:r>
            <a:r>
              <a:rPr lang="en-US" altLang="en-US" b="1" dirty="0"/>
              <a:t>Roger Sherman</a:t>
            </a:r>
            <a:r>
              <a:rPr lang="en-US" altLang="en-US" dirty="0"/>
              <a:t> of Connecticut introduced a </a:t>
            </a:r>
            <a:r>
              <a:rPr lang="en-US" altLang="en-US" b="1" dirty="0"/>
              <a:t>compromise</a:t>
            </a:r>
            <a:r>
              <a:rPr lang="en-US" altLang="en-US" dirty="0"/>
              <a:t> that </a:t>
            </a:r>
            <a:r>
              <a:rPr lang="en-US" altLang="en-US" dirty="0">
                <a:solidFill>
                  <a:srgbClr val="0070C0"/>
                </a:solidFill>
              </a:rPr>
              <a:t>gave each side part of what it wanted.</a:t>
            </a:r>
          </a:p>
        </p:txBody>
      </p:sp>
      <p:sp>
        <p:nvSpPr>
          <p:cNvPr id="17412" name="Text Box 16"/>
          <p:cNvSpPr txBox="1">
            <a:spLocks noChangeArrowheads="1"/>
          </p:cNvSpPr>
          <p:nvPr/>
        </p:nvSpPr>
        <p:spPr bwMode="auto">
          <a:xfrm>
            <a:off x="5029200" y="3590925"/>
            <a:ext cx="3200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The convention approved Sherman</a:t>
            </a:r>
            <a:r>
              <a:rPr lang="en-US" altLang="en-US" dirty="0">
                <a:latin typeface="Arial" charset="0"/>
              </a:rPr>
              <a:t>’</a:t>
            </a:r>
            <a:r>
              <a:rPr lang="en-US" altLang="en-US" dirty="0"/>
              <a:t>s compromise, which became known as the </a:t>
            </a:r>
            <a:r>
              <a:rPr lang="en-US" altLang="en-US" dirty="0">
                <a:solidFill>
                  <a:srgbClr val="0062AC"/>
                </a:solidFill>
              </a:rPr>
              <a:t>Great Compromise.</a:t>
            </a:r>
          </a:p>
        </p:txBody>
      </p:sp>
      <p:pic>
        <p:nvPicPr>
          <p:cNvPr id="5" name="Picture 4" descr="ch07_img_ahon_se_p0216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30083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6248400" y="26924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51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D380CD-F4FC-F846-8725-A8B25DCD5A50}"/>
              </a:ext>
            </a:extLst>
          </p:cNvPr>
          <p:cNvSpPr txBox="1"/>
          <p:nvPr/>
        </p:nvSpPr>
        <p:spPr>
          <a:xfrm>
            <a:off x="1219200" y="2286000"/>
            <a:ext cx="6553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Proposed by Roger Sherman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Called for a two-house Congress.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 of Representatives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representatives elected by population and serve for 2 years.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Senate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 seats per state and serve for 6 years.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E3D11-3650-1E4E-B89E-1CC1F8E0615A}"/>
              </a:ext>
            </a:extLst>
          </p:cNvPr>
          <p:cNvSpPr txBox="1"/>
          <p:nvPr/>
        </p:nvSpPr>
        <p:spPr>
          <a:xfrm>
            <a:off x="1192306" y="1143000"/>
            <a:ext cx="5086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3200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Compromise</a:t>
            </a:r>
          </a:p>
        </p:txBody>
      </p:sp>
    </p:spTree>
    <p:extLst>
      <p:ext uri="{BB962C8B-B14F-4D97-AF65-F5344CB8AC3E}">
        <p14:creationId xmlns:p14="http://schemas.microsoft.com/office/powerpoint/2010/main" val="1329871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The issue of representation in Congress came up again</a:t>
            </a:r>
            <a:r>
              <a:rPr lang="en-US" altLang="en-US">
                <a:latin typeface="Arial" charset="0"/>
              </a:rPr>
              <a:t>—</a:t>
            </a:r>
            <a:r>
              <a:rPr lang="en-US" altLang="en-US"/>
              <a:t>this time concerning slavery. </a:t>
            </a:r>
            <a:r>
              <a:rPr lang="en-US" altLang="en-US">
                <a:solidFill>
                  <a:srgbClr val="0062AC"/>
                </a:solidFill>
              </a:rPr>
              <a:t>Should slaves be counted as part of a state</a:t>
            </a:r>
            <a:r>
              <a:rPr lang="en-US" altLang="en-US">
                <a:solidFill>
                  <a:srgbClr val="0062AC"/>
                </a:solidFill>
                <a:latin typeface="Arial" charset="0"/>
              </a:rPr>
              <a:t>’</a:t>
            </a:r>
            <a:r>
              <a:rPr lang="en-US" altLang="en-US">
                <a:solidFill>
                  <a:srgbClr val="0062AC"/>
                </a:solidFill>
              </a:rPr>
              <a:t>s population?</a:t>
            </a:r>
          </a:p>
        </p:txBody>
      </p:sp>
      <p:sp>
        <p:nvSpPr>
          <p:cNvPr id="19459" name="Text Box 10"/>
          <p:cNvSpPr txBox="1">
            <a:spLocks noChangeArrowheads="1"/>
          </p:cNvSpPr>
          <p:nvPr/>
        </p:nvSpPr>
        <p:spPr bwMode="auto">
          <a:xfrm>
            <a:off x="914400" y="50673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A compromise was reached. Each enslaved person would be counted as </a:t>
            </a:r>
            <a:r>
              <a:rPr lang="en-US" altLang="en-US" b="1" u="sng" dirty="0">
                <a:solidFill>
                  <a:srgbClr val="FF0000"/>
                </a:solidFill>
              </a:rPr>
              <a:t>three fifths</a:t>
            </a:r>
            <a:r>
              <a:rPr lang="en-US" altLang="en-US" b="1" u="sng" dirty="0">
                <a:solidFill>
                  <a:schemeClr val="accent2"/>
                </a:solidFill>
              </a:rPr>
              <a:t> </a:t>
            </a:r>
            <a:r>
              <a:rPr lang="en-US" altLang="en-US" b="1" dirty="0"/>
              <a:t>of a free person.</a:t>
            </a:r>
          </a:p>
        </p:txBody>
      </p:sp>
      <p:sp>
        <p:nvSpPr>
          <p:cNvPr id="19460" name="AutoShape 11"/>
          <p:cNvSpPr>
            <a:spLocks noChangeArrowheads="1"/>
          </p:cNvSpPr>
          <p:nvPr/>
        </p:nvSpPr>
        <p:spPr bwMode="auto">
          <a:xfrm>
            <a:off x="1676400" y="2439988"/>
            <a:ext cx="2819400" cy="2438400"/>
          </a:xfrm>
          <a:prstGeom prst="rightArrow">
            <a:avLst>
              <a:gd name="adj1" fmla="val 50000"/>
              <a:gd name="adj2" fmla="val 28906"/>
            </a:avLst>
          </a:prstGeom>
          <a:solidFill>
            <a:srgbClr val="FFCC99">
              <a:alpha val="7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Southern</a:t>
            </a:r>
          </a:p>
          <a:p>
            <a:pPr algn="ctr" eaLnBrk="1" hangingPunct="1"/>
            <a:r>
              <a:rPr lang="en-US" altLang="en-US" sz="2000"/>
              <a:t>delegates</a:t>
            </a:r>
          </a:p>
          <a:p>
            <a:pPr algn="ctr" eaLnBrk="1" hangingPunct="1"/>
            <a:r>
              <a:rPr lang="en-US" altLang="en-US" sz="2000"/>
              <a:t>said </a:t>
            </a:r>
            <a:r>
              <a:rPr lang="en-US" altLang="en-US" sz="2000" b="1"/>
              <a:t>yes</a:t>
            </a:r>
          </a:p>
        </p:txBody>
      </p:sp>
      <p:sp>
        <p:nvSpPr>
          <p:cNvPr id="19461" name="AutoShape 12"/>
          <p:cNvSpPr>
            <a:spLocks noChangeArrowheads="1"/>
          </p:cNvSpPr>
          <p:nvPr/>
        </p:nvSpPr>
        <p:spPr bwMode="auto">
          <a:xfrm>
            <a:off x="4648200" y="2438400"/>
            <a:ext cx="2819400" cy="2441575"/>
          </a:xfrm>
          <a:prstGeom prst="leftArrow">
            <a:avLst>
              <a:gd name="adj1" fmla="val 50000"/>
              <a:gd name="adj2" fmla="val 30831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Northern</a:t>
            </a:r>
          </a:p>
          <a:p>
            <a:pPr algn="ctr" eaLnBrk="1" hangingPunct="1"/>
            <a:r>
              <a:rPr lang="en-US" altLang="en-US" sz="2000"/>
              <a:t>delegates</a:t>
            </a:r>
          </a:p>
          <a:p>
            <a:pPr algn="ctr" eaLnBrk="1" hangingPunct="1"/>
            <a:r>
              <a:rPr lang="en-US" altLang="en-US" sz="2000"/>
              <a:t>said </a:t>
            </a:r>
            <a:r>
              <a:rPr lang="en-US" altLang="en-US" sz="2000" b="1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78057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 animBg="1"/>
      <p:bldP spid="1946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>
                <a:solidFill>
                  <a:srgbClr val="0062AC"/>
                </a:solidFill>
              </a:rPr>
              <a:t>Three-Fifths Compromise, </a:t>
            </a:r>
            <a:r>
              <a:rPr lang="en-US" altLang="en-US"/>
              <a:t>however, did not address the issue of the slave trade itself.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914400" y="3144838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Some </a:t>
            </a:r>
            <a:r>
              <a:rPr lang="en-US" altLang="en-US">
                <a:solidFill>
                  <a:srgbClr val="0062AC"/>
                </a:solidFill>
              </a:rPr>
              <a:t>Northern delegates wanted to completely ban the slave trade. </a:t>
            </a:r>
            <a:r>
              <a:rPr lang="en-US" altLang="en-US"/>
              <a:t>Southern delegates argued that such a move would </a:t>
            </a:r>
            <a:r>
              <a:rPr lang="en-US" altLang="en-US">
                <a:solidFill>
                  <a:srgbClr val="0062AC"/>
                </a:solidFill>
              </a:rPr>
              <a:t>ruin the South</a:t>
            </a:r>
            <a:r>
              <a:rPr lang="en-US" altLang="en-US">
                <a:solidFill>
                  <a:srgbClr val="0062AC"/>
                </a:solidFill>
                <a:latin typeface="Arial" charset="0"/>
              </a:rPr>
              <a:t>’</a:t>
            </a:r>
            <a:r>
              <a:rPr lang="en-US" altLang="en-US">
                <a:solidFill>
                  <a:srgbClr val="0062AC"/>
                </a:solidFill>
              </a:rPr>
              <a:t>s economy.</a:t>
            </a:r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4343400" y="230028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4343400" y="464185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914400" y="5486400"/>
            <a:ext cx="57038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Again, a compromise was reached.</a:t>
            </a:r>
          </a:p>
        </p:txBody>
      </p:sp>
    </p:spTree>
    <p:extLst>
      <p:ext uri="{BB962C8B-B14F-4D97-AF65-F5344CB8AC3E}">
        <p14:creationId xmlns:p14="http://schemas.microsoft.com/office/powerpoint/2010/main" val="300620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 animBg="1"/>
      <p:bldP spid="20485" grpId="0" animBg="1"/>
      <p:bldP spid="2048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57"/>
          <p:cNvSpPr>
            <a:spLocks noChangeArrowheads="1"/>
          </p:cNvSpPr>
          <p:nvPr/>
        </p:nvSpPr>
        <p:spPr bwMode="auto">
          <a:xfrm rot="5400000">
            <a:off x="4076700" y="-800100"/>
            <a:ext cx="990600" cy="5638800"/>
          </a:xfrm>
          <a:prstGeom prst="homePlate">
            <a:avLst>
              <a:gd name="adj" fmla="val 45514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Slave Trade</a:t>
            </a:r>
          </a:p>
          <a:p>
            <a:pPr algn="ctr" eaLnBrk="1" hangingPunct="1"/>
            <a:r>
              <a:rPr lang="en-US" altLang="en-US" sz="2000" b="1"/>
              <a:t>Compromise</a:t>
            </a:r>
          </a:p>
        </p:txBody>
      </p:sp>
      <p:sp>
        <p:nvSpPr>
          <p:cNvPr id="21507" name="Rectangle 58"/>
          <p:cNvSpPr>
            <a:spLocks noChangeArrowheads="1"/>
          </p:cNvSpPr>
          <p:nvPr/>
        </p:nvSpPr>
        <p:spPr bwMode="auto">
          <a:xfrm>
            <a:off x="1752600" y="2667000"/>
            <a:ext cx="5638800" cy="3200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0" anchor="ctr"/>
          <a:lstStyle>
            <a:lvl1pPr marL="174625" indent="-174625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/>
              <a:t>Ships could bring enslaved people into the country for 20 years.</a:t>
            </a:r>
          </a:p>
          <a:p>
            <a:pPr eaLnBrk="1" hangingPunct="1"/>
            <a:endParaRPr lang="en-US" altLang="en-US" sz="2000"/>
          </a:p>
          <a:p>
            <a:pPr eaLnBrk="1" hangingPunct="1">
              <a:buFontTx/>
              <a:buChar char="•"/>
            </a:pPr>
            <a:r>
              <a:rPr lang="en-US" altLang="en-US" sz="2000"/>
              <a:t>After 1808, enslaved people could not be brought into the country.</a:t>
            </a:r>
          </a:p>
          <a:p>
            <a:pPr eaLnBrk="1" hangingPunct="1"/>
            <a:endParaRPr lang="en-US" altLang="en-US" sz="2000"/>
          </a:p>
          <a:p>
            <a:pPr eaLnBrk="1" hangingPunct="1">
              <a:buFontTx/>
              <a:buChar char="•"/>
            </a:pPr>
            <a:r>
              <a:rPr lang="en-US" altLang="en-US" sz="2000"/>
              <a:t>The slave trade </a:t>
            </a:r>
            <a:r>
              <a:rPr lang="en-US" altLang="en-US" sz="2000" i="1"/>
              <a:t>within</a:t>
            </a:r>
            <a:r>
              <a:rPr lang="en-US" altLang="en-US" sz="2000"/>
              <a:t> the country would stay the same.</a:t>
            </a:r>
          </a:p>
        </p:txBody>
      </p:sp>
    </p:spTree>
    <p:extLst>
      <p:ext uri="{BB962C8B-B14F-4D97-AF65-F5344CB8AC3E}">
        <p14:creationId xmlns:p14="http://schemas.microsoft.com/office/powerpoint/2010/main" val="311878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1327353" y="1014886"/>
            <a:ext cx="6858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With independence came a new nation and a new form of government.</a:t>
            </a:r>
          </a:p>
        </p:txBody>
      </p:sp>
      <p:sp>
        <p:nvSpPr>
          <p:cNvPr id="7174" name="AutoShape 14"/>
          <p:cNvSpPr>
            <a:spLocks noChangeArrowheads="1"/>
          </p:cNvSpPr>
          <p:nvPr/>
        </p:nvSpPr>
        <p:spPr bwMode="auto">
          <a:xfrm>
            <a:off x="4269655" y="2087522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6" descr="SFQ_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6025"/>
            <a:ext cx="762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0B99BB-A48E-FF42-A3FC-740EA2283CAD}"/>
              </a:ext>
            </a:extLst>
          </p:cNvPr>
          <p:cNvSpPr txBox="1"/>
          <p:nvPr/>
        </p:nvSpPr>
        <p:spPr>
          <a:xfrm>
            <a:off x="1219200" y="2847420"/>
            <a:ext cx="6857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type of government should the Americans create after winning the American Revolution?</a:t>
            </a:r>
          </a:p>
        </p:txBody>
      </p:sp>
    </p:spTree>
    <p:extLst>
      <p:ext uri="{BB962C8B-B14F-4D97-AF65-F5344CB8AC3E}">
        <p14:creationId xmlns:p14="http://schemas.microsoft.com/office/powerpoint/2010/main" val="219900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When the last compromise was reached, </a:t>
            </a:r>
            <a:r>
              <a:rPr lang="en-US" altLang="en-US">
                <a:solidFill>
                  <a:srgbClr val="0062AC"/>
                </a:solidFill>
              </a:rPr>
              <a:t>the delegates finally agreed on the provisions of the new Constitution.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14400" y="2687638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u="sng" dirty="0">
                <a:solidFill>
                  <a:srgbClr val="FF0000"/>
                </a:solidFill>
              </a:rPr>
              <a:t>Gouverneur Morris</a:t>
            </a:r>
            <a:r>
              <a:rPr lang="en-US" altLang="en-US" u="sng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wrote the Preamble, which identifies the </a:t>
            </a:r>
            <a:r>
              <a:rPr lang="en-US" altLang="en-US" dirty="0">
                <a:solidFill>
                  <a:srgbClr val="0062AC"/>
                </a:solidFill>
              </a:rPr>
              <a:t>source of the new government</a:t>
            </a:r>
            <a:r>
              <a:rPr lang="en-US" altLang="en-US" dirty="0">
                <a:solidFill>
                  <a:srgbClr val="0062AC"/>
                </a:solidFill>
                <a:latin typeface="Arial" charset="0"/>
              </a:rPr>
              <a:t>’</a:t>
            </a:r>
            <a:r>
              <a:rPr lang="en-US" altLang="en-US" dirty="0">
                <a:solidFill>
                  <a:srgbClr val="0062AC"/>
                </a:solidFill>
              </a:rPr>
              <a:t>s authority in its opening words.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828800" y="5127625"/>
            <a:ext cx="5486400" cy="892175"/>
          </a:xfrm>
          <a:prstGeom prst="rect">
            <a:avLst/>
          </a:prstGeom>
          <a:solidFill>
            <a:srgbClr val="E7C2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600" b="1" i="1"/>
              <a:t>We the People </a:t>
            </a:r>
          </a:p>
          <a:p>
            <a:pPr algn="ctr" eaLnBrk="1" hangingPunct="1"/>
            <a:r>
              <a:rPr lang="en-US" altLang="en-US" sz="2600" b="1" i="1"/>
              <a:t>of the United States . . .</a:t>
            </a:r>
            <a:r>
              <a:rPr lang="en-US" altLang="en-US" sz="2600" i="1"/>
              <a:t> 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343400" y="423227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7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2743200"/>
          </a:xfrm>
        </p:spPr>
        <p:txBody>
          <a:bodyPr/>
          <a:lstStyle/>
          <a:p>
            <a:r>
              <a:rPr lang="en-US" sz="5000" dirty="0"/>
              <a:t>Section 3: Debating the Constitution</a:t>
            </a:r>
            <a:br>
              <a:rPr lang="en-US" sz="5000" dirty="0"/>
            </a:br>
            <a:r>
              <a:rPr lang="en-US" sz="5000" dirty="0"/>
              <a:t>page 218-221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70968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/>
              <a:t>Focus Question: </a:t>
            </a:r>
          </a:p>
          <a:p>
            <a:pPr algn="l"/>
            <a:r>
              <a:rPr lang="en-US" dirty="0"/>
              <a:t>How did those in favor of the Constitution achieve its ratification?</a:t>
            </a:r>
          </a:p>
          <a:p>
            <a:pPr algn="l"/>
            <a:r>
              <a:rPr lang="en-US" b="1" dirty="0"/>
              <a:t>Student Outcomes: </a:t>
            </a:r>
          </a:p>
          <a:p>
            <a:pPr marL="457200" indent="-457200" algn="l">
              <a:buAutoNum type="arabicPeriod"/>
            </a:pPr>
            <a:r>
              <a:rPr lang="en-US" dirty="0"/>
              <a:t>Compare the positions of the Federalists and the Antifederalists.</a:t>
            </a:r>
          </a:p>
          <a:p>
            <a:pPr marL="457200" indent="-457200" algn="l">
              <a:buAutoNum type="arabicPeriod"/>
            </a:pPr>
            <a:r>
              <a:rPr lang="en-US" dirty="0"/>
              <a:t>Discuss the debate over ratification.</a:t>
            </a:r>
          </a:p>
          <a:p>
            <a:pPr marL="457200" indent="-457200" algn="l">
              <a:buAutoNum type="arabicPeriod"/>
            </a:pPr>
            <a:r>
              <a:rPr lang="en-US" dirty="0"/>
              <a:t>Describe the Bill of Rights and how it protects the people.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65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143000" y="1143000"/>
            <a:ext cx="7315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400" b="1" u="sng" dirty="0">
                <a:latin typeface="Verdana" pitchFamily="34" charset="0"/>
              </a:rPr>
              <a:t>Terms and People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143000" y="1892595"/>
            <a:ext cx="7315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Aft>
                <a:spcPct val="60000"/>
              </a:spcAft>
            </a:pPr>
            <a:r>
              <a:rPr lang="en-US" altLang="en-US" sz="2200" b="1" u="sng" dirty="0">
                <a:solidFill>
                  <a:srgbClr val="FF0000"/>
                </a:solidFill>
                <a:latin typeface="Verdana" pitchFamily="34" charset="0"/>
              </a:rPr>
              <a:t>ratify</a:t>
            </a:r>
            <a:r>
              <a:rPr lang="en-US" altLang="en-US" sz="2200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n-US" altLang="en-US" sz="2200" dirty="0">
                <a:solidFill>
                  <a:schemeClr val="tx2"/>
                </a:solidFill>
              </a:rPr>
              <a:t>–</a:t>
            </a:r>
            <a:r>
              <a:rPr lang="en-US" altLang="en-US" sz="2200" dirty="0">
                <a:solidFill>
                  <a:schemeClr val="tx2"/>
                </a:solidFill>
                <a:latin typeface="Verdana" pitchFamily="34" charset="0"/>
              </a:rPr>
              <a:t> approve  </a:t>
            </a:r>
            <a:endParaRPr lang="en-US" altLang="en-US" sz="2200" b="1" dirty="0">
              <a:solidFill>
                <a:schemeClr val="tx2"/>
              </a:solidFill>
              <a:latin typeface="Verdana" pitchFamily="34" charset="0"/>
            </a:endParaRPr>
          </a:p>
          <a:p>
            <a:pPr marL="228600" indent="-228600" eaLnBrk="1" hangingPunct="1">
              <a:lnSpc>
                <a:spcPct val="90000"/>
              </a:lnSpc>
              <a:spcAft>
                <a:spcPct val="60000"/>
              </a:spcAft>
            </a:pPr>
            <a:r>
              <a:rPr lang="en-US" altLang="en-US" sz="2200" b="1" dirty="0">
                <a:solidFill>
                  <a:schemeClr val="tx2"/>
                </a:solidFill>
                <a:latin typeface="Verdana" pitchFamily="34" charset="0"/>
              </a:rPr>
              <a:t>Alexander Hamilton</a:t>
            </a:r>
            <a:r>
              <a:rPr lang="en-US" altLang="en-US" sz="2200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n-US" altLang="en-US" sz="2200" dirty="0">
                <a:solidFill>
                  <a:schemeClr val="tx2"/>
                </a:solidFill>
              </a:rPr>
              <a:t>–</a:t>
            </a:r>
            <a:r>
              <a:rPr lang="en-US" altLang="en-US" sz="2200" dirty="0">
                <a:solidFill>
                  <a:schemeClr val="tx2"/>
                </a:solidFill>
                <a:latin typeface="Verdana" pitchFamily="34" charset="0"/>
              </a:rPr>
              <a:t> supporter of the Constitution and an author of the </a:t>
            </a:r>
            <a:r>
              <a:rPr lang="en-US" altLang="en-US" sz="2200" i="1" dirty="0">
                <a:solidFill>
                  <a:schemeClr val="tx2"/>
                </a:solidFill>
                <a:latin typeface="Verdana" pitchFamily="34" charset="0"/>
              </a:rPr>
              <a:t>Federalist Papers</a:t>
            </a:r>
            <a:r>
              <a:rPr lang="en-US" altLang="en-US" sz="2200" dirty="0">
                <a:solidFill>
                  <a:schemeClr val="tx2"/>
                </a:solidFill>
                <a:latin typeface="Verdana" pitchFamily="34" charset="0"/>
              </a:rPr>
              <a:t> </a:t>
            </a:r>
          </a:p>
          <a:p>
            <a:pPr marL="228600" indent="-228600" eaLnBrk="1" hangingPunct="1">
              <a:lnSpc>
                <a:spcPct val="90000"/>
              </a:lnSpc>
              <a:spcAft>
                <a:spcPct val="75000"/>
              </a:spcAft>
            </a:pPr>
            <a:r>
              <a:rPr lang="en-US" altLang="en-US" sz="2200" b="1" dirty="0">
                <a:solidFill>
                  <a:schemeClr val="tx2"/>
                </a:solidFill>
                <a:latin typeface="Verdana" pitchFamily="34" charset="0"/>
              </a:rPr>
              <a:t>John Jay</a:t>
            </a:r>
            <a:r>
              <a:rPr lang="en-US" altLang="en-US" sz="2200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n-US" altLang="en-US" sz="2200" dirty="0">
                <a:solidFill>
                  <a:schemeClr val="tx2"/>
                </a:solidFill>
              </a:rPr>
              <a:t>–</a:t>
            </a:r>
            <a:r>
              <a:rPr lang="en-US" altLang="en-US" sz="2200" dirty="0">
                <a:solidFill>
                  <a:schemeClr val="tx2"/>
                </a:solidFill>
                <a:latin typeface="Verdana" pitchFamily="34" charset="0"/>
              </a:rPr>
              <a:t> supporter of the Constitution and an author of the </a:t>
            </a:r>
            <a:r>
              <a:rPr lang="en-US" altLang="en-US" sz="2200" i="1" dirty="0">
                <a:solidFill>
                  <a:schemeClr val="tx2"/>
                </a:solidFill>
                <a:latin typeface="Verdana" pitchFamily="34" charset="0"/>
              </a:rPr>
              <a:t>Federalist Papers </a:t>
            </a:r>
          </a:p>
          <a:p>
            <a:pPr marL="228600" indent="-228600" eaLnBrk="1" hangingPunct="1">
              <a:lnSpc>
                <a:spcPct val="90000"/>
              </a:lnSpc>
              <a:spcAft>
                <a:spcPct val="75000"/>
              </a:spcAft>
            </a:pPr>
            <a:r>
              <a:rPr lang="en-US" altLang="en-US" sz="2200" b="1" dirty="0">
                <a:solidFill>
                  <a:schemeClr val="tx2"/>
                </a:solidFill>
                <a:latin typeface="Verdana" pitchFamily="34" charset="0"/>
              </a:rPr>
              <a:t>George Mason</a:t>
            </a:r>
            <a:r>
              <a:rPr lang="en-US" altLang="en-US" sz="2200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n-US" altLang="en-US" sz="2200" dirty="0">
                <a:solidFill>
                  <a:schemeClr val="tx2"/>
                </a:solidFill>
              </a:rPr>
              <a:t>–</a:t>
            </a:r>
            <a:r>
              <a:rPr lang="en-US" altLang="en-US" sz="2200" dirty="0">
                <a:solidFill>
                  <a:schemeClr val="tx2"/>
                </a:solidFill>
                <a:latin typeface="Verdana" pitchFamily="34" charset="0"/>
              </a:rPr>
              <a:t> Anti-Federalist leader who argued in favor of a bill of rights</a:t>
            </a:r>
          </a:p>
        </p:txBody>
      </p:sp>
    </p:spTree>
    <p:extLst>
      <p:ext uri="{BB962C8B-B14F-4D97-AF65-F5344CB8AC3E}">
        <p14:creationId xmlns:p14="http://schemas.microsoft.com/office/powerpoint/2010/main" val="31495997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1371600" y="1143000"/>
            <a:ext cx="685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400" b="1"/>
              <a:t>How did those in favor of the Constitution achieve its ratification?</a:t>
            </a: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1371600" y="2468563"/>
            <a:ext cx="31242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The nation</a:t>
            </a:r>
            <a:r>
              <a:rPr lang="en-US" altLang="en-US">
                <a:latin typeface="Arial" charset="0"/>
              </a:rPr>
              <a:t>’</a:t>
            </a:r>
            <a:r>
              <a:rPr lang="en-US" altLang="en-US"/>
              <a:t>s leaders had written a new plan of government, but it could not yet be put in place. </a:t>
            </a:r>
          </a:p>
        </p:txBody>
      </p:sp>
      <p:sp>
        <p:nvSpPr>
          <p:cNvPr id="7173" name="AutoShape 15"/>
          <p:cNvSpPr>
            <a:spLocks noChangeArrowheads="1"/>
          </p:cNvSpPr>
          <p:nvPr/>
        </p:nvSpPr>
        <p:spPr bwMode="auto">
          <a:xfrm>
            <a:off x="5486400" y="2438400"/>
            <a:ext cx="2743200" cy="1828800"/>
          </a:xfrm>
          <a:prstGeom prst="verticalScrol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Constitution</a:t>
            </a:r>
          </a:p>
          <a:p>
            <a:pPr algn="ctr" eaLnBrk="1" hangingPunct="1"/>
            <a:r>
              <a:rPr lang="en-US" altLang="en-US" sz="1800" b="1"/>
              <a:t>of the</a:t>
            </a:r>
          </a:p>
          <a:p>
            <a:pPr algn="ctr" eaLnBrk="1" hangingPunct="1"/>
            <a:r>
              <a:rPr lang="en-US" altLang="en-US" sz="1800" b="1"/>
              <a:t>United States</a:t>
            </a:r>
          </a:p>
        </p:txBody>
      </p:sp>
      <p:sp>
        <p:nvSpPr>
          <p:cNvPr id="7174" name="Text Box 16"/>
          <p:cNvSpPr txBox="1">
            <a:spLocks noChangeArrowheads="1"/>
          </p:cNvSpPr>
          <p:nvPr/>
        </p:nvSpPr>
        <p:spPr bwMode="auto">
          <a:xfrm>
            <a:off x="1371600" y="53340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First, </a:t>
            </a:r>
            <a:r>
              <a:rPr lang="en-US" altLang="en-US" dirty="0">
                <a:solidFill>
                  <a:srgbClr val="0062AC"/>
                </a:solidFill>
              </a:rPr>
              <a:t>it had to be </a:t>
            </a:r>
            <a:r>
              <a:rPr lang="en-US" altLang="en-US" u="sng" dirty="0">
                <a:solidFill>
                  <a:srgbClr val="FF0000"/>
                </a:solidFill>
              </a:rPr>
              <a:t>approved</a:t>
            </a:r>
            <a:r>
              <a:rPr lang="en-US" altLang="en-US" dirty="0">
                <a:solidFill>
                  <a:srgbClr val="0062AC"/>
                </a:solidFill>
              </a:rPr>
              <a:t> by the states. </a:t>
            </a:r>
            <a:r>
              <a:rPr lang="en-US" altLang="en-US" dirty="0"/>
              <a:t>And approval was far from certain.</a:t>
            </a:r>
          </a:p>
        </p:txBody>
      </p:sp>
      <p:pic>
        <p:nvPicPr>
          <p:cNvPr id="2" name="Picture 6" descr="SFQ_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8563"/>
            <a:ext cx="762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2667000" y="455612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animBg="1"/>
      <p:bldP spid="7174" grpId="0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The process for the states to </a:t>
            </a:r>
            <a:r>
              <a:rPr lang="en-US" altLang="en-US" b="1" dirty="0">
                <a:solidFill>
                  <a:srgbClr val="0070C0"/>
                </a:solidFill>
              </a:rPr>
              <a:t>ratify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/>
              <a:t>the new Constitution had been </a:t>
            </a:r>
            <a:r>
              <a:rPr lang="en-US" altLang="en-US" dirty="0">
                <a:solidFill>
                  <a:srgbClr val="0062AC"/>
                </a:solidFill>
              </a:rPr>
              <a:t>set up by the delegates in Philadelphia.</a:t>
            </a:r>
          </a:p>
        </p:txBody>
      </p:sp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3276600" y="3276600"/>
            <a:ext cx="48768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Each state holds a convention.</a:t>
            </a: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3276600" y="4267200"/>
            <a:ext cx="4876800" cy="990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The Constitution takes effect</a:t>
            </a:r>
          </a:p>
          <a:p>
            <a:pPr algn="ctr" eaLnBrk="1" hangingPunct="1"/>
            <a:r>
              <a:rPr lang="en-US" altLang="en-US" sz="2000">
                <a:solidFill>
                  <a:srgbClr val="0062AC"/>
                </a:solidFill>
              </a:rPr>
              <a:t>when approved by nine states.</a:t>
            </a:r>
          </a:p>
        </p:txBody>
      </p:sp>
      <p:sp>
        <p:nvSpPr>
          <p:cNvPr id="8197" name="AutoShape 12"/>
          <p:cNvSpPr>
            <a:spLocks noChangeArrowheads="1"/>
          </p:cNvSpPr>
          <p:nvPr/>
        </p:nvSpPr>
        <p:spPr bwMode="auto">
          <a:xfrm>
            <a:off x="990600" y="3276600"/>
            <a:ext cx="1981200" cy="1981200"/>
          </a:xfrm>
          <a:prstGeom prst="homePlat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Ratification</a:t>
            </a:r>
          </a:p>
        </p:txBody>
      </p:sp>
    </p:spTree>
    <p:extLst>
      <p:ext uri="{BB962C8B-B14F-4D97-AF65-F5344CB8AC3E}">
        <p14:creationId xmlns:p14="http://schemas.microsoft.com/office/powerpoint/2010/main" val="219451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1"/>
          <p:cNvSpPr txBox="1">
            <a:spLocks noChangeArrowheads="1"/>
          </p:cNvSpPr>
          <p:nvPr/>
        </p:nvSpPr>
        <p:spPr bwMode="auto">
          <a:xfrm>
            <a:off x="914400" y="1143000"/>
            <a:ext cx="7315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From the beginning, Americans were </a:t>
            </a:r>
            <a:r>
              <a:rPr lang="en-US" altLang="en-US" b="1" u="sng" dirty="0">
                <a:solidFill>
                  <a:srgbClr val="FF0000"/>
                </a:solidFill>
              </a:rPr>
              <a:t>divided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/>
              <a:t>over whether to support the new Constitution and its strong national, or federal, government.</a:t>
            </a:r>
          </a:p>
        </p:txBody>
      </p:sp>
      <p:sp>
        <p:nvSpPr>
          <p:cNvPr id="69664" name="AutoShape 32"/>
          <p:cNvSpPr>
            <a:spLocks noChangeArrowheads="1"/>
          </p:cNvSpPr>
          <p:nvPr/>
        </p:nvSpPr>
        <p:spPr bwMode="auto">
          <a:xfrm>
            <a:off x="1295400" y="3048000"/>
            <a:ext cx="3200400" cy="2971800"/>
          </a:xfrm>
          <a:prstGeom prst="rightArrow">
            <a:avLst>
              <a:gd name="adj1" fmla="val 50000"/>
              <a:gd name="adj2" fmla="val 2499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8640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62AC"/>
                </a:solidFill>
              </a:rPr>
              <a:t>Federalists</a:t>
            </a:r>
          </a:p>
          <a:p>
            <a:pPr eaLnBrk="1" hangingPunct="1"/>
            <a:r>
              <a:rPr lang="en-US" altLang="en-US" sz="2000" dirty="0"/>
              <a:t>favored</a:t>
            </a:r>
          </a:p>
          <a:p>
            <a:pPr eaLnBrk="1" hangingPunct="1"/>
            <a:r>
              <a:rPr lang="en-US" altLang="en-US" sz="2000" dirty="0"/>
              <a:t>ratification.</a:t>
            </a:r>
          </a:p>
        </p:txBody>
      </p:sp>
      <p:sp>
        <p:nvSpPr>
          <p:cNvPr id="69665" name="AutoShape 33"/>
          <p:cNvSpPr>
            <a:spLocks noChangeArrowheads="1"/>
          </p:cNvSpPr>
          <p:nvPr/>
        </p:nvSpPr>
        <p:spPr bwMode="auto">
          <a:xfrm>
            <a:off x="4572000" y="3048000"/>
            <a:ext cx="3200400" cy="2971800"/>
          </a:xfrm>
          <a:prstGeom prst="leftArrow">
            <a:avLst>
              <a:gd name="adj1" fmla="val 50000"/>
              <a:gd name="adj2" fmla="val 25657"/>
            </a:avLst>
          </a:prstGeom>
          <a:solidFill>
            <a:srgbClr val="CC99FF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40080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62AC"/>
                </a:solidFill>
              </a:rPr>
              <a:t>Anti-Federalists</a:t>
            </a:r>
          </a:p>
          <a:p>
            <a:pPr eaLnBrk="1" hangingPunct="1"/>
            <a:r>
              <a:rPr lang="en-US" altLang="en-US" sz="2000" dirty="0"/>
              <a:t>were against</a:t>
            </a:r>
          </a:p>
          <a:p>
            <a:pPr eaLnBrk="1" hangingPunct="1"/>
            <a:r>
              <a:rPr lang="en-US" altLang="en-US" sz="2000" dirty="0"/>
              <a:t>ratification.</a:t>
            </a:r>
          </a:p>
        </p:txBody>
      </p:sp>
    </p:spTree>
    <p:extLst>
      <p:ext uri="{BB962C8B-B14F-4D97-AF65-F5344CB8AC3E}">
        <p14:creationId xmlns:p14="http://schemas.microsoft.com/office/powerpoint/2010/main" val="219641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4" grpId="0" animBg="1"/>
      <p:bldP spid="6966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6"/>
          <p:cNvSpPr txBox="1">
            <a:spLocks noChangeArrowheads="1"/>
          </p:cNvSpPr>
          <p:nvPr/>
        </p:nvSpPr>
        <p:spPr bwMode="auto">
          <a:xfrm>
            <a:off x="4495800" y="1143000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u="sng" dirty="0">
                <a:solidFill>
                  <a:srgbClr val="FF0000"/>
                </a:solidFill>
              </a:rPr>
              <a:t>James Madison </a:t>
            </a:r>
            <a:r>
              <a:rPr lang="en-US" altLang="en-US" dirty="0"/>
              <a:t>was a leading </a:t>
            </a:r>
            <a:r>
              <a:rPr lang="en-US" altLang="en-US" dirty="0">
                <a:solidFill>
                  <a:srgbClr val="0062AC"/>
                </a:solidFill>
              </a:rPr>
              <a:t>Federalist. </a:t>
            </a:r>
          </a:p>
        </p:txBody>
      </p:sp>
      <p:sp>
        <p:nvSpPr>
          <p:cNvPr id="10244" name="Text Box 28"/>
          <p:cNvSpPr txBox="1">
            <a:spLocks noChangeArrowheads="1"/>
          </p:cNvSpPr>
          <p:nvPr/>
        </p:nvSpPr>
        <p:spPr bwMode="auto">
          <a:xfrm>
            <a:off x="4495800" y="3155950"/>
            <a:ext cx="4038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Madison and others argued that </a:t>
            </a:r>
            <a:r>
              <a:rPr lang="en-US" altLang="en-US">
                <a:solidFill>
                  <a:srgbClr val="0062AC"/>
                </a:solidFill>
              </a:rPr>
              <a:t>a strong national government was needed for the Union to survive. </a:t>
            </a:r>
          </a:p>
        </p:txBody>
      </p:sp>
      <p:sp>
        <p:nvSpPr>
          <p:cNvPr id="10245" name="Text Box 29"/>
          <p:cNvSpPr txBox="1">
            <a:spLocks noChangeArrowheads="1"/>
          </p:cNvSpPr>
          <p:nvPr/>
        </p:nvSpPr>
        <p:spPr bwMode="auto">
          <a:xfrm>
            <a:off x="4495800" y="4999038"/>
            <a:ext cx="4038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At that time, the national government could not even enforce its own laws.</a:t>
            </a:r>
          </a:p>
        </p:txBody>
      </p:sp>
      <p:pic>
        <p:nvPicPr>
          <p:cNvPr id="2" name="Picture 5" descr="ch07_img_ahon_se_p02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371600"/>
            <a:ext cx="35020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6019800" y="230187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7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914400" y="1143000"/>
            <a:ext cx="7315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Madison, </a:t>
            </a:r>
            <a:r>
              <a:rPr lang="en-US" altLang="en-US" b="1" u="sng" dirty="0">
                <a:solidFill>
                  <a:srgbClr val="FF0000"/>
                </a:solidFill>
              </a:rPr>
              <a:t>Alexander Hamilton</a:t>
            </a:r>
            <a:r>
              <a:rPr lang="en-US" altLang="en-US" b="1" dirty="0">
                <a:solidFill>
                  <a:srgbClr val="FF0000"/>
                </a:solidFill>
              </a:rPr>
              <a:t>,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and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b="1" u="sng" dirty="0">
                <a:solidFill>
                  <a:srgbClr val="FF0000"/>
                </a:solidFill>
              </a:rPr>
              <a:t>John Jay</a:t>
            </a:r>
            <a:r>
              <a:rPr lang="en-US" altLang="en-US" u="sng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rgbClr val="0062AC"/>
                </a:solidFill>
              </a:rPr>
              <a:t>explained their support for the Constitution </a:t>
            </a:r>
            <a:r>
              <a:rPr lang="en-US" altLang="en-US" dirty="0"/>
              <a:t>in a series of newspaper articles that drew wide attention. </a:t>
            </a:r>
          </a:p>
        </p:txBody>
      </p:sp>
      <p:sp>
        <p:nvSpPr>
          <p:cNvPr id="11267" name="AutoShape 5"/>
          <p:cNvSpPr>
            <a:spLocks noChangeArrowheads="1"/>
          </p:cNvSpPr>
          <p:nvPr/>
        </p:nvSpPr>
        <p:spPr bwMode="auto">
          <a:xfrm>
            <a:off x="2628900" y="3200400"/>
            <a:ext cx="3886200" cy="2667000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Federalist</a:t>
            </a:r>
          </a:p>
          <a:p>
            <a:pPr algn="ctr" eaLnBrk="1" hangingPunct="1"/>
            <a:r>
              <a:rPr lang="en-US" altLang="en-US" sz="2000" dirty="0"/>
              <a:t>Papers</a:t>
            </a:r>
          </a:p>
        </p:txBody>
      </p:sp>
    </p:spTree>
    <p:extLst>
      <p:ext uri="{BB962C8B-B14F-4D97-AF65-F5344CB8AC3E}">
        <p14:creationId xmlns:p14="http://schemas.microsoft.com/office/powerpoint/2010/main" val="305511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George Mason </a:t>
            </a:r>
            <a:r>
              <a:rPr lang="en-US" altLang="en-US" dirty="0"/>
              <a:t>and </a:t>
            </a:r>
            <a:r>
              <a:rPr lang="en-US" altLang="en-US" dirty="0">
                <a:solidFill>
                  <a:srgbClr val="0062AC"/>
                </a:solidFill>
              </a:rPr>
              <a:t>Patrick Henry </a:t>
            </a:r>
            <a:r>
              <a:rPr lang="en-US" altLang="en-US" dirty="0"/>
              <a:t>were among Anti-Federalists leaders who argued that</a:t>
            </a:r>
            <a:r>
              <a:rPr lang="en-US" altLang="en-US" dirty="0">
                <a:solidFill>
                  <a:srgbClr val="0062AC"/>
                </a:solidFill>
              </a:rPr>
              <a:t> the new national government would have too much power. </a:t>
            </a:r>
          </a:p>
        </p:txBody>
      </p:sp>
      <p:sp>
        <p:nvSpPr>
          <p:cNvPr id="12291" name="AutoShape 15"/>
          <p:cNvSpPr>
            <a:spLocks noChangeArrowheads="1"/>
          </p:cNvSpPr>
          <p:nvPr/>
        </p:nvSpPr>
        <p:spPr bwMode="auto">
          <a:xfrm>
            <a:off x="990600" y="3429000"/>
            <a:ext cx="2743200" cy="1981200"/>
          </a:xfrm>
          <a:prstGeom prst="verticalScrol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Constitution</a:t>
            </a:r>
          </a:p>
          <a:p>
            <a:pPr algn="ctr" eaLnBrk="1" hangingPunct="1"/>
            <a:r>
              <a:rPr lang="en-US" altLang="en-US" sz="2000"/>
              <a:t>of the</a:t>
            </a:r>
          </a:p>
          <a:p>
            <a:pPr algn="ctr" eaLnBrk="1" hangingPunct="1"/>
            <a:r>
              <a:rPr lang="en-US" altLang="en-US" sz="2000"/>
              <a:t>United States</a:t>
            </a:r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4419600" y="2819400"/>
            <a:ext cx="3657600" cy="914400"/>
          </a:xfrm>
          <a:prstGeom prst="rect">
            <a:avLst/>
          </a:prstGeom>
          <a:solidFill>
            <a:srgbClr val="CC99FF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74320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</a:t>
            </a:r>
            <a:r>
              <a:rPr lang="en-US" altLang="en-US" sz="2000"/>
              <a:t>weakened the states</a:t>
            </a:r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4419600" y="3886200"/>
            <a:ext cx="3657600" cy="914400"/>
          </a:xfrm>
          <a:prstGeom prst="rect">
            <a:avLst/>
          </a:prstGeom>
          <a:solidFill>
            <a:srgbClr val="CC99FF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74320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</a:t>
            </a:r>
            <a:r>
              <a:rPr lang="en-US" altLang="en-US" sz="2000"/>
              <a:t>no Bill of Rights</a:t>
            </a:r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4419600" y="4953000"/>
            <a:ext cx="3657600" cy="914400"/>
          </a:xfrm>
          <a:prstGeom prst="rect">
            <a:avLst/>
          </a:prstGeom>
          <a:solidFill>
            <a:srgbClr val="CC99FF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74320" anchor="ctr"/>
          <a:lstStyle>
            <a:lvl1pPr marL="223838" indent="-22383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/>
              <a:t>President could </a:t>
            </a:r>
            <a:br>
              <a:rPr lang="en-US" altLang="en-US" sz="2000"/>
            </a:br>
            <a:r>
              <a:rPr lang="en-US" altLang="en-US" sz="2000"/>
              <a:t>become a king</a:t>
            </a:r>
          </a:p>
        </p:txBody>
      </p:sp>
    </p:spTree>
    <p:extLst>
      <p:ext uri="{BB962C8B-B14F-4D97-AF65-F5344CB8AC3E}">
        <p14:creationId xmlns:p14="http://schemas.microsoft.com/office/powerpoint/2010/main" val="229742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4" grpId="0" animBg="1"/>
      <p:bldP spid="73745" grpId="0" animBg="1"/>
      <p:bldP spid="7374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0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>
                <a:solidFill>
                  <a:srgbClr val="0062AC"/>
                </a:solidFill>
              </a:rPr>
              <a:t>debate over the Constitution intensified </a:t>
            </a:r>
            <a:r>
              <a:rPr lang="en-US" altLang="en-US"/>
              <a:t>as the states began to hold their ratifying conventions.</a:t>
            </a:r>
            <a:endParaRPr lang="en-US" altLang="en-US" sz="4000"/>
          </a:p>
        </p:txBody>
      </p:sp>
      <p:sp>
        <p:nvSpPr>
          <p:cNvPr id="13315" name="Text Box 32"/>
          <p:cNvSpPr txBox="1">
            <a:spLocks noChangeArrowheads="1"/>
          </p:cNvSpPr>
          <p:nvPr/>
        </p:nvSpPr>
        <p:spPr bwMode="auto">
          <a:xfrm>
            <a:off x="914400" y="25908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u="sng" dirty="0">
                <a:solidFill>
                  <a:srgbClr val="FF0000"/>
                </a:solidFill>
              </a:rPr>
              <a:t>Delaware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rgbClr val="0062AC"/>
                </a:solidFill>
              </a:rPr>
              <a:t>was the first to ratify, </a:t>
            </a:r>
            <a:r>
              <a:rPr lang="en-US" altLang="en-US" dirty="0"/>
              <a:t>followed quickly by Pennsylvania, New Jersey, Georgia, and Connecticut.</a:t>
            </a:r>
          </a:p>
        </p:txBody>
      </p:sp>
      <p:sp>
        <p:nvSpPr>
          <p:cNvPr id="13316" name="AutoShape 35"/>
          <p:cNvSpPr>
            <a:spLocks noChangeArrowheads="1"/>
          </p:cNvSpPr>
          <p:nvPr/>
        </p:nvSpPr>
        <p:spPr bwMode="auto">
          <a:xfrm>
            <a:off x="1143000" y="4038600"/>
            <a:ext cx="2133600" cy="1981200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4800"/>
              <a:t>1</a:t>
            </a:r>
          </a:p>
        </p:txBody>
      </p:sp>
      <p:sp>
        <p:nvSpPr>
          <p:cNvPr id="13317" name="Rectangle 36"/>
          <p:cNvSpPr>
            <a:spLocks noChangeArrowheads="1"/>
          </p:cNvSpPr>
          <p:nvPr/>
        </p:nvSpPr>
        <p:spPr bwMode="auto">
          <a:xfrm>
            <a:off x="3810000" y="4343400"/>
            <a:ext cx="3886200" cy="1371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Delaware</a:t>
            </a:r>
          </a:p>
        </p:txBody>
      </p:sp>
    </p:spTree>
    <p:extLst>
      <p:ext uri="{BB962C8B-B14F-4D97-AF65-F5344CB8AC3E}">
        <p14:creationId xmlns:p14="http://schemas.microsoft.com/office/powerpoint/2010/main" val="342718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 animBg="1"/>
      <p:bldP spid="133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44A409-DE8A-6E43-A61B-05BA036F5009}"/>
              </a:ext>
            </a:extLst>
          </p:cNvPr>
          <p:cNvSpPr/>
          <p:nvPr/>
        </p:nvSpPr>
        <p:spPr>
          <a:xfrm>
            <a:off x="1219200" y="1221260"/>
            <a:ext cx="6705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 of Government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Democracy = Everyone votes on everything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Republic = Each state would vote for representative to vote in your place.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Monarchy = The states chooses one person to be king or queen.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will make, enforce, and judge the laws?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949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Oval 18"/>
          <p:cNvSpPr>
            <a:spLocks noChangeArrowheads="1"/>
          </p:cNvSpPr>
          <p:nvPr/>
        </p:nvSpPr>
        <p:spPr bwMode="auto">
          <a:xfrm>
            <a:off x="2743200" y="2133600"/>
            <a:ext cx="3581400" cy="3200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en-US" altLang="en-US" sz="200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62AC"/>
                </a:solidFill>
              </a:rPr>
              <a:t>A close vote was expected in Massachusetts, </a:t>
            </a:r>
            <a:r>
              <a:rPr lang="en-US" altLang="en-US" dirty="0"/>
              <a:t>where hard feelings still lingered from </a:t>
            </a:r>
            <a:r>
              <a:rPr lang="en-US" altLang="en-US" dirty="0">
                <a:solidFill>
                  <a:srgbClr val="0062AC"/>
                </a:solidFill>
              </a:rPr>
              <a:t>Shays</a:t>
            </a:r>
            <a:r>
              <a:rPr lang="en-US" altLang="en-US" dirty="0">
                <a:solidFill>
                  <a:srgbClr val="0062AC"/>
                </a:solidFill>
                <a:latin typeface="Arial" charset="0"/>
              </a:rPr>
              <a:t>’</a:t>
            </a:r>
            <a:r>
              <a:rPr lang="en-US" altLang="en-US" dirty="0">
                <a:solidFill>
                  <a:srgbClr val="0062AC"/>
                </a:solidFill>
              </a:rPr>
              <a:t> Rebellion.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914400" y="54102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A final push by </a:t>
            </a:r>
            <a:r>
              <a:rPr lang="en-US" altLang="en-US" u="sng" dirty="0">
                <a:solidFill>
                  <a:srgbClr val="FF0000"/>
                </a:solidFill>
              </a:rPr>
              <a:t>Federalists</a:t>
            </a:r>
            <a:r>
              <a:rPr lang="en-US" altLang="en-US" dirty="0">
                <a:solidFill>
                  <a:srgbClr val="0062AC"/>
                </a:solidFill>
              </a:rPr>
              <a:t> helped win the state. </a:t>
            </a:r>
            <a:r>
              <a:rPr lang="en-US" altLang="en-US" dirty="0"/>
              <a:t>Approval followed in Maryland and South Carolina. </a:t>
            </a:r>
          </a:p>
        </p:txBody>
      </p:sp>
      <p:sp>
        <p:nvSpPr>
          <p:cNvPr id="14341" name="AutoShape 19"/>
          <p:cNvSpPr>
            <a:spLocks noChangeArrowheads="1"/>
          </p:cNvSpPr>
          <p:nvPr/>
        </p:nvSpPr>
        <p:spPr bwMode="auto">
          <a:xfrm>
            <a:off x="5257800" y="2895600"/>
            <a:ext cx="2362200" cy="1295400"/>
          </a:xfrm>
          <a:prstGeom prst="leftArrow">
            <a:avLst>
              <a:gd name="adj1" fmla="val 50000"/>
              <a:gd name="adj2" fmla="val 42650"/>
            </a:avLst>
          </a:prstGeom>
          <a:solidFill>
            <a:srgbClr val="CC99FF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Anti-Federalists</a:t>
            </a:r>
          </a:p>
        </p:txBody>
      </p:sp>
      <p:sp>
        <p:nvSpPr>
          <p:cNvPr id="14342" name="AutoShape 20"/>
          <p:cNvSpPr>
            <a:spLocks noChangeArrowheads="1"/>
          </p:cNvSpPr>
          <p:nvPr/>
        </p:nvSpPr>
        <p:spPr bwMode="auto">
          <a:xfrm>
            <a:off x="2514600" y="2286000"/>
            <a:ext cx="2743200" cy="2514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Federalists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506788" y="4724400"/>
            <a:ext cx="205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Massachusetts</a:t>
            </a:r>
          </a:p>
        </p:txBody>
      </p:sp>
    </p:spTree>
    <p:extLst>
      <p:ext uri="{BB962C8B-B14F-4D97-AF65-F5344CB8AC3E}">
        <p14:creationId xmlns:p14="http://schemas.microsoft.com/office/powerpoint/2010/main" val="242195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4496 0.0120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41" grpId="0" animBg="1"/>
      <p:bldP spid="14341" grpId="1" animBg="1"/>
      <p:bldP spid="1434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Eight of the nine states needed had now approved the Constitution. </a:t>
            </a:r>
            <a:r>
              <a:rPr lang="en-US" altLang="en-US" dirty="0">
                <a:solidFill>
                  <a:srgbClr val="0062AC"/>
                </a:solidFill>
              </a:rPr>
              <a:t>Attention turned to Virginia.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914400" y="49530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Despite the arguments of Patrick Henry, an Anti-Federalist, </a:t>
            </a:r>
            <a:r>
              <a:rPr lang="en-US" altLang="en-US" dirty="0">
                <a:solidFill>
                  <a:srgbClr val="0062AC"/>
                </a:solidFill>
              </a:rPr>
              <a:t>Virginia </a:t>
            </a:r>
            <a:r>
              <a:rPr lang="en-US" altLang="en-US" u="sng" dirty="0">
                <a:solidFill>
                  <a:srgbClr val="FF0000"/>
                </a:solidFill>
              </a:rPr>
              <a:t>approved</a:t>
            </a:r>
            <a:r>
              <a:rPr lang="en-US" altLang="en-US" dirty="0">
                <a:solidFill>
                  <a:srgbClr val="0062AC"/>
                </a:solidFill>
              </a:rPr>
              <a:t> the Constitution in a narrow vote.</a:t>
            </a:r>
          </a:p>
        </p:txBody>
      </p:sp>
      <p:sp>
        <p:nvSpPr>
          <p:cNvPr id="15364" name="Oval 7"/>
          <p:cNvSpPr>
            <a:spLocks noChangeArrowheads="1"/>
          </p:cNvSpPr>
          <p:nvPr/>
        </p:nvSpPr>
        <p:spPr bwMode="auto">
          <a:xfrm>
            <a:off x="914400" y="2590800"/>
            <a:ext cx="1981200" cy="1828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Virginia</a:t>
            </a:r>
          </a:p>
        </p:txBody>
      </p:sp>
      <p:sp>
        <p:nvSpPr>
          <p:cNvPr id="15365" name="AutoShape 8"/>
          <p:cNvSpPr>
            <a:spLocks noChangeArrowheads="1"/>
          </p:cNvSpPr>
          <p:nvPr/>
        </p:nvSpPr>
        <p:spPr bwMode="auto">
          <a:xfrm rot="10800000">
            <a:off x="3048000" y="2743200"/>
            <a:ext cx="5029200" cy="1676400"/>
          </a:xfrm>
          <a:prstGeom prst="homePlate">
            <a:avLst>
              <a:gd name="adj" fmla="val 75000"/>
            </a:avLst>
          </a:prstGeom>
          <a:solidFill>
            <a:srgbClr val="CC99FF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marL="465138">
              <a:defRPr/>
            </a:pPr>
            <a:r>
              <a:rPr lang="en-US" sz="2000" dirty="0"/>
              <a:t>A “no” vote in this large,</a:t>
            </a:r>
          </a:p>
          <a:p>
            <a:pPr marL="465138">
              <a:defRPr/>
            </a:pPr>
            <a:r>
              <a:rPr lang="en-US" sz="2000" dirty="0"/>
              <a:t>powerful state could trigger</a:t>
            </a:r>
          </a:p>
          <a:p>
            <a:pPr marL="4106863" indent="-3641725">
              <a:defRPr/>
            </a:pPr>
            <a:r>
              <a:rPr lang="en-US" sz="2000" dirty="0"/>
              <a:t>“no” votes elsewhere.</a:t>
            </a:r>
          </a:p>
        </p:txBody>
      </p:sp>
    </p:spTree>
    <p:extLst>
      <p:ext uri="{BB962C8B-B14F-4D97-AF65-F5344CB8AC3E}">
        <p14:creationId xmlns:p14="http://schemas.microsoft.com/office/powerpoint/2010/main" val="26005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914400" y="1143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While Virginia debated, however, </a:t>
            </a:r>
            <a:r>
              <a:rPr lang="en-US" altLang="en-US">
                <a:solidFill>
                  <a:srgbClr val="0062AC"/>
                </a:solidFill>
              </a:rPr>
              <a:t>a ninth state ratified the Constitution.</a:t>
            </a:r>
          </a:p>
        </p:txBody>
      </p:sp>
      <p:sp>
        <p:nvSpPr>
          <p:cNvPr id="16387" name="Text Box 12"/>
          <p:cNvSpPr txBox="1">
            <a:spLocks noChangeArrowheads="1"/>
          </p:cNvSpPr>
          <p:nvPr/>
        </p:nvSpPr>
        <p:spPr bwMode="auto">
          <a:xfrm>
            <a:off x="914400" y="51816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In time, </a:t>
            </a:r>
            <a:r>
              <a:rPr lang="en-US" altLang="en-US">
                <a:solidFill>
                  <a:srgbClr val="0033CC"/>
                </a:solidFill>
              </a:rPr>
              <a:t>t</a:t>
            </a:r>
            <a:r>
              <a:rPr lang="en-US" altLang="en-US">
                <a:solidFill>
                  <a:srgbClr val="0062AC"/>
                </a:solidFill>
              </a:rPr>
              <a:t>he remaining states</a:t>
            </a:r>
            <a:r>
              <a:rPr lang="en-US" altLang="en-US">
                <a:latin typeface="Arial" charset="0"/>
              </a:rPr>
              <a:t>—</a:t>
            </a:r>
            <a:r>
              <a:rPr lang="en-US" altLang="en-US"/>
              <a:t>New York, North Carolina, and Rhode Island</a:t>
            </a:r>
            <a:r>
              <a:rPr lang="en-US" altLang="en-US">
                <a:latin typeface="Arial" charset="0"/>
              </a:rPr>
              <a:t>—</a:t>
            </a:r>
            <a:r>
              <a:rPr lang="en-US" altLang="en-US">
                <a:solidFill>
                  <a:srgbClr val="0062AC"/>
                </a:solidFill>
              </a:rPr>
              <a:t>also voted to ratify.</a:t>
            </a:r>
          </a:p>
        </p:txBody>
      </p:sp>
      <p:sp>
        <p:nvSpPr>
          <p:cNvPr id="6" name="AutoShape 35"/>
          <p:cNvSpPr>
            <a:spLocks noChangeArrowheads="1"/>
          </p:cNvSpPr>
          <p:nvPr/>
        </p:nvSpPr>
        <p:spPr bwMode="auto">
          <a:xfrm>
            <a:off x="1219200" y="2590800"/>
            <a:ext cx="2133600" cy="1981200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4800"/>
              <a:t>9</a:t>
            </a: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3733800" y="2895600"/>
            <a:ext cx="3886200" cy="1371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New Hampshire</a:t>
            </a:r>
          </a:p>
        </p:txBody>
      </p:sp>
    </p:spTree>
    <p:extLst>
      <p:ext uri="{BB962C8B-B14F-4D97-AF65-F5344CB8AC3E}">
        <p14:creationId xmlns:p14="http://schemas.microsoft.com/office/powerpoint/2010/main" val="256859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The new government could now be put in place.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914400" y="4649788"/>
            <a:ext cx="7315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A new Congress was elected, too, and one of its first tasks was to take up the question most debated during the ratification process</a:t>
            </a:r>
            <a:r>
              <a:rPr lang="en-US" altLang="en-US" dirty="0">
                <a:latin typeface="Arial" charset="0"/>
              </a:rPr>
              <a:t>—</a:t>
            </a:r>
            <a:r>
              <a:rPr lang="en-US" altLang="en-US" dirty="0">
                <a:solidFill>
                  <a:srgbClr val="0062AC"/>
                </a:solidFill>
              </a:rPr>
              <a:t>whether to add a Bill of Rights to the new Constitution.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839913" y="2555875"/>
            <a:ext cx="62372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u="sng" dirty="0">
                <a:solidFill>
                  <a:srgbClr val="FF0000"/>
                </a:solidFill>
              </a:rPr>
              <a:t>George Washington </a:t>
            </a:r>
            <a:r>
              <a:rPr lang="en-US" altLang="en-US" dirty="0"/>
              <a:t>was elected President.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u="sng" dirty="0">
                <a:solidFill>
                  <a:srgbClr val="FF0000"/>
                </a:solidFill>
              </a:rPr>
              <a:t>John Adams </a:t>
            </a:r>
            <a:r>
              <a:rPr lang="en-US" altLang="en-US" dirty="0"/>
              <a:t>was elected Vice President.</a:t>
            </a:r>
          </a:p>
        </p:txBody>
      </p:sp>
      <p:sp>
        <p:nvSpPr>
          <p:cNvPr id="102408" name="AutoShape 8"/>
          <p:cNvSpPr>
            <a:spLocks noChangeArrowheads="1"/>
          </p:cNvSpPr>
          <p:nvPr/>
        </p:nvSpPr>
        <p:spPr bwMode="auto">
          <a:xfrm>
            <a:off x="1295400" y="2590800"/>
            <a:ext cx="381000" cy="3810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09" name="AutoShape 9"/>
          <p:cNvSpPr>
            <a:spLocks noChangeArrowheads="1"/>
          </p:cNvSpPr>
          <p:nvPr/>
        </p:nvSpPr>
        <p:spPr bwMode="auto">
          <a:xfrm>
            <a:off x="1295400" y="3276600"/>
            <a:ext cx="381000" cy="381000"/>
          </a:xfrm>
          <a:prstGeom prst="star5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4343400" y="183356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4419600" y="392747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70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 build="p"/>
      <p:bldP spid="102408" grpId="0" animBg="1"/>
      <p:bldP spid="102409" grpId="0" animBg="1"/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9E2C5B-01E9-7640-9D5C-51CBB54A5F36}"/>
              </a:ext>
            </a:extLst>
          </p:cNvPr>
          <p:cNvSpPr txBox="1"/>
          <p:nvPr/>
        </p:nvSpPr>
        <p:spPr>
          <a:xfrm>
            <a:off x="990600" y="1066801"/>
            <a:ext cx="6858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While the Constitution established the powers of the Federal and State governments, it said nothing about the rights of the American people.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45E084EB-F3EB-5548-A0EB-F82F0881B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047" y="4038600"/>
            <a:ext cx="2805953" cy="2133600"/>
          </a:xfrm>
          <a:prstGeom prst="verticalScrol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 b="1" dirty="0"/>
              <a:t>Bill of Rights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7FCC59-55FA-5C4E-935D-36416758F0C6}"/>
              </a:ext>
            </a:extLst>
          </p:cNvPr>
          <p:cNvSpPr txBox="1"/>
          <p:nvPr/>
        </p:nvSpPr>
        <p:spPr>
          <a:xfrm>
            <a:off x="990600" y="2898100"/>
            <a:ext cx="7391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first Congress passed a series of </a:t>
            </a:r>
            <a:r>
              <a:rPr lang="en-US" altLang="en-US" sz="2200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amendments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 Constitution, </a:t>
            </a:r>
            <a:r>
              <a:rPr lang="en-US" altLang="en-US" sz="2200" dirty="0">
                <a:solidFill>
                  <a:srgbClr val="0062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listing </a:t>
            </a:r>
            <a:r>
              <a:rPr lang="en-US" altLang="en-US" sz="2200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 rights</a:t>
            </a:r>
            <a:r>
              <a:rPr lang="en-US" altLang="en-US" sz="2200" dirty="0">
                <a:solidFill>
                  <a:srgbClr val="0062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B4F99C-1D7F-7448-B5A8-D93A67277C7E}"/>
              </a:ext>
            </a:extLst>
          </p:cNvPr>
          <p:cNvSpPr txBox="1"/>
          <p:nvPr/>
        </p:nvSpPr>
        <p:spPr>
          <a:xfrm>
            <a:off x="1004047" y="4648200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1791, </a:t>
            </a:r>
            <a:r>
              <a:rPr lang="en-US" altLang="en-US" sz="2200" dirty="0">
                <a:solidFill>
                  <a:srgbClr val="0062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 amendments were ratified 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the states.</a:t>
            </a:r>
          </a:p>
        </p:txBody>
      </p:sp>
    </p:spTree>
    <p:extLst>
      <p:ext uri="{BB962C8B-B14F-4D97-AF65-F5344CB8AC3E}">
        <p14:creationId xmlns:p14="http://schemas.microsoft.com/office/powerpoint/2010/main" val="5067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United States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Made up of three parts: The Preamble, The Articles, The Amendments</a:t>
            </a:r>
          </a:p>
          <a:p>
            <a:r>
              <a:rPr lang="en-US" dirty="0"/>
              <a:t>The Preamble is the introduction that states the purposes of the Constitution to form a perfect union, establish justice, ensure domestic tranquility, provide for the common defense, promote the general welfare, secure the blessings of liberty.</a:t>
            </a:r>
          </a:p>
          <a:p>
            <a:r>
              <a:rPr lang="en-US" dirty="0"/>
              <a:t>The Articles established the 3 branches of our government (legislative, executive, and judicial)</a:t>
            </a:r>
          </a:p>
          <a:p>
            <a:r>
              <a:rPr lang="en-US" dirty="0"/>
              <a:t>Amendments are formal changes. The first 10 are known as the Bill of Rights as they guarantee personal rights and freedoms.</a:t>
            </a:r>
          </a:p>
        </p:txBody>
      </p:sp>
    </p:spTree>
    <p:extLst>
      <p:ext uri="{BB962C8B-B14F-4D97-AF65-F5344CB8AC3E}">
        <p14:creationId xmlns:p14="http://schemas.microsoft.com/office/powerpoint/2010/main" val="39275040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Popular Sovereignty- government gets its power from the people</a:t>
            </a:r>
          </a:p>
          <a:p>
            <a:r>
              <a:rPr lang="en-US" dirty="0"/>
              <a:t>Limited Government- The government has only the powers that the Constitution gives it.</a:t>
            </a:r>
          </a:p>
          <a:p>
            <a:r>
              <a:rPr lang="en-US" dirty="0"/>
              <a:t>Separation of Powers- three branches of government to insure no one branch has all the power.</a:t>
            </a:r>
          </a:p>
          <a:p>
            <a:r>
              <a:rPr lang="en-US" dirty="0"/>
              <a:t>Checks and Balances- guarantees that no one branch will become too powerful.</a:t>
            </a:r>
          </a:p>
          <a:p>
            <a:r>
              <a:rPr lang="en-US" dirty="0"/>
              <a:t>Federalism- the national government has more power than the state governments.</a:t>
            </a:r>
          </a:p>
          <a:p>
            <a:r>
              <a:rPr lang="en-US" dirty="0"/>
              <a:t>Republicanism- Citizens elect representatives</a:t>
            </a:r>
          </a:p>
          <a:p>
            <a:r>
              <a:rPr lang="en-US" dirty="0"/>
              <a:t>Individual rights- The Constitution protects the personal rights of its citizens</a:t>
            </a:r>
          </a:p>
        </p:txBody>
      </p:sp>
    </p:spTree>
    <p:extLst>
      <p:ext uri="{BB962C8B-B14F-4D97-AF65-F5344CB8AC3E}">
        <p14:creationId xmlns:p14="http://schemas.microsoft.com/office/powerpoint/2010/main" val="24747743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Legislative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Congress is the top of this branch</a:t>
            </a:r>
          </a:p>
          <a:p>
            <a:r>
              <a:rPr lang="en-US" dirty="0"/>
              <a:t>The Legislative branch makes the laws</a:t>
            </a:r>
          </a:p>
          <a:p>
            <a:r>
              <a:rPr lang="en-US" dirty="0"/>
              <a:t>They can override a presidential veto</a:t>
            </a:r>
          </a:p>
          <a:p>
            <a:r>
              <a:rPr lang="en-US" dirty="0"/>
              <a:t>Can impeach and remove the President and other high ranking officials</a:t>
            </a:r>
          </a:p>
          <a:p>
            <a:r>
              <a:rPr lang="en-US" dirty="0"/>
              <a:t>Can declare war</a:t>
            </a:r>
          </a:p>
          <a:p>
            <a:r>
              <a:rPr lang="en-US" dirty="0"/>
              <a:t>They set the budget (spending for the government0</a:t>
            </a:r>
          </a:p>
          <a:p>
            <a:r>
              <a:rPr lang="en-US" dirty="0"/>
              <a:t>They can approve taxes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499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Executive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top of this branch is the President</a:t>
            </a:r>
          </a:p>
          <a:p>
            <a:r>
              <a:rPr lang="en-US" dirty="0"/>
              <a:t>This branch enforces the law</a:t>
            </a:r>
          </a:p>
          <a:p>
            <a:r>
              <a:rPr lang="en-US" dirty="0"/>
              <a:t>They can propose laws</a:t>
            </a:r>
          </a:p>
          <a:p>
            <a:r>
              <a:rPr lang="en-US" dirty="0"/>
              <a:t>Can Veto laws</a:t>
            </a:r>
          </a:p>
          <a:p>
            <a:r>
              <a:rPr lang="en-US" dirty="0"/>
              <a:t>Serve as commander and chief</a:t>
            </a:r>
          </a:p>
          <a:p>
            <a:r>
              <a:rPr lang="en-US" dirty="0"/>
              <a:t>Appoint federal judges, ambassadors, and other high officials</a:t>
            </a:r>
          </a:p>
          <a:p>
            <a:r>
              <a:rPr lang="en-US" dirty="0"/>
              <a:t>Can grant pardons to federal offenders</a:t>
            </a:r>
          </a:p>
        </p:txBody>
      </p:sp>
    </p:spTree>
    <p:extLst>
      <p:ext uri="{BB962C8B-B14F-4D97-AF65-F5344CB8AC3E}">
        <p14:creationId xmlns:p14="http://schemas.microsoft.com/office/powerpoint/2010/main" val="12907712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Judicial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top of this branch is the Supreme Court</a:t>
            </a:r>
          </a:p>
          <a:p>
            <a:r>
              <a:rPr lang="en-US" dirty="0"/>
              <a:t>This branch interprets the laws.</a:t>
            </a:r>
          </a:p>
          <a:p>
            <a:r>
              <a:rPr lang="en-US" dirty="0"/>
              <a:t>They can declare laws unconstitutional.</a:t>
            </a:r>
          </a:p>
          <a:p>
            <a:r>
              <a:rPr lang="en-US" dirty="0"/>
              <a:t>They can declare executive actions unconstitutional.</a:t>
            </a:r>
          </a:p>
        </p:txBody>
      </p:sp>
    </p:spTree>
    <p:extLst>
      <p:ext uri="{BB962C8B-B14F-4D97-AF65-F5344CB8AC3E}">
        <p14:creationId xmlns:p14="http://schemas.microsoft.com/office/powerpoint/2010/main" val="65056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8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Even before independence was won, many colonies</a:t>
            </a:r>
            <a:r>
              <a:rPr lang="en-US" altLang="en-US" b="1" dirty="0">
                <a:latin typeface="Arial" charset="0"/>
              </a:rPr>
              <a:t>—</a:t>
            </a:r>
            <a:r>
              <a:rPr lang="en-US" altLang="en-US" b="1" dirty="0"/>
              <a:t>now states</a:t>
            </a:r>
            <a:r>
              <a:rPr lang="en-US" altLang="en-US" b="1" dirty="0">
                <a:latin typeface="Arial" charset="0"/>
              </a:rPr>
              <a:t>—</a:t>
            </a:r>
            <a:r>
              <a:rPr lang="en-US" altLang="en-US" b="1" dirty="0"/>
              <a:t>began to create new state governments.</a:t>
            </a:r>
          </a:p>
        </p:txBody>
      </p:sp>
      <p:sp>
        <p:nvSpPr>
          <p:cNvPr id="8195" name="Text Box 22"/>
          <p:cNvSpPr txBox="1">
            <a:spLocks noChangeArrowheads="1"/>
          </p:cNvSpPr>
          <p:nvPr/>
        </p:nvSpPr>
        <p:spPr bwMode="auto">
          <a:xfrm>
            <a:off x="914400" y="4724400"/>
            <a:ext cx="4495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In most states, </a:t>
            </a:r>
            <a:r>
              <a:rPr lang="en-US" altLang="en-US" dirty="0">
                <a:solidFill>
                  <a:srgbClr val="0062AC"/>
                </a:solidFill>
              </a:rPr>
              <a:t>the problems colonists had experienced with Britain helped shape the new state </a:t>
            </a:r>
            <a:r>
              <a:rPr lang="en-US" altLang="en-US" dirty="0">
                <a:solidFill>
                  <a:srgbClr val="0070C0"/>
                </a:solidFill>
              </a:rPr>
              <a:t>constitutions.</a:t>
            </a:r>
          </a:p>
        </p:txBody>
      </p:sp>
      <p:sp>
        <p:nvSpPr>
          <p:cNvPr id="8196" name="AutoShape 23"/>
          <p:cNvSpPr>
            <a:spLocks noChangeArrowheads="1"/>
          </p:cNvSpPr>
          <p:nvPr/>
        </p:nvSpPr>
        <p:spPr bwMode="auto">
          <a:xfrm>
            <a:off x="5638800" y="4113212"/>
            <a:ext cx="2743200" cy="2057400"/>
          </a:xfrm>
          <a:prstGeom prst="verticalScrol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 i="1"/>
              <a:t>State</a:t>
            </a:r>
          </a:p>
          <a:p>
            <a:pPr algn="ctr" eaLnBrk="1" hangingPunct="1"/>
            <a:r>
              <a:rPr lang="en-US" altLang="en-US" sz="2000" i="1"/>
              <a:t>Constitutions</a:t>
            </a: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2933700" y="4113212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2DE40E-2DC1-8143-8F12-44D98EF088D4}"/>
              </a:ext>
            </a:extLst>
          </p:cNvPr>
          <p:cNvSpPr/>
          <p:nvPr/>
        </p:nvSpPr>
        <p:spPr>
          <a:xfrm>
            <a:off x="914400" y="2666662"/>
            <a:ext cx="6934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State thought of itself as its own independent nation. With its own Constitution which established its form of government, laws, currency, and system of taxation.</a:t>
            </a:r>
          </a:p>
        </p:txBody>
      </p:sp>
    </p:spTree>
    <p:extLst>
      <p:ext uri="{BB962C8B-B14F-4D97-AF65-F5344CB8AC3E}">
        <p14:creationId xmlns:p14="http://schemas.microsoft.com/office/powerpoint/2010/main" val="156983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 animBg="1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 and Balances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This is a system of safe guards against abuse of power.</a:t>
            </a:r>
          </a:p>
          <a:p>
            <a:r>
              <a:rPr lang="en-US" dirty="0"/>
              <a:t>Executive branch can check the power of the Legislative branch with a veto of a law and the power of the Judicial Branch by appointing federal judges.</a:t>
            </a:r>
          </a:p>
          <a:p>
            <a:r>
              <a:rPr lang="en-US" dirty="0"/>
              <a:t>Legislative branch can check the power of the Executive branch by impeaching the president and the </a:t>
            </a:r>
            <a:r>
              <a:rPr lang="en-US" dirty="0" err="1"/>
              <a:t>the</a:t>
            </a:r>
            <a:r>
              <a:rPr lang="en-US" dirty="0"/>
              <a:t> judicial branch by approving federal judges.</a:t>
            </a:r>
          </a:p>
          <a:p>
            <a:r>
              <a:rPr lang="en-US" dirty="0"/>
              <a:t>The Judicial branch can check the power of the Executive branch by declaring executive actions unconstitutional of the legislative branch by declaring laws established by Congress as unconstitutional.</a:t>
            </a:r>
          </a:p>
        </p:txBody>
      </p:sp>
    </p:spTree>
    <p:extLst>
      <p:ext uri="{BB962C8B-B14F-4D97-AF65-F5344CB8AC3E}">
        <p14:creationId xmlns:p14="http://schemas.microsoft.com/office/powerpoint/2010/main" val="41333064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of Citizenship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Do (jail time or major fines)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Obey all local, state, and federal laws</a:t>
            </a:r>
          </a:p>
          <a:p>
            <a:r>
              <a:rPr lang="en-US" dirty="0"/>
              <a:t>Pay taxes</a:t>
            </a:r>
          </a:p>
          <a:p>
            <a:r>
              <a:rPr lang="en-US" dirty="0"/>
              <a:t>Serve on juries if called</a:t>
            </a:r>
          </a:p>
          <a:p>
            <a:r>
              <a:rPr lang="en-US" dirty="0"/>
              <a:t>Defend the nation if called (boys must register for a possible draft at 18)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Should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Vote</a:t>
            </a:r>
          </a:p>
          <a:p>
            <a:r>
              <a:rPr lang="en-US" dirty="0"/>
              <a:t>Stay informed on important issues</a:t>
            </a:r>
          </a:p>
          <a:p>
            <a:r>
              <a:rPr lang="en-US" dirty="0"/>
              <a:t>Serve the community</a:t>
            </a:r>
          </a:p>
          <a:p>
            <a:r>
              <a:rPr lang="en-US" dirty="0"/>
              <a:t>Help to create a just society</a:t>
            </a:r>
          </a:p>
        </p:txBody>
      </p:sp>
    </p:spTree>
    <p:extLst>
      <p:ext uri="{BB962C8B-B14F-4D97-AF65-F5344CB8AC3E}">
        <p14:creationId xmlns:p14="http://schemas.microsoft.com/office/powerpoint/2010/main" val="2984840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0C2F-62D1-FA44-9A0A-7C38D000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74615-F5EB-324D-AFB1-9A6F3B103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AD756-3DD7-AE4F-94CB-96B9D6570D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4ED78-6426-A249-A802-38D596A2B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02888-A4E6-774A-AE3C-5C5CC34405B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9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07124" y="1158081"/>
            <a:ext cx="8502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Colonists believed the king had abused his powers.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07124" y="1991172"/>
            <a:ext cx="3048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States gave few powers to the </a:t>
            </a:r>
            <a:r>
              <a:rPr lang="en-US" altLang="en-US" u="sng" dirty="0">
                <a:solidFill>
                  <a:srgbClr val="FF0000"/>
                </a:solidFill>
              </a:rPr>
              <a:t>governors</a:t>
            </a:r>
            <a:r>
              <a:rPr lang="en-US" altLang="en-US" dirty="0"/>
              <a:t> to avoid the problems that started the revolution. 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581400" y="4343400"/>
            <a:ext cx="2667000" cy="1371600"/>
          </a:xfrm>
          <a:prstGeom prst="downArrow">
            <a:avLst>
              <a:gd name="adj1" fmla="val 47324"/>
              <a:gd name="adj2" fmla="val 51954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Powers</a:t>
            </a:r>
          </a:p>
          <a:p>
            <a:pPr algn="ctr" eaLnBrk="1" hangingPunct="1"/>
            <a:r>
              <a:rPr lang="en-US" altLang="en-US" sz="2000"/>
              <a:t>of the</a:t>
            </a:r>
          </a:p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executive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867400" y="2362200"/>
            <a:ext cx="2971800" cy="3352800"/>
          </a:xfrm>
          <a:prstGeom prst="upArrow">
            <a:avLst>
              <a:gd name="adj1" fmla="val 50000"/>
              <a:gd name="adj2" fmla="val 28205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Powers</a:t>
            </a:r>
          </a:p>
          <a:p>
            <a:pPr algn="ctr" eaLnBrk="1" hangingPunct="1"/>
            <a:r>
              <a:rPr lang="en-US" altLang="en-US" sz="2000"/>
              <a:t>of the</a:t>
            </a:r>
          </a:p>
          <a:p>
            <a:pPr algn="ctr" eaLnBrk="1" hangingPunct="1"/>
            <a:r>
              <a:rPr lang="en-US" altLang="en-US" sz="2000"/>
              <a:t>legislature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7124" y="4572000"/>
            <a:ext cx="320833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Most powers went to legislatures elected by the people.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1832769" y="41148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1815662" y="1534001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54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 animBg="1"/>
      <p:bldP spid="9221" grpId="0" animBg="1"/>
      <p:bldP spid="6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Most states allowed more people to vote than in colonial times.</a:t>
            </a:r>
            <a:r>
              <a:rPr lang="en-US" altLang="en-US"/>
              <a:t>  </a:t>
            </a:r>
          </a:p>
        </p:txBody>
      </p:sp>
      <p:sp>
        <p:nvSpPr>
          <p:cNvPr id="10243" name="Text Box 10"/>
          <p:cNvSpPr txBox="1">
            <a:spLocks noChangeArrowheads="1"/>
          </p:cNvSpPr>
          <p:nvPr/>
        </p:nvSpPr>
        <p:spPr bwMode="auto">
          <a:xfrm>
            <a:off x="5181600" y="3276600"/>
            <a:ext cx="3200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Still, </a:t>
            </a:r>
            <a:r>
              <a:rPr lang="en-US" altLang="en-US">
                <a:solidFill>
                  <a:srgbClr val="0062AC"/>
                </a:solidFill>
              </a:rPr>
              <a:t>African Americans and women were not allowed to vote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r>
              <a:rPr lang="en-US" altLang="en-US"/>
              <a:t>in almost all the states.</a:t>
            </a:r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838200" y="2438400"/>
            <a:ext cx="3505200" cy="3276600"/>
          </a:xfrm>
          <a:prstGeom prst="rect">
            <a:avLst/>
          </a:prstGeom>
          <a:solidFill>
            <a:srgbClr val="DED3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5760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000" b="1"/>
              <a:t>Voter Qualifications</a:t>
            </a:r>
          </a:p>
          <a:p>
            <a:pPr eaLnBrk="1" hangingPunct="1">
              <a:buFontTx/>
              <a:buChar char="•"/>
            </a:pPr>
            <a:endParaRPr lang="en-US" altLang="en-US" sz="2000"/>
          </a:p>
          <a:p>
            <a:pPr eaLnBrk="1" hangingPunct="1">
              <a:buFontTx/>
              <a:buChar char="•"/>
            </a:pPr>
            <a:r>
              <a:rPr lang="en-US" altLang="en-US" sz="2000"/>
              <a:t> White</a:t>
            </a:r>
          </a:p>
          <a:p>
            <a:pPr eaLnBrk="1" hangingPunct="1">
              <a:buFontTx/>
              <a:buChar char="•"/>
            </a:pPr>
            <a:endParaRPr lang="en-US" altLang="en-US" sz="2000"/>
          </a:p>
          <a:p>
            <a:pPr eaLnBrk="1" hangingPunct="1">
              <a:buFontTx/>
              <a:buChar char="•"/>
            </a:pPr>
            <a:r>
              <a:rPr lang="en-US" altLang="en-US" sz="2000"/>
              <a:t> Male</a:t>
            </a:r>
          </a:p>
          <a:p>
            <a:pPr eaLnBrk="1" hangingPunct="1">
              <a:buFontTx/>
              <a:buChar char="•"/>
            </a:pPr>
            <a:endParaRPr lang="en-US" altLang="en-US" sz="2000"/>
          </a:p>
          <a:p>
            <a:pPr eaLnBrk="1" hangingPunct="1">
              <a:buFontTx/>
              <a:buChar char="•"/>
            </a:pPr>
            <a:r>
              <a:rPr lang="en-US" altLang="en-US" sz="2000"/>
              <a:t> Over 21</a:t>
            </a:r>
          </a:p>
          <a:p>
            <a:pPr eaLnBrk="1" hangingPunct="1">
              <a:buFontTx/>
              <a:buChar char="•"/>
            </a:pPr>
            <a:endParaRPr lang="en-US" altLang="en-US" sz="2000"/>
          </a:p>
          <a:p>
            <a:pPr eaLnBrk="1" hangingPunct="1">
              <a:buFontTx/>
              <a:buChar char="•"/>
            </a:pPr>
            <a:r>
              <a:rPr lang="en-US" altLang="en-US" sz="2000"/>
              <a:t> Property ownership</a:t>
            </a:r>
          </a:p>
        </p:txBody>
      </p:sp>
    </p:spTree>
    <p:extLst>
      <p:ext uri="{BB962C8B-B14F-4D97-AF65-F5344CB8AC3E}">
        <p14:creationId xmlns:p14="http://schemas.microsoft.com/office/powerpoint/2010/main" val="164825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To make sure that people</a:t>
            </a:r>
            <a:r>
              <a:rPr lang="en-US" altLang="en-US" dirty="0">
                <a:latin typeface="Arial" charset="0"/>
              </a:rPr>
              <a:t>’</a:t>
            </a:r>
            <a:r>
              <a:rPr lang="en-US" altLang="en-US" dirty="0"/>
              <a:t>s rights would not be abused again, </a:t>
            </a:r>
            <a:r>
              <a:rPr lang="en-US" altLang="en-US" dirty="0">
                <a:solidFill>
                  <a:srgbClr val="0062AC"/>
                </a:solidFill>
              </a:rPr>
              <a:t>many states included a </a:t>
            </a:r>
            <a:r>
              <a:rPr lang="en-US" altLang="en-US" u="sng" dirty="0">
                <a:solidFill>
                  <a:srgbClr val="FF0000"/>
                </a:solidFill>
              </a:rPr>
              <a:t>bill of rights </a:t>
            </a:r>
            <a:r>
              <a:rPr lang="en-US" altLang="en-US" dirty="0"/>
              <a:t>in their constitutions. 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600200" y="2514600"/>
            <a:ext cx="5943600" cy="3581400"/>
          </a:xfrm>
          <a:prstGeom prst="verticalScrol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137160" bIns="685800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en-US" altLang="en-US" sz="2000">
              <a:solidFill>
                <a:srgbClr val="0000FF"/>
              </a:solidFill>
            </a:endParaRPr>
          </a:p>
          <a:p>
            <a:pPr algn="ctr" eaLnBrk="1" hangingPunct="1"/>
            <a:endParaRPr lang="en-US" altLang="en-US" sz="2000">
              <a:solidFill>
                <a:srgbClr val="0000FF"/>
              </a:solidFill>
            </a:endParaRPr>
          </a:p>
          <a:p>
            <a:pPr algn="ctr" eaLnBrk="1" hangingPunct="1"/>
            <a:endParaRPr lang="en-US" altLang="en-US" sz="200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en-US" sz="2000" b="1" i="1"/>
              <a:t>Virginia Bill of Rights</a:t>
            </a:r>
          </a:p>
          <a:p>
            <a:pPr algn="ctr" eaLnBrk="1" hangingPunct="1"/>
            <a:endParaRPr lang="en-US" altLang="en-US" sz="200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en-US" sz="1800"/>
              <a:t>Freedom of Religion</a:t>
            </a:r>
          </a:p>
          <a:p>
            <a:pPr algn="ctr" eaLnBrk="1" hangingPunct="1">
              <a:lnSpc>
                <a:spcPct val="115000"/>
              </a:lnSpc>
            </a:pPr>
            <a:r>
              <a:rPr lang="en-US" altLang="en-US" sz="1800"/>
              <a:t>Freedom of the Press</a:t>
            </a:r>
          </a:p>
          <a:p>
            <a:pPr algn="ctr" eaLnBrk="1" hangingPunct="1">
              <a:lnSpc>
                <a:spcPct val="115000"/>
              </a:lnSpc>
            </a:pPr>
            <a:r>
              <a:rPr lang="en-US" altLang="en-US" sz="1800"/>
              <a:t>Trial by Jury</a:t>
            </a:r>
          </a:p>
          <a:p>
            <a:pPr algn="ctr" eaLnBrk="1" hangingPunct="1">
              <a:lnSpc>
                <a:spcPct val="115000"/>
              </a:lnSpc>
            </a:pPr>
            <a:r>
              <a:rPr lang="en-US" altLang="en-US" sz="1800"/>
              <a:t>Limits on Searches</a:t>
            </a:r>
          </a:p>
          <a:p>
            <a:pPr algn="ctr" eaLnBrk="1" hangingPunct="1">
              <a:lnSpc>
                <a:spcPct val="115000"/>
              </a:lnSpc>
            </a:pPr>
            <a:r>
              <a:rPr lang="en-US" altLang="en-US" sz="1800"/>
              <a:t>Limits on Arrests</a:t>
            </a:r>
          </a:p>
          <a:p>
            <a:pPr algn="ctr" eaLnBrk="1" hangingPunct="1">
              <a:lnSpc>
                <a:spcPct val="115000"/>
              </a:lnSpc>
            </a:pPr>
            <a:r>
              <a:rPr lang="en-US" altLang="en-US" sz="1800"/>
              <a:t>No Cruel and Unusual Punishment</a:t>
            </a:r>
          </a:p>
          <a:p>
            <a:pPr algn="ctr" eaLnBrk="1" hangingPunct="1"/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val="76119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{519CA8D5-FBC3-B84D-A552-DCEB424B0B74}tf10001064</Template>
  <TotalTime>2116</TotalTime>
  <Words>2827</Words>
  <Application>Microsoft Macintosh PowerPoint</Application>
  <PresentationFormat>On-screen Show (4:3)</PresentationFormat>
  <Paragraphs>359</Paragraphs>
  <Slides>62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Garamond</vt:lpstr>
      <vt:lpstr>Verdana</vt:lpstr>
      <vt:lpstr>Organic</vt:lpstr>
      <vt:lpstr>Chapter 7: :Creating the Constitution (1776-1790)</vt:lpstr>
      <vt:lpstr>Section 1: Governing a New Nation page 202-211</vt:lpstr>
      <vt:lpstr>Terms and People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2: The Constitutional Convention page 212-217</vt:lpstr>
      <vt:lpstr>Terms and People</vt:lpstr>
      <vt:lpstr>Terms and People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3: Debating the Constitution page 218-221</vt:lpstr>
      <vt:lpstr>Terms and People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United States Constitution</vt:lpstr>
      <vt:lpstr>Principles of the Constitution</vt:lpstr>
      <vt:lpstr>Legislative Branch</vt:lpstr>
      <vt:lpstr>The Executive Branch</vt:lpstr>
      <vt:lpstr>The Judicial Branch</vt:lpstr>
      <vt:lpstr>Checks and Balances</vt:lpstr>
      <vt:lpstr>Responsibilities of Citizenship</vt:lpstr>
      <vt:lpstr>PowerPoint Presentation</vt:lpstr>
    </vt:vector>
  </TitlesOfParts>
  <Company>Pearl Public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:Creating the Constitution (1776-1790)</dc:title>
  <dc:creator>Mosley, Susan</dc:creator>
  <cp:lastModifiedBy>Gatlin, Kari</cp:lastModifiedBy>
  <cp:revision>22</cp:revision>
  <dcterms:modified xsi:type="dcterms:W3CDTF">2022-02-07T17:15:47Z</dcterms:modified>
</cp:coreProperties>
</file>