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64"/>
  </p:notesMasterIdLst>
  <p:sldIdLst>
    <p:sldId id="256" r:id="rId2"/>
    <p:sldId id="396" r:id="rId3"/>
    <p:sldId id="397" r:id="rId4"/>
    <p:sldId id="261" r:id="rId5"/>
    <p:sldId id="398" r:id="rId6"/>
    <p:sldId id="378" r:id="rId7"/>
    <p:sldId id="379" r:id="rId8"/>
    <p:sldId id="380" r:id="rId9"/>
    <p:sldId id="381" r:id="rId10"/>
    <p:sldId id="382" r:id="rId11"/>
    <p:sldId id="383" r:id="rId12"/>
    <p:sldId id="323" r:id="rId13"/>
    <p:sldId id="385" r:id="rId14"/>
    <p:sldId id="386" r:id="rId15"/>
    <p:sldId id="387" r:id="rId16"/>
    <p:sldId id="388" r:id="rId17"/>
    <p:sldId id="389" r:id="rId18"/>
    <p:sldId id="391" r:id="rId19"/>
    <p:sldId id="390" r:id="rId20"/>
    <p:sldId id="363" r:id="rId21"/>
    <p:sldId id="366" r:id="rId22"/>
    <p:sldId id="372" r:id="rId23"/>
    <p:sldId id="373" r:id="rId24"/>
    <p:sldId id="374" r:id="rId25"/>
    <p:sldId id="375" r:id="rId26"/>
    <p:sldId id="376" r:id="rId27"/>
    <p:sldId id="259" r:id="rId28"/>
    <p:sldId id="346" r:id="rId29"/>
    <p:sldId id="347" r:id="rId30"/>
    <p:sldId id="348" r:id="rId31"/>
    <p:sldId id="349" r:id="rId32"/>
    <p:sldId id="350" r:id="rId33"/>
    <p:sldId id="394" r:id="rId34"/>
    <p:sldId id="351" r:id="rId35"/>
    <p:sldId id="352" r:id="rId36"/>
    <p:sldId id="353" r:id="rId37"/>
    <p:sldId id="354" r:id="rId38"/>
    <p:sldId id="355" r:id="rId39"/>
    <p:sldId id="356" r:id="rId40"/>
    <p:sldId id="357" r:id="rId41"/>
    <p:sldId id="399" r:id="rId42"/>
    <p:sldId id="260" r:id="rId43"/>
    <p:sldId id="330" r:id="rId44"/>
    <p:sldId id="331" r:id="rId45"/>
    <p:sldId id="332" r:id="rId46"/>
    <p:sldId id="333" r:id="rId47"/>
    <p:sldId id="334" r:id="rId48"/>
    <p:sldId id="335" r:id="rId49"/>
    <p:sldId id="336" r:id="rId50"/>
    <p:sldId id="337" r:id="rId51"/>
    <p:sldId id="341" r:id="rId52"/>
    <p:sldId id="338" r:id="rId53"/>
    <p:sldId id="339" r:id="rId54"/>
    <p:sldId id="340" r:id="rId55"/>
    <p:sldId id="395" r:id="rId56"/>
    <p:sldId id="342" r:id="rId57"/>
    <p:sldId id="343" r:id="rId58"/>
    <p:sldId id="322" r:id="rId59"/>
    <p:sldId id="324" r:id="rId60"/>
    <p:sldId id="325" r:id="rId61"/>
    <p:sldId id="326" r:id="rId62"/>
    <p:sldId id="327" r:id="rId6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12AD267-08D8-4459-963F-BAA738B41E11}">
          <p14:sldIdLst>
            <p14:sldId id="256"/>
            <p14:sldId id="396"/>
            <p14:sldId id="397"/>
            <p14:sldId id="261"/>
            <p14:sldId id="398"/>
            <p14:sldId id="378"/>
            <p14:sldId id="379"/>
            <p14:sldId id="380"/>
            <p14:sldId id="381"/>
            <p14:sldId id="382"/>
            <p14:sldId id="383"/>
            <p14:sldId id="323"/>
            <p14:sldId id="385"/>
            <p14:sldId id="386"/>
            <p14:sldId id="387"/>
            <p14:sldId id="388"/>
            <p14:sldId id="389"/>
            <p14:sldId id="391"/>
            <p14:sldId id="390"/>
            <p14:sldId id="363"/>
            <p14:sldId id="366"/>
            <p14:sldId id="372"/>
            <p14:sldId id="373"/>
            <p14:sldId id="374"/>
            <p14:sldId id="375"/>
            <p14:sldId id="376"/>
            <p14:sldId id="259"/>
            <p14:sldId id="346"/>
            <p14:sldId id="347"/>
            <p14:sldId id="348"/>
            <p14:sldId id="349"/>
            <p14:sldId id="350"/>
            <p14:sldId id="394"/>
            <p14:sldId id="351"/>
            <p14:sldId id="352"/>
            <p14:sldId id="353"/>
            <p14:sldId id="354"/>
            <p14:sldId id="355"/>
            <p14:sldId id="356"/>
            <p14:sldId id="357"/>
            <p14:sldId id="399"/>
            <p14:sldId id="260"/>
            <p14:sldId id="330"/>
            <p14:sldId id="331"/>
            <p14:sldId id="332"/>
            <p14:sldId id="333"/>
            <p14:sldId id="334"/>
            <p14:sldId id="335"/>
            <p14:sldId id="336"/>
            <p14:sldId id="337"/>
            <p14:sldId id="341"/>
            <p14:sldId id="338"/>
            <p14:sldId id="339"/>
            <p14:sldId id="340"/>
            <p14:sldId id="395"/>
            <p14:sldId id="342"/>
            <p14:sldId id="343"/>
            <p14:sldId id="322"/>
            <p14:sldId id="324"/>
            <p14:sldId id="325"/>
            <p14:sldId id="326"/>
            <p14:sldId id="327"/>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0224"/>
    <p:restoredTop sz="94290"/>
  </p:normalViewPr>
  <p:slideViewPr>
    <p:cSldViewPr>
      <p:cViewPr varScale="1">
        <p:scale>
          <a:sx n="57" d="100"/>
          <a:sy n="57" d="100"/>
        </p:scale>
        <p:origin x="184" y="111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57402AC-5861-423C-AC0E-35F5B126DC75}" type="datetimeFigureOut">
              <a:rPr lang="en-US" smtClean="0"/>
              <a:t>1/7/22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E5DC0A9-5979-46B7-AAE9-64DC63FCE823}" type="slidenum">
              <a:rPr lang="en-US" smtClean="0"/>
              <a:t>‹#›</a:t>
            </a:fld>
            <a:endParaRPr lang="en-US"/>
          </a:p>
        </p:txBody>
      </p:sp>
    </p:spTree>
    <p:extLst>
      <p:ext uri="{BB962C8B-B14F-4D97-AF65-F5344CB8AC3E}">
        <p14:creationId xmlns:p14="http://schemas.microsoft.com/office/powerpoint/2010/main" val="7134406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Rot="1" noChangeAspect="1" noChangeArrowheads="1" noTextEdit="1"/>
          </p:cNvSpPr>
          <p:nvPr>
            <p:ph type="sldImg"/>
          </p:nvPr>
        </p:nvSpPr>
        <p:spPr>
          <a:ln/>
        </p:spPr>
      </p:sp>
      <p:sp>
        <p:nvSpPr>
          <p:cNvPr id="122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6DC5EBF0-6B4B-44A6-9650-C9D0DF60CE84}" type="datetimeFigureOut">
              <a:rPr lang="en-US" smtClean="0"/>
              <a:t>1/7/22</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F50ADA40-AA38-4A17-8D4B-B8D93BD72C33}" type="slidenum">
              <a:rPr lang="en-US" smtClean="0"/>
              <a:t>‹#›</a:t>
            </a:fld>
            <a:endParaRPr lang="en-US"/>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C5EBF0-6B4B-44A6-9650-C9D0DF60CE84}" type="datetimeFigureOut">
              <a:rPr lang="en-US" smtClean="0"/>
              <a:t>1/7/22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0ADA40-AA38-4A17-8D4B-B8D93BD72C33}" type="slidenum">
              <a:rPr lang="en-US" smtClean="0"/>
              <a:t>‹#›</a:t>
            </a:fld>
            <a:endParaRPr lang="en-US"/>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C5EBF0-6B4B-44A6-9650-C9D0DF60CE84}" type="datetimeFigureOut">
              <a:rPr lang="en-US" smtClean="0"/>
              <a:t>1/7/22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0ADA40-AA38-4A17-8D4B-B8D93BD72C33}" type="slidenum">
              <a:rPr lang="en-US" smtClean="0"/>
              <a:t>‹#›</a:t>
            </a:fld>
            <a:endParaRPr lang="en-US"/>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2" name="Picture 8" descr="bttn_next">
            <a:hlinkClick r:id="" action="ppaction://hlinkshowjump?jump=nextslide" highlightClick="1"/>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94738" y="6511925"/>
            <a:ext cx="357187"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60227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pic>
        <p:nvPicPr>
          <p:cNvPr id="2" name="Picture 3" descr="bttn_prev">
            <a:hlinkClick r:id="" action="ppaction://hlinkshowjump?jump=previousslide" highlightClick="1"/>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3413" y="6511925"/>
            <a:ext cx="357187"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8" descr="bttn_next">
            <a:hlinkClick r:id="" action="ppaction://hlinkshowjump?jump=nextslide" highlightClick="1"/>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94738" y="6511925"/>
            <a:ext cx="357187"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92341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C5EBF0-6B4B-44A6-9650-C9D0DF60CE84}" type="datetimeFigureOut">
              <a:rPr lang="en-US" smtClean="0"/>
              <a:t>1/7/22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0ADA40-AA38-4A17-8D4B-B8D93BD72C33}" type="slidenum">
              <a:rPr lang="en-US" smtClean="0"/>
              <a:t>‹#›</a:t>
            </a:fld>
            <a:endParaRPr lang="en-US"/>
          </a:p>
        </p:txBody>
      </p:sp>
      <p:sp>
        <p:nvSpPr>
          <p:cNvPr id="11" name="Title 10"/>
          <p:cNvSpPr>
            <a:spLocks noGrp="1"/>
          </p:cNvSpPr>
          <p:nvPr>
            <p:ph type="title"/>
          </p:nvPr>
        </p:nvSpPr>
        <p:spPr/>
        <p:txBody>
          <a:bodyPr/>
          <a:lstStyle/>
          <a:p>
            <a:r>
              <a:rPr lang="en-US"/>
              <a:t>Click to edit Master title style</a:t>
            </a:r>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DC5EBF0-6B4B-44A6-9650-C9D0DF60CE84}" type="datetimeFigureOut">
              <a:rPr lang="en-US" smtClean="0"/>
              <a:t>1/7/22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0ADA40-AA38-4A17-8D4B-B8D93BD72C33}"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6DC5EBF0-6B4B-44A6-9650-C9D0DF60CE84}" type="datetimeFigureOut">
              <a:rPr lang="en-US" smtClean="0"/>
              <a:t>1/7/22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0ADA40-AA38-4A17-8D4B-B8D93BD72C33}" type="slidenum">
              <a:rPr lang="en-US" smtClean="0"/>
              <a:t>‹#›</a:t>
            </a:fld>
            <a:endParaRPr lang="en-US"/>
          </a:p>
        </p:txBody>
      </p:sp>
      <p:sp>
        <p:nvSpPr>
          <p:cNvPr id="12" name="Title 1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9"/>
          <p:cNvSpPr>
            <a:spLocks noGrp="1"/>
          </p:cNvSpPr>
          <p:nvPr>
            <p:ph sz="quarter" idx="14"/>
          </p:nvPr>
        </p:nvSpPr>
        <p:spPr>
          <a:xfrm>
            <a:off x="4645151" y="2240280"/>
            <a:ext cx="3803904" cy="38770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DC5EBF0-6B4B-44A6-9650-C9D0DF60CE84}" type="datetimeFigureOut">
              <a:rPr lang="en-US" smtClean="0"/>
              <a:t>1/7/22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50ADA40-AA38-4A17-8D4B-B8D93BD72C33}" type="slidenum">
              <a:rPr lang="en-US" smtClean="0"/>
              <a:t>‹#›</a:t>
            </a:fld>
            <a:endParaRPr lang="en-US"/>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DC5EBF0-6B4B-44A6-9650-C9D0DF60CE84}" type="datetimeFigureOut">
              <a:rPr lang="en-US" smtClean="0"/>
              <a:t>1/7/22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50ADA40-AA38-4A17-8D4B-B8D93BD72C33}" type="slidenum">
              <a:rPr lang="en-US" smtClean="0"/>
              <a:t>‹#›</a:t>
            </a:fld>
            <a:endParaRPr lang="en-US"/>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C5EBF0-6B4B-44A6-9650-C9D0DF60CE84}" type="datetimeFigureOut">
              <a:rPr lang="en-US" smtClean="0"/>
              <a:t>1/7/22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50ADA40-AA38-4A17-8D4B-B8D93BD72C3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n-US"/>
              <a:t>Click to edit Master title style</a:t>
            </a:r>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DC5EBF0-6B4B-44A6-9650-C9D0DF60CE84}" type="datetimeFigureOut">
              <a:rPr lang="en-US" smtClean="0"/>
              <a:t>1/7/22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0ADA40-AA38-4A17-8D4B-B8D93BD72C33}"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n-US"/>
              <a:t>Click to edit Master title style</a:t>
            </a:r>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DC5EBF0-6B4B-44A6-9650-C9D0DF60CE84}" type="datetimeFigureOut">
              <a:rPr lang="en-US" smtClean="0"/>
              <a:t>1/7/22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0ADA40-AA38-4A17-8D4B-B8D93BD72C33}"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6DC5EBF0-6B4B-44A6-9650-C9D0DF60CE84}" type="datetimeFigureOut">
              <a:rPr lang="en-US" smtClean="0"/>
              <a:t>1/7/22</a:t>
            </a:fld>
            <a:endParaRPr lang="en-US"/>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F50ADA40-AA38-4A17-8D4B-B8D93BD72C3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image" Target="../media/image10.wmf"/></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Chapter 6: The American Revolution</a:t>
            </a:r>
          </a:p>
        </p:txBody>
      </p:sp>
      <p:sp>
        <p:nvSpPr>
          <p:cNvPr id="3" name="Rectangle 2">
            <a:extLst>
              <a:ext uri="{FF2B5EF4-FFF2-40B4-BE49-F238E27FC236}">
                <a16:creationId xmlns:a16="http://schemas.microsoft.com/office/drawing/2014/main" id="{A1732B92-B0F0-D849-8317-83A654458845}"/>
              </a:ext>
            </a:extLst>
          </p:cNvPr>
          <p:cNvSpPr/>
          <p:nvPr/>
        </p:nvSpPr>
        <p:spPr>
          <a:xfrm>
            <a:off x="2713293" y="3738282"/>
            <a:ext cx="3717414" cy="646331"/>
          </a:xfrm>
          <a:prstGeom prst="rect">
            <a:avLst/>
          </a:prstGeom>
        </p:spPr>
        <p:txBody>
          <a:bodyPr wrap="square">
            <a:spAutoFit/>
          </a:bodyPr>
          <a:lstStyle/>
          <a:p>
            <a:pPr algn="ctr"/>
            <a:r>
              <a:rPr lang="en-US" sz="3600" dirty="0"/>
              <a:t>(1776-1783)</a:t>
            </a:r>
          </a:p>
        </p:txBody>
      </p:sp>
    </p:spTree>
    <p:extLst>
      <p:ext uri="{BB962C8B-B14F-4D97-AF65-F5344CB8AC3E}">
        <p14:creationId xmlns:p14="http://schemas.microsoft.com/office/powerpoint/2010/main" val="28613447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914400" y="1143000"/>
            <a:ext cx="7315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eaLnBrk="1" hangingPunct="1"/>
            <a:r>
              <a:rPr lang="en-US" altLang="en-US" b="1" i="1"/>
              <a:t>Common Sense</a:t>
            </a:r>
            <a:r>
              <a:rPr lang="en-US" altLang="en-US" b="1"/>
              <a:t> became a bestseller, and public opinion began to shift. </a:t>
            </a:r>
          </a:p>
        </p:txBody>
      </p:sp>
      <p:sp>
        <p:nvSpPr>
          <p:cNvPr id="11267" name="Text Box 3"/>
          <p:cNvSpPr txBox="1">
            <a:spLocks noChangeArrowheads="1"/>
          </p:cNvSpPr>
          <p:nvPr/>
        </p:nvSpPr>
        <p:spPr bwMode="auto">
          <a:xfrm>
            <a:off x="5486400" y="2590800"/>
            <a:ext cx="2667000"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eaLnBrk="1" hangingPunct="1"/>
            <a:r>
              <a:rPr lang="en-US" altLang="en-US" dirty="0"/>
              <a:t>More colonists began to favor independence. So, too, did their representatives in the Second Continental Congress.</a:t>
            </a:r>
          </a:p>
        </p:txBody>
      </p:sp>
      <p:sp>
        <p:nvSpPr>
          <p:cNvPr id="77832" name="AutoShape 8"/>
          <p:cNvSpPr>
            <a:spLocks noChangeArrowheads="1"/>
          </p:cNvSpPr>
          <p:nvPr/>
        </p:nvSpPr>
        <p:spPr bwMode="auto">
          <a:xfrm>
            <a:off x="838200" y="2819400"/>
            <a:ext cx="4114800" cy="2438400"/>
          </a:xfrm>
          <a:prstGeom prst="upArrow">
            <a:avLst>
              <a:gd name="adj1" fmla="val 50000"/>
              <a:gd name="adj2" fmla="val 25000"/>
            </a:avLst>
          </a:prstGeom>
          <a:solidFill>
            <a:schemeClr val="accent1"/>
          </a:solidFill>
          <a:ln w="9525">
            <a:solidFill>
              <a:schemeClr val="tx1"/>
            </a:solidFill>
            <a:miter lim="800000"/>
            <a:headEnd/>
            <a:tailEnd/>
          </a:ln>
        </p:spPr>
        <p:txBody>
          <a:bodyPr wrap="none" anchor="ct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algn="ctr" eaLnBrk="1" hangingPunct="1"/>
            <a:r>
              <a:rPr lang="en-US" altLang="en-US" sz="2000"/>
              <a:t>Number of</a:t>
            </a:r>
          </a:p>
          <a:p>
            <a:pPr algn="ctr" eaLnBrk="1" hangingPunct="1"/>
            <a:r>
              <a:rPr lang="en-US" altLang="en-US" sz="2000"/>
              <a:t>colonists</a:t>
            </a:r>
          </a:p>
          <a:p>
            <a:pPr algn="ctr" eaLnBrk="1" hangingPunct="1"/>
            <a:r>
              <a:rPr lang="en-US" altLang="en-US" sz="2000"/>
              <a:t>favoring</a:t>
            </a:r>
          </a:p>
          <a:p>
            <a:pPr algn="ctr" eaLnBrk="1" hangingPunct="1"/>
            <a:r>
              <a:rPr lang="en-US" altLang="en-US" sz="2000"/>
              <a:t>independence</a:t>
            </a:r>
          </a:p>
        </p:txBody>
      </p:sp>
    </p:spTree>
    <p:extLst>
      <p:ext uri="{BB962C8B-B14F-4D97-AF65-F5344CB8AC3E}">
        <p14:creationId xmlns:p14="http://schemas.microsoft.com/office/powerpoint/2010/main" val="16612877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77832"/>
                                        </p:tgtEl>
                                        <p:attrNameLst>
                                          <p:attrName>style.visibility</p:attrName>
                                        </p:attrNameLst>
                                      </p:cBhvr>
                                      <p:to>
                                        <p:strVal val="visible"/>
                                      </p:to>
                                    </p:set>
                                    <p:animEffect transition="in" filter="wipe(down)">
                                      <p:cBhvr>
                                        <p:cTn id="7" dur="1000"/>
                                        <p:tgtEl>
                                          <p:spTgt spid="7783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1267"/>
                                        </p:tgtEl>
                                        <p:attrNameLst>
                                          <p:attrName>style.visibility</p:attrName>
                                        </p:attrNameLst>
                                      </p:cBhvr>
                                      <p:to>
                                        <p:strVal val="visible"/>
                                      </p:to>
                                    </p:set>
                                    <p:animEffect transition="in" filter="dissolve">
                                      <p:cBhvr>
                                        <p:cTn id="12" dur="500"/>
                                        <p:tgtEl>
                                          <p:spTgt spid="112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p:bldP spid="7783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6"/>
          <p:cNvSpPr txBox="1">
            <a:spLocks noChangeArrowheads="1"/>
          </p:cNvSpPr>
          <p:nvPr/>
        </p:nvSpPr>
        <p:spPr bwMode="auto">
          <a:xfrm>
            <a:off x="914400" y="1464181"/>
            <a:ext cx="73152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eaLnBrk="1" hangingPunct="1"/>
            <a:r>
              <a:rPr lang="en-US" altLang="en-US" sz="2000" dirty="0"/>
              <a:t>In May, Virginia delegate </a:t>
            </a:r>
            <a:r>
              <a:rPr lang="en-US" altLang="en-US" sz="2000" u="sng" dirty="0">
                <a:solidFill>
                  <a:srgbClr val="FF0000"/>
                </a:solidFill>
              </a:rPr>
              <a:t>Richard Henry Lee </a:t>
            </a:r>
            <a:r>
              <a:rPr lang="en-US" altLang="en-US" sz="2000" dirty="0"/>
              <a:t>introduced a </a:t>
            </a:r>
            <a:r>
              <a:rPr lang="en-US" altLang="en-US" sz="2000" dirty="0">
                <a:solidFill>
                  <a:schemeClr val="accent1"/>
                </a:solidFill>
              </a:rPr>
              <a:t>resolution</a:t>
            </a:r>
            <a:r>
              <a:rPr lang="en-US" altLang="en-US" sz="2000" dirty="0"/>
              <a:t> declaring that the colonies should be </a:t>
            </a:r>
            <a:r>
              <a:rPr lang="en-US" altLang="en-US" sz="2000" u="sng" dirty="0">
                <a:solidFill>
                  <a:srgbClr val="FF0000"/>
                </a:solidFill>
              </a:rPr>
              <a:t>free</a:t>
            </a:r>
            <a:r>
              <a:rPr lang="en-US" altLang="en-US" sz="2000" dirty="0"/>
              <a:t> and independent states.</a:t>
            </a:r>
          </a:p>
        </p:txBody>
      </p:sp>
      <p:sp>
        <p:nvSpPr>
          <p:cNvPr id="32782" name="Text Box 14"/>
          <p:cNvSpPr txBox="1">
            <a:spLocks noChangeArrowheads="1"/>
          </p:cNvSpPr>
          <p:nvPr/>
        </p:nvSpPr>
        <p:spPr bwMode="auto">
          <a:xfrm>
            <a:off x="914400" y="3324225"/>
            <a:ext cx="73152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eaLnBrk="1" hangingPunct="1"/>
            <a:r>
              <a:rPr lang="en-US" altLang="en-US" sz="2000" dirty="0"/>
              <a:t>Congress formed a committee to write a statement </a:t>
            </a:r>
            <a:r>
              <a:rPr lang="en-US" altLang="en-US" sz="2000" dirty="0">
                <a:solidFill>
                  <a:srgbClr val="0062AC"/>
                </a:solidFill>
              </a:rPr>
              <a:t>explaining the reasons for independence.</a:t>
            </a:r>
          </a:p>
        </p:txBody>
      </p:sp>
      <p:sp>
        <p:nvSpPr>
          <p:cNvPr id="32785" name="Text Box 17"/>
          <p:cNvSpPr txBox="1">
            <a:spLocks noChangeArrowheads="1"/>
          </p:cNvSpPr>
          <p:nvPr/>
        </p:nvSpPr>
        <p:spPr bwMode="auto">
          <a:xfrm>
            <a:off x="914400" y="5105400"/>
            <a:ext cx="73152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eaLnBrk="1" hangingPunct="1"/>
            <a:r>
              <a:rPr lang="en-US" altLang="en-US" sz="2000" dirty="0"/>
              <a:t>The statement would be presented to Congress, then the </a:t>
            </a:r>
            <a:r>
              <a:rPr lang="en-US" altLang="en-US" sz="2000" dirty="0">
                <a:solidFill>
                  <a:srgbClr val="0062AC"/>
                </a:solidFill>
              </a:rPr>
              <a:t>question of independence would be put to a vote.</a:t>
            </a:r>
          </a:p>
        </p:txBody>
      </p:sp>
      <p:sp>
        <p:nvSpPr>
          <p:cNvPr id="32786" name="AutoShape 18"/>
          <p:cNvSpPr>
            <a:spLocks noChangeArrowheads="1"/>
          </p:cNvSpPr>
          <p:nvPr/>
        </p:nvSpPr>
        <p:spPr bwMode="auto">
          <a:xfrm>
            <a:off x="4343400" y="2727325"/>
            <a:ext cx="457200" cy="457200"/>
          </a:xfrm>
          <a:prstGeom prst="downArrow">
            <a:avLst>
              <a:gd name="adj1" fmla="val 50000"/>
              <a:gd name="adj2" fmla="val 25000"/>
            </a:avLst>
          </a:prstGeom>
          <a:solidFill>
            <a:srgbClr val="FF0000"/>
          </a:solidFill>
          <a:ln w="9525">
            <a:solidFill>
              <a:schemeClr val="tx1"/>
            </a:solidFill>
            <a:miter lim="800000"/>
            <a:headEnd/>
            <a:tailEnd/>
          </a:ln>
        </p:spPr>
        <p:txBody>
          <a:bodyPr vert="eaVert" wrap="none" anchor="ct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eaLnBrk="1" hangingPunct="1"/>
            <a:endParaRPr lang="en-US" altLang="en-US"/>
          </a:p>
        </p:txBody>
      </p:sp>
      <p:sp>
        <p:nvSpPr>
          <p:cNvPr id="32787" name="AutoShape 19"/>
          <p:cNvSpPr>
            <a:spLocks noChangeArrowheads="1"/>
          </p:cNvSpPr>
          <p:nvPr/>
        </p:nvSpPr>
        <p:spPr bwMode="auto">
          <a:xfrm>
            <a:off x="4343400" y="4419292"/>
            <a:ext cx="457200" cy="457200"/>
          </a:xfrm>
          <a:prstGeom prst="downArrow">
            <a:avLst>
              <a:gd name="adj1" fmla="val 50000"/>
              <a:gd name="adj2" fmla="val 25000"/>
            </a:avLst>
          </a:prstGeom>
          <a:solidFill>
            <a:srgbClr val="FF0000"/>
          </a:solidFill>
          <a:ln w="9525">
            <a:solidFill>
              <a:schemeClr val="tx1"/>
            </a:solidFill>
            <a:miter lim="800000"/>
            <a:headEnd/>
            <a:tailEnd/>
          </a:ln>
        </p:spPr>
        <p:txBody>
          <a:bodyPr vert="eaVert" wrap="none" anchor="ct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eaLnBrk="1" hangingPunct="1"/>
            <a:endParaRPr lang="en-US" altLang="en-US"/>
          </a:p>
        </p:txBody>
      </p:sp>
      <p:sp>
        <p:nvSpPr>
          <p:cNvPr id="2" name="TextBox 1">
            <a:extLst>
              <a:ext uri="{FF2B5EF4-FFF2-40B4-BE49-F238E27FC236}">
                <a16:creationId xmlns:a16="http://schemas.microsoft.com/office/drawing/2014/main" id="{40E17127-E809-4D41-A80B-3B6406081C72}"/>
              </a:ext>
            </a:extLst>
          </p:cNvPr>
          <p:cNvSpPr txBox="1"/>
          <p:nvPr/>
        </p:nvSpPr>
        <p:spPr>
          <a:xfrm>
            <a:off x="609600" y="228600"/>
            <a:ext cx="3442235" cy="954107"/>
          </a:xfrm>
          <a:prstGeom prst="rect">
            <a:avLst/>
          </a:prstGeom>
          <a:noFill/>
        </p:spPr>
        <p:txBody>
          <a:bodyPr wrap="square" rtlCol="0">
            <a:spAutoFit/>
          </a:bodyPr>
          <a:lstStyle/>
          <a:p>
            <a:r>
              <a:rPr lang="en-US" sz="2800" dirty="0">
                <a:latin typeface="Verdana" panose="020B0604030504040204" pitchFamily="34" charset="0"/>
                <a:ea typeface="Verdana" panose="020B0604030504040204" pitchFamily="34" charset="0"/>
                <a:cs typeface="Verdana" panose="020B0604030504040204" pitchFamily="34" charset="0"/>
              </a:rPr>
              <a:t>Virginia’s Resolution</a:t>
            </a:r>
          </a:p>
        </p:txBody>
      </p:sp>
    </p:spTree>
    <p:extLst>
      <p:ext uri="{BB962C8B-B14F-4D97-AF65-F5344CB8AC3E}">
        <p14:creationId xmlns:p14="http://schemas.microsoft.com/office/powerpoint/2010/main" val="26431017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2786"/>
                                        </p:tgtEl>
                                        <p:attrNameLst>
                                          <p:attrName>style.visibility</p:attrName>
                                        </p:attrNameLst>
                                      </p:cBhvr>
                                      <p:to>
                                        <p:strVal val="visible"/>
                                      </p:to>
                                    </p:set>
                                    <p:animEffect transition="in" filter="wipe(up)">
                                      <p:cBhvr>
                                        <p:cTn id="7" dur="500"/>
                                        <p:tgtEl>
                                          <p:spTgt spid="32786"/>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2782"/>
                                        </p:tgtEl>
                                        <p:attrNameLst>
                                          <p:attrName>style.visibility</p:attrName>
                                        </p:attrNameLst>
                                      </p:cBhvr>
                                      <p:to>
                                        <p:strVal val="visible"/>
                                      </p:to>
                                    </p:set>
                                    <p:animEffect transition="in" filter="dissolve">
                                      <p:cBhvr>
                                        <p:cTn id="11" dur="500"/>
                                        <p:tgtEl>
                                          <p:spTgt spid="3278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32787"/>
                                        </p:tgtEl>
                                        <p:attrNameLst>
                                          <p:attrName>style.visibility</p:attrName>
                                        </p:attrNameLst>
                                      </p:cBhvr>
                                      <p:to>
                                        <p:strVal val="visible"/>
                                      </p:to>
                                    </p:set>
                                    <p:animEffect transition="in" filter="wipe(up)">
                                      <p:cBhvr>
                                        <p:cTn id="16" dur="500"/>
                                        <p:tgtEl>
                                          <p:spTgt spid="32787"/>
                                        </p:tgtEl>
                                      </p:cBhvr>
                                    </p:animEffect>
                                  </p:childTnLst>
                                </p:cTn>
                              </p:par>
                            </p:childTnLst>
                          </p:cTn>
                        </p:par>
                        <p:par>
                          <p:cTn id="17" fill="hold" nodeType="afterGroup">
                            <p:stCondLst>
                              <p:cond delay="500"/>
                            </p:stCondLst>
                            <p:childTnLst>
                              <p:par>
                                <p:cTn id="18" presetID="9" presetClass="entr" presetSubtype="0" fill="hold" grpId="0" nodeType="afterEffect">
                                  <p:stCondLst>
                                    <p:cond delay="0"/>
                                  </p:stCondLst>
                                  <p:childTnLst>
                                    <p:set>
                                      <p:cBhvr>
                                        <p:cTn id="19" dur="1" fill="hold">
                                          <p:stCondLst>
                                            <p:cond delay="0"/>
                                          </p:stCondLst>
                                        </p:cTn>
                                        <p:tgtEl>
                                          <p:spTgt spid="32785"/>
                                        </p:tgtEl>
                                        <p:attrNameLst>
                                          <p:attrName>style.visibility</p:attrName>
                                        </p:attrNameLst>
                                      </p:cBhvr>
                                      <p:to>
                                        <p:strVal val="visible"/>
                                      </p:to>
                                    </p:set>
                                    <p:animEffect transition="in" filter="dissolve">
                                      <p:cBhvr>
                                        <p:cTn id="20" dur="500"/>
                                        <p:tgtEl>
                                          <p:spTgt spid="327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82" grpId="0"/>
      <p:bldP spid="32785" grpId="0"/>
      <p:bldP spid="32786" grpId="0" animBg="1"/>
      <p:bldP spid="3278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0040" y="990600"/>
            <a:ext cx="7754713" cy="1910716"/>
          </a:xfrm>
        </p:spPr>
        <p:txBody>
          <a:bodyPr/>
          <a:lstStyle/>
          <a:p>
            <a:r>
              <a:rPr lang="en-US" dirty="0"/>
              <a:t>The Declaration of Independence</a:t>
            </a:r>
          </a:p>
        </p:txBody>
      </p:sp>
      <p:sp>
        <p:nvSpPr>
          <p:cNvPr id="3" name="Text Placeholder 2"/>
          <p:cNvSpPr>
            <a:spLocks noGrp="1"/>
          </p:cNvSpPr>
          <p:nvPr>
            <p:ph type="body" idx="1"/>
          </p:nvPr>
        </p:nvSpPr>
        <p:spPr>
          <a:xfrm>
            <a:off x="690040" y="3767316"/>
            <a:ext cx="7743955" cy="2481084"/>
          </a:xfrm>
        </p:spPr>
        <p:txBody>
          <a:bodyPr>
            <a:normAutofit/>
          </a:bodyPr>
          <a:lstStyle/>
          <a:p>
            <a:pPr marL="457200" indent="-457200" algn="l">
              <a:buFont typeface="Arial" panose="020B0604020202020204" pitchFamily="34" charset="0"/>
              <a:buChar char="•"/>
            </a:pPr>
            <a:r>
              <a:rPr lang="en-US" altLang="en-US" sz="2400" u="sng" dirty="0">
                <a:solidFill>
                  <a:srgbClr val="FF0000"/>
                </a:solidFill>
                <a:latin typeface="Verdana" panose="020B0604030504040204" pitchFamily="34" charset="0"/>
                <a:ea typeface="Verdana" panose="020B0604030504040204" pitchFamily="34" charset="0"/>
                <a:cs typeface="Verdana" panose="020B0604030504040204" pitchFamily="34" charset="0"/>
              </a:rPr>
              <a:t>Thomas Jefferson</a:t>
            </a:r>
            <a:r>
              <a:rPr lang="en-US" altLang="en-US" sz="2400" dirty="0">
                <a:solidFill>
                  <a:srgbClr val="FF0000"/>
                </a:solidFill>
                <a:latin typeface="Verdana" panose="020B0604030504040204" pitchFamily="34" charset="0"/>
                <a:ea typeface="Verdana" panose="020B0604030504040204" pitchFamily="34" charset="0"/>
                <a:cs typeface="Verdana" panose="020B0604030504040204" pitchFamily="34" charset="0"/>
              </a:rPr>
              <a:t> </a:t>
            </a:r>
            <a:r>
              <a:rPr lang="en-US" altLang="en-US" sz="2400" dirty="0">
                <a:solidFill>
                  <a:schemeClr val="tx1"/>
                </a:solidFill>
                <a:latin typeface="Verdana" panose="020B0604030504040204" pitchFamily="34" charset="0"/>
                <a:ea typeface="Verdana" panose="020B0604030504040204" pitchFamily="34" charset="0"/>
                <a:cs typeface="Verdana" panose="020B0604030504040204" pitchFamily="34" charset="0"/>
              </a:rPr>
              <a:t>wrote most of the Declaration of Independence, with minor changes from John Adams and </a:t>
            </a:r>
            <a:r>
              <a:rPr lang="en-US" altLang="en-US" sz="2400" u="sng" dirty="0">
                <a:solidFill>
                  <a:srgbClr val="FF0000"/>
                </a:solidFill>
                <a:latin typeface="Verdana" panose="020B0604030504040204" pitchFamily="34" charset="0"/>
                <a:ea typeface="Verdana" panose="020B0604030504040204" pitchFamily="34" charset="0"/>
                <a:cs typeface="Verdana" panose="020B0604030504040204" pitchFamily="34" charset="0"/>
              </a:rPr>
              <a:t>Ben Franklin</a:t>
            </a:r>
            <a:r>
              <a:rPr lang="en-US" altLang="en-US" sz="2400" dirty="0">
                <a:solidFill>
                  <a:schemeClr val="tx1"/>
                </a:solidFill>
                <a:latin typeface="Verdana" panose="020B0604030504040204" pitchFamily="34" charset="0"/>
                <a:ea typeface="Verdana" panose="020B0604030504040204" pitchFamily="34" charset="0"/>
                <a:cs typeface="Verdana" panose="020B0604030504040204" pitchFamily="34" charset="0"/>
              </a:rPr>
              <a:t>.</a:t>
            </a:r>
          </a:p>
          <a:p>
            <a:pPr algn="l"/>
            <a:endParaRPr lang="en-US" sz="24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457200" indent="-457200" algn="l">
              <a:buFont typeface="Arial" panose="020B0604020202020204" pitchFamily="34" charset="0"/>
              <a:buChar char="•"/>
            </a:pPr>
            <a:r>
              <a:rPr lang="en-US" sz="2400" dirty="0">
                <a:solidFill>
                  <a:schemeClr val="tx1"/>
                </a:solidFill>
                <a:latin typeface="Verdana" panose="020B0604030504040204" pitchFamily="34" charset="0"/>
                <a:ea typeface="Verdana" panose="020B0604030504040204" pitchFamily="34" charset="0"/>
                <a:cs typeface="Verdana" panose="020B0604030504040204" pitchFamily="34" charset="0"/>
              </a:rPr>
              <a:t>Main purpose: to declare the </a:t>
            </a:r>
            <a:r>
              <a:rPr lang="en-US" sz="2400" u="sng" dirty="0">
                <a:solidFill>
                  <a:srgbClr val="FF0000"/>
                </a:solidFill>
                <a:latin typeface="Verdana" panose="020B0604030504040204" pitchFamily="34" charset="0"/>
                <a:ea typeface="Verdana" panose="020B0604030504040204" pitchFamily="34" charset="0"/>
                <a:cs typeface="Verdana" panose="020B0604030504040204" pitchFamily="34" charset="0"/>
              </a:rPr>
              <a:t>separation</a:t>
            </a:r>
            <a:r>
              <a:rPr lang="en-US" sz="2400" dirty="0">
                <a:solidFill>
                  <a:schemeClr val="tx1"/>
                </a:solidFill>
                <a:latin typeface="Verdana" panose="020B0604030504040204" pitchFamily="34" charset="0"/>
                <a:ea typeface="Verdana" panose="020B0604030504040204" pitchFamily="34" charset="0"/>
                <a:cs typeface="Verdana" panose="020B0604030504040204" pitchFamily="34" charset="0"/>
              </a:rPr>
              <a:t> of the United States from Britain.</a:t>
            </a:r>
          </a:p>
          <a:p>
            <a:pPr algn="l"/>
            <a:endParaRPr lang="en-US"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9019640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914400" y="1143000"/>
            <a:ext cx="7315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eaLnBrk="1" hangingPunct="1"/>
            <a:r>
              <a:rPr lang="en-US" altLang="en-US" dirty="0"/>
              <a:t>The Declaration of Independence has four parts, beginning with a </a:t>
            </a:r>
            <a:r>
              <a:rPr lang="en-US" altLang="en-US" b="1" u="sng" dirty="0">
                <a:solidFill>
                  <a:srgbClr val="FF0000"/>
                </a:solidFill>
              </a:rPr>
              <a:t>preamble</a:t>
            </a:r>
            <a:r>
              <a:rPr lang="en-US" altLang="en-US" dirty="0">
                <a:solidFill>
                  <a:srgbClr val="FF0000"/>
                </a:solidFill>
              </a:rPr>
              <a:t>.</a:t>
            </a:r>
          </a:p>
        </p:txBody>
      </p:sp>
      <p:graphicFrame>
        <p:nvGraphicFramePr>
          <p:cNvPr id="83987" name="Group 19"/>
          <p:cNvGraphicFramePr>
            <a:graphicFrameLocks noGrp="1"/>
          </p:cNvGraphicFramePr>
          <p:nvPr>
            <p:extLst>
              <p:ext uri="{D42A27DB-BD31-4B8C-83A1-F6EECF244321}">
                <p14:modId xmlns:p14="http://schemas.microsoft.com/office/powerpoint/2010/main" val="304849733"/>
              </p:ext>
            </p:extLst>
          </p:nvPr>
        </p:nvGraphicFramePr>
        <p:xfrm>
          <a:off x="914400" y="2441575"/>
          <a:ext cx="3200400" cy="3348102"/>
        </p:xfrm>
        <a:graphic>
          <a:graphicData uri="http://schemas.openxmlformats.org/drawingml/2006/table">
            <a:tbl>
              <a:tblPr/>
              <a:tblGrid>
                <a:gridCol w="3200400">
                  <a:extLst>
                    <a:ext uri="{9D8B030D-6E8A-4147-A177-3AD203B41FA5}">
                      <a16:colId xmlns:a16="http://schemas.microsoft.com/office/drawing/2014/main" val="20000"/>
                    </a:ext>
                  </a:extLst>
                </a:gridCol>
              </a:tblGrid>
              <a:tr h="655576">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rgbClr val="0062AC"/>
                          </a:solidFill>
                          <a:effectLst/>
                          <a:latin typeface="Arial" charset="0"/>
                        </a:rPr>
                        <a:t>Preamble</a:t>
                      </a:r>
                    </a:p>
                  </a:txBody>
                  <a:tcPr marL="137160" marR="137160" marT="137147" marB="13714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alpha val="50000"/>
                      </a:srgbClr>
                    </a:solidFill>
                  </a:tcPr>
                </a:tc>
                <a:extLst>
                  <a:ext uri="{0D108BD9-81ED-4DB2-BD59-A6C34878D82A}">
                    <a16:rowId xmlns:a16="http://schemas.microsoft.com/office/drawing/2014/main" val="10000"/>
                  </a:ext>
                </a:extLst>
              </a:tr>
              <a:tr h="101907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rPr>
                        <a:t>Declaration of</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rPr>
                        <a:t>Natural Rights</a:t>
                      </a:r>
                    </a:p>
                  </a:txBody>
                  <a:tcPr marL="137160" marR="137160" marT="137147" marB="13714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extLst>
                  <a:ext uri="{0D108BD9-81ED-4DB2-BD59-A6C34878D82A}">
                    <a16:rowId xmlns:a16="http://schemas.microsoft.com/office/drawing/2014/main" val="10001"/>
                  </a:ext>
                </a:extLst>
              </a:tr>
              <a:tr h="728594">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rPr>
                        <a:t>List of Grievances</a:t>
                      </a:r>
                    </a:p>
                  </a:txBody>
                  <a:tcPr marL="137160" marR="137160" marT="137147" marB="13714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extLst>
                  <a:ext uri="{0D108BD9-81ED-4DB2-BD59-A6C34878D82A}">
                    <a16:rowId xmlns:a16="http://schemas.microsoft.com/office/drawing/2014/main" val="10002"/>
                  </a:ext>
                </a:extLst>
              </a:tr>
              <a:tr h="94479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rPr>
                        <a:t>Resolution </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rPr>
                        <a:t>of Independence</a:t>
                      </a:r>
                    </a:p>
                  </a:txBody>
                  <a:tcPr marL="137160" marR="137160" marT="137147" marB="13714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99"/>
                    </a:solidFill>
                  </a:tcPr>
                </a:tc>
                <a:extLst>
                  <a:ext uri="{0D108BD9-81ED-4DB2-BD59-A6C34878D82A}">
                    <a16:rowId xmlns:a16="http://schemas.microsoft.com/office/drawing/2014/main" val="10003"/>
                  </a:ext>
                </a:extLst>
              </a:tr>
            </a:tbl>
          </a:graphicData>
        </a:graphic>
      </p:graphicFrame>
      <p:sp>
        <p:nvSpPr>
          <p:cNvPr id="14351" name="Text Box 15"/>
          <p:cNvSpPr txBox="1">
            <a:spLocks noChangeArrowheads="1"/>
          </p:cNvSpPr>
          <p:nvPr/>
        </p:nvSpPr>
        <p:spPr bwMode="auto">
          <a:xfrm>
            <a:off x="5181600" y="3158753"/>
            <a:ext cx="3429000"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eaLnBrk="1" hangingPunct="1"/>
            <a:r>
              <a:rPr lang="en-US" altLang="en-US" dirty="0"/>
              <a:t>An introduction to explain why the colonists were breaking ties with Britain.</a:t>
            </a:r>
          </a:p>
        </p:txBody>
      </p:sp>
      <p:sp>
        <p:nvSpPr>
          <p:cNvPr id="5" name="AutoShape 18"/>
          <p:cNvSpPr>
            <a:spLocks noChangeArrowheads="1"/>
          </p:cNvSpPr>
          <p:nvPr/>
        </p:nvSpPr>
        <p:spPr bwMode="auto">
          <a:xfrm>
            <a:off x="6438900" y="2438400"/>
            <a:ext cx="457200" cy="457200"/>
          </a:xfrm>
          <a:prstGeom prst="downArrow">
            <a:avLst>
              <a:gd name="adj1" fmla="val 50000"/>
              <a:gd name="adj2" fmla="val 25000"/>
            </a:avLst>
          </a:prstGeom>
          <a:solidFill>
            <a:srgbClr val="FF0000"/>
          </a:solidFill>
          <a:ln w="9525">
            <a:solidFill>
              <a:schemeClr val="tx1"/>
            </a:solidFill>
            <a:miter lim="800000"/>
            <a:headEnd/>
            <a:tailEnd/>
          </a:ln>
        </p:spPr>
        <p:txBody>
          <a:bodyPr vert="eaVert" wrap="none" anchor="ct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eaLnBrk="1" hangingPunct="1"/>
            <a:endParaRPr lang="en-US" altLang="en-US"/>
          </a:p>
        </p:txBody>
      </p:sp>
    </p:spTree>
    <p:extLst>
      <p:ext uri="{BB962C8B-B14F-4D97-AF65-F5344CB8AC3E}">
        <p14:creationId xmlns:p14="http://schemas.microsoft.com/office/powerpoint/2010/main" val="16494535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4351"/>
                                        </p:tgtEl>
                                        <p:attrNameLst>
                                          <p:attrName>style.visibility</p:attrName>
                                        </p:attrNameLst>
                                      </p:cBhvr>
                                      <p:to>
                                        <p:strVal val="visible"/>
                                      </p:to>
                                    </p:set>
                                    <p:animEffect transition="in" filter="dissolve">
                                      <p:cBhvr>
                                        <p:cTn id="11" dur="500"/>
                                        <p:tgtEl>
                                          <p:spTgt spid="143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51" grpId="0"/>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914400" y="1143000"/>
            <a:ext cx="7315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eaLnBrk="1" hangingPunct="1"/>
            <a:r>
              <a:rPr lang="en-US" altLang="en-US"/>
              <a:t>To begin the explanation, Jefferson declared that </a:t>
            </a:r>
            <a:r>
              <a:rPr lang="en-US" altLang="en-US">
                <a:solidFill>
                  <a:srgbClr val="0062AC"/>
                </a:solidFill>
              </a:rPr>
              <a:t>everyone has unalienable rights.</a:t>
            </a:r>
            <a:r>
              <a:rPr lang="en-US" altLang="en-US" b="1">
                <a:solidFill>
                  <a:srgbClr val="0062AC"/>
                </a:solidFill>
              </a:rPr>
              <a:t> </a:t>
            </a:r>
          </a:p>
        </p:txBody>
      </p:sp>
      <p:graphicFrame>
        <p:nvGraphicFramePr>
          <p:cNvPr id="79892" name="Group 20"/>
          <p:cNvGraphicFramePr>
            <a:graphicFrameLocks noGrp="1"/>
          </p:cNvGraphicFramePr>
          <p:nvPr>
            <p:extLst>
              <p:ext uri="{D42A27DB-BD31-4B8C-83A1-F6EECF244321}">
                <p14:modId xmlns:p14="http://schemas.microsoft.com/office/powerpoint/2010/main" val="1930627497"/>
              </p:ext>
            </p:extLst>
          </p:nvPr>
        </p:nvGraphicFramePr>
        <p:xfrm>
          <a:off x="914400" y="2438400"/>
          <a:ext cx="3200400" cy="3348102"/>
        </p:xfrm>
        <a:graphic>
          <a:graphicData uri="http://schemas.openxmlformats.org/drawingml/2006/table">
            <a:tbl>
              <a:tblPr/>
              <a:tblGrid>
                <a:gridCol w="3200400">
                  <a:extLst>
                    <a:ext uri="{9D8B030D-6E8A-4147-A177-3AD203B41FA5}">
                      <a16:colId xmlns:a16="http://schemas.microsoft.com/office/drawing/2014/main" val="20000"/>
                    </a:ext>
                  </a:extLst>
                </a:gridCol>
              </a:tblGrid>
              <a:tr h="655576">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rPr>
                        <a:t>Preamble</a:t>
                      </a:r>
                    </a:p>
                  </a:txBody>
                  <a:tcPr marL="137160" marR="137160" marT="137147" marB="13714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extLst>
                  <a:ext uri="{0D108BD9-81ED-4DB2-BD59-A6C34878D82A}">
                    <a16:rowId xmlns:a16="http://schemas.microsoft.com/office/drawing/2014/main" val="10000"/>
                  </a:ext>
                </a:extLst>
              </a:tr>
              <a:tr h="101907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rgbClr val="0062AC"/>
                          </a:solidFill>
                          <a:effectLst/>
                          <a:latin typeface="Arial" charset="0"/>
                        </a:rPr>
                        <a:t>Declaration of</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sng" strike="noStrike" cap="none" normalizeH="0" baseline="0" dirty="0">
                          <a:ln>
                            <a:noFill/>
                          </a:ln>
                          <a:solidFill>
                            <a:srgbClr val="FF0000"/>
                          </a:solidFill>
                          <a:effectLst/>
                          <a:latin typeface="Arial" charset="0"/>
                        </a:rPr>
                        <a:t>Natural</a:t>
                      </a:r>
                      <a:r>
                        <a:rPr kumimoji="0" lang="en-US" sz="2000" b="0" i="0" u="none" strike="noStrike" cap="none" normalizeH="0" baseline="0" dirty="0">
                          <a:ln>
                            <a:noFill/>
                          </a:ln>
                          <a:solidFill>
                            <a:srgbClr val="0062AC"/>
                          </a:solidFill>
                          <a:effectLst/>
                          <a:latin typeface="Arial" charset="0"/>
                        </a:rPr>
                        <a:t> </a:t>
                      </a:r>
                      <a:r>
                        <a:rPr kumimoji="0" lang="en-US" sz="2000" b="0" i="0" u="none" strike="noStrike" cap="none" normalizeH="0" baseline="0" dirty="0">
                          <a:ln>
                            <a:noFill/>
                          </a:ln>
                          <a:solidFill>
                            <a:srgbClr val="0070C0"/>
                          </a:solidFill>
                          <a:effectLst/>
                          <a:latin typeface="Arial" charset="0"/>
                        </a:rPr>
                        <a:t>Rights</a:t>
                      </a:r>
                    </a:p>
                  </a:txBody>
                  <a:tcPr marL="137160" marR="137160" marT="137147" marB="13714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alpha val="50000"/>
                      </a:srgbClr>
                    </a:solidFill>
                  </a:tcPr>
                </a:tc>
                <a:extLst>
                  <a:ext uri="{0D108BD9-81ED-4DB2-BD59-A6C34878D82A}">
                    <a16:rowId xmlns:a16="http://schemas.microsoft.com/office/drawing/2014/main" val="10001"/>
                  </a:ext>
                </a:extLst>
              </a:tr>
              <a:tr h="728594">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rPr>
                        <a:t>List of Grievances</a:t>
                      </a:r>
                    </a:p>
                  </a:txBody>
                  <a:tcPr marL="137160" marR="137160" marT="137147" marB="13714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extLst>
                  <a:ext uri="{0D108BD9-81ED-4DB2-BD59-A6C34878D82A}">
                    <a16:rowId xmlns:a16="http://schemas.microsoft.com/office/drawing/2014/main" val="10002"/>
                  </a:ext>
                </a:extLst>
              </a:tr>
              <a:tr h="94479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rPr>
                        <a:t>Resolution </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rPr>
                        <a:t>of Independence</a:t>
                      </a:r>
                    </a:p>
                  </a:txBody>
                  <a:tcPr marL="137160" marR="137160" marT="137147" marB="13714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99"/>
                    </a:solidFill>
                  </a:tcPr>
                </a:tc>
                <a:extLst>
                  <a:ext uri="{0D108BD9-81ED-4DB2-BD59-A6C34878D82A}">
                    <a16:rowId xmlns:a16="http://schemas.microsoft.com/office/drawing/2014/main" val="10003"/>
                  </a:ext>
                </a:extLst>
              </a:tr>
            </a:tbl>
          </a:graphicData>
        </a:graphic>
      </p:graphicFrame>
      <p:sp>
        <p:nvSpPr>
          <p:cNvPr id="15375" name="Text Box 16"/>
          <p:cNvSpPr txBox="1">
            <a:spLocks noChangeArrowheads="1"/>
          </p:cNvSpPr>
          <p:nvPr/>
        </p:nvSpPr>
        <p:spPr bwMode="auto">
          <a:xfrm>
            <a:off x="4876800" y="2644775"/>
            <a:ext cx="3429000"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eaLnBrk="1" hangingPunct="1"/>
            <a:r>
              <a:rPr lang="en-US" altLang="en-US" dirty="0"/>
              <a:t>Governments are created to protect those rights. </a:t>
            </a:r>
          </a:p>
        </p:txBody>
      </p:sp>
      <p:sp>
        <p:nvSpPr>
          <p:cNvPr id="15376" name="Text Box 18"/>
          <p:cNvSpPr txBox="1">
            <a:spLocks noChangeArrowheads="1"/>
          </p:cNvSpPr>
          <p:nvPr/>
        </p:nvSpPr>
        <p:spPr bwMode="auto">
          <a:xfrm>
            <a:off x="4876800" y="4481513"/>
            <a:ext cx="3429000"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eaLnBrk="1" hangingPunct="1"/>
            <a:r>
              <a:rPr lang="en-US" altLang="en-US" b="1" dirty="0"/>
              <a:t>If a government violates those rights, the people must </a:t>
            </a:r>
            <a:r>
              <a:rPr lang="en-US" altLang="en-US" b="1" u="sng" dirty="0">
                <a:solidFill>
                  <a:srgbClr val="FF0000"/>
                </a:solidFill>
              </a:rPr>
              <a:t>change</a:t>
            </a:r>
            <a:r>
              <a:rPr lang="en-US" altLang="en-US" b="1" dirty="0"/>
              <a:t> their government. </a:t>
            </a:r>
          </a:p>
        </p:txBody>
      </p:sp>
      <p:sp>
        <p:nvSpPr>
          <p:cNvPr id="6" name="AutoShape 18"/>
          <p:cNvSpPr>
            <a:spLocks noChangeArrowheads="1"/>
          </p:cNvSpPr>
          <p:nvPr/>
        </p:nvSpPr>
        <p:spPr bwMode="auto">
          <a:xfrm>
            <a:off x="6362700" y="2046288"/>
            <a:ext cx="457200" cy="457200"/>
          </a:xfrm>
          <a:prstGeom prst="downArrow">
            <a:avLst>
              <a:gd name="adj1" fmla="val 50000"/>
              <a:gd name="adj2" fmla="val 25000"/>
            </a:avLst>
          </a:prstGeom>
          <a:solidFill>
            <a:srgbClr val="FF0000"/>
          </a:solidFill>
          <a:ln w="9525">
            <a:solidFill>
              <a:schemeClr val="tx1"/>
            </a:solidFill>
            <a:miter lim="800000"/>
            <a:headEnd/>
            <a:tailEnd/>
          </a:ln>
        </p:spPr>
        <p:txBody>
          <a:bodyPr vert="eaVert" wrap="none" anchor="ct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eaLnBrk="1" hangingPunct="1"/>
            <a:endParaRPr lang="en-US" altLang="en-US"/>
          </a:p>
        </p:txBody>
      </p:sp>
      <p:sp>
        <p:nvSpPr>
          <p:cNvPr id="7" name="AutoShape 18"/>
          <p:cNvSpPr>
            <a:spLocks noChangeArrowheads="1"/>
          </p:cNvSpPr>
          <p:nvPr/>
        </p:nvSpPr>
        <p:spPr bwMode="auto">
          <a:xfrm>
            <a:off x="6362700" y="3883025"/>
            <a:ext cx="457200" cy="457200"/>
          </a:xfrm>
          <a:prstGeom prst="downArrow">
            <a:avLst>
              <a:gd name="adj1" fmla="val 50000"/>
              <a:gd name="adj2" fmla="val 25000"/>
            </a:avLst>
          </a:prstGeom>
          <a:solidFill>
            <a:srgbClr val="FF0000"/>
          </a:solidFill>
          <a:ln w="9525">
            <a:solidFill>
              <a:schemeClr val="tx1"/>
            </a:solidFill>
            <a:miter lim="800000"/>
            <a:headEnd/>
            <a:tailEnd/>
          </a:ln>
        </p:spPr>
        <p:txBody>
          <a:bodyPr vert="eaVert" wrap="none" anchor="ct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eaLnBrk="1" hangingPunct="1"/>
            <a:endParaRPr lang="en-US" altLang="en-US"/>
          </a:p>
        </p:txBody>
      </p:sp>
    </p:spTree>
    <p:extLst>
      <p:ext uri="{BB962C8B-B14F-4D97-AF65-F5344CB8AC3E}">
        <p14:creationId xmlns:p14="http://schemas.microsoft.com/office/powerpoint/2010/main" val="3786784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5375"/>
                                        </p:tgtEl>
                                        <p:attrNameLst>
                                          <p:attrName>style.visibility</p:attrName>
                                        </p:attrNameLst>
                                      </p:cBhvr>
                                      <p:to>
                                        <p:strVal val="visible"/>
                                      </p:to>
                                    </p:set>
                                    <p:animEffect transition="in" filter="dissolve">
                                      <p:cBhvr>
                                        <p:cTn id="11" dur="500"/>
                                        <p:tgtEl>
                                          <p:spTgt spid="15375"/>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500"/>
                                        <p:tgtEl>
                                          <p:spTgt spid="7"/>
                                        </p:tgtEl>
                                      </p:cBhvr>
                                    </p:animEffect>
                                  </p:childTnLst>
                                </p:cTn>
                              </p:par>
                            </p:childTnLst>
                          </p:cTn>
                        </p:par>
                        <p:par>
                          <p:cTn id="17" fill="hold" nodeType="afterGroup">
                            <p:stCondLst>
                              <p:cond delay="500"/>
                            </p:stCondLst>
                            <p:childTnLst>
                              <p:par>
                                <p:cTn id="18" presetID="9" presetClass="entr" presetSubtype="0" fill="hold" grpId="0" nodeType="afterEffect">
                                  <p:stCondLst>
                                    <p:cond delay="0"/>
                                  </p:stCondLst>
                                  <p:childTnLst>
                                    <p:set>
                                      <p:cBhvr>
                                        <p:cTn id="19" dur="1" fill="hold">
                                          <p:stCondLst>
                                            <p:cond delay="0"/>
                                          </p:stCondLst>
                                        </p:cTn>
                                        <p:tgtEl>
                                          <p:spTgt spid="15376"/>
                                        </p:tgtEl>
                                        <p:attrNameLst>
                                          <p:attrName>style.visibility</p:attrName>
                                        </p:attrNameLst>
                                      </p:cBhvr>
                                      <p:to>
                                        <p:strVal val="visible"/>
                                      </p:to>
                                    </p:set>
                                    <p:animEffect transition="in" filter="dissolve">
                                      <p:cBhvr>
                                        <p:cTn id="20" dur="500"/>
                                        <p:tgtEl>
                                          <p:spTgt spid="153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75" grpId="0"/>
      <p:bldP spid="15376" grpId="0"/>
      <p:bldP spid="6"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4"/>
          <p:cNvSpPr txBox="1">
            <a:spLocks noChangeArrowheads="1"/>
          </p:cNvSpPr>
          <p:nvPr/>
        </p:nvSpPr>
        <p:spPr bwMode="auto">
          <a:xfrm>
            <a:off x="914400" y="1143000"/>
            <a:ext cx="73152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eaLnBrk="1" hangingPunct="1"/>
            <a:r>
              <a:rPr lang="en-US" altLang="en-US" dirty="0"/>
              <a:t>List of Grievances: declares that the British government </a:t>
            </a:r>
            <a:r>
              <a:rPr lang="en-US" altLang="en-US" i="1" dirty="0">
                <a:solidFill>
                  <a:srgbClr val="0062AC"/>
                </a:solidFill>
              </a:rPr>
              <a:t>had </a:t>
            </a:r>
            <a:r>
              <a:rPr lang="en-US" altLang="en-US" u="sng" dirty="0">
                <a:solidFill>
                  <a:srgbClr val="FF0000"/>
                </a:solidFill>
              </a:rPr>
              <a:t>violated</a:t>
            </a:r>
            <a:r>
              <a:rPr lang="en-US" altLang="en-US" dirty="0">
                <a:solidFill>
                  <a:srgbClr val="0062AC"/>
                </a:solidFill>
              </a:rPr>
              <a:t> the colonists</a:t>
            </a:r>
            <a:r>
              <a:rPr lang="en-US" altLang="en-US" dirty="0">
                <a:solidFill>
                  <a:srgbClr val="0062AC"/>
                </a:solidFill>
                <a:latin typeface="Arial" charset="0"/>
              </a:rPr>
              <a:t>’</a:t>
            </a:r>
            <a:r>
              <a:rPr lang="en-US" altLang="en-US" dirty="0">
                <a:solidFill>
                  <a:srgbClr val="0062AC"/>
                </a:solidFill>
              </a:rPr>
              <a:t> rights.</a:t>
            </a:r>
            <a:r>
              <a:rPr lang="en-US" altLang="en-US" dirty="0"/>
              <a:t>  </a:t>
            </a:r>
          </a:p>
        </p:txBody>
      </p:sp>
      <p:graphicFrame>
        <p:nvGraphicFramePr>
          <p:cNvPr id="67604" name="Group 20"/>
          <p:cNvGraphicFramePr>
            <a:graphicFrameLocks noGrp="1"/>
          </p:cNvGraphicFramePr>
          <p:nvPr>
            <p:extLst>
              <p:ext uri="{D42A27DB-BD31-4B8C-83A1-F6EECF244321}">
                <p14:modId xmlns:p14="http://schemas.microsoft.com/office/powerpoint/2010/main" val="894336524"/>
              </p:ext>
            </p:extLst>
          </p:nvPr>
        </p:nvGraphicFramePr>
        <p:xfrm>
          <a:off x="914400" y="2438400"/>
          <a:ext cx="3200400" cy="3348102"/>
        </p:xfrm>
        <a:graphic>
          <a:graphicData uri="http://schemas.openxmlformats.org/drawingml/2006/table">
            <a:tbl>
              <a:tblPr/>
              <a:tblGrid>
                <a:gridCol w="3200400">
                  <a:extLst>
                    <a:ext uri="{9D8B030D-6E8A-4147-A177-3AD203B41FA5}">
                      <a16:colId xmlns:a16="http://schemas.microsoft.com/office/drawing/2014/main" val="20000"/>
                    </a:ext>
                  </a:extLst>
                </a:gridCol>
              </a:tblGrid>
              <a:tr h="655576">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rPr>
                        <a:t>Preamble</a:t>
                      </a:r>
                    </a:p>
                  </a:txBody>
                  <a:tcPr marL="137160" marR="137160" marT="137147" marB="13714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extLst>
                  <a:ext uri="{0D108BD9-81ED-4DB2-BD59-A6C34878D82A}">
                    <a16:rowId xmlns:a16="http://schemas.microsoft.com/office/drawing/2014/main" val="10000"/>
                  </a:ext>
                </a:extLst>
              </a:tr>
              <a:tr h="101907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rPr>
                        <a:t>Declaration of</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rPr>
                        <a:t>Natural Rights</a:t>
                      </a:r>
                    </a:p>
                  </a:txBody>
                  <a:tcPr marL="137160" marR="137160" marT="137147" marB="13714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extLst>
                  <a:ext uri="{0D108BD9-81ED-4DB2-BD59-A6C34878D82A}">
                    <a16:rowId xmlns:a16="http://schemas.microsoft.com/office/drawing/2014/main" val="10001"/>
                  </a:ext>
                </a:extLst>
              </a:tr>
              <a:tr h="728594">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rgbClr val="0062AC"/>
                          </a:solidFill>
                          <a:effectLst/>
                          <a:latin typeface="Arial" charset="0"/>
                        </a:rPr>
                        <a:t>List of </a:t>
                      </a:r>
                      <a:r>
                        <a:rPr kumimoji="0" lang="en-US" sz="2000" b="0" i="0" u="sng" strike="noStrike" cap="none" normalizeH="0" baseline="0" dirty="0">
                          <a:ln>
                            <a:noFill/>
                          </a:ln>
                          <a:solidFill>
                            <a:srgbClr val="FF0000"/>
                          </a:solidFill>
                          <a:effectLst/>
                          <a:latin typeface="Arial" charset="0"/>
                        </a:rPr>
                        <a:t>Grievances</a:t>
                      </a:r>
                    </a:p>
                  </a:txBody>
                  <a:tcPr marL="137160" marR="137160" marT="137147" marB="13714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alpha val="50000"/>
                      </a:srgbClr>
                    </a:solidFill>
                  </a:tcPr>
                </a:tc>
                <a:extLst>
                  <a:ext uri="{0D108BD9-81ED-4DB2-BD59-A6C34878D82A}">
                    <a16:rowId xmlns:a16="http://schemas.microsoft.com/office/drawing/2014/main" val="10002"/>
                  </a:ext>
                </a:extLst>
              </a:tr>
              <a:tr h="94479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rPr>
                        <a:t>Resolution </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rPr>
                        <a:t>of Independence</a:t>
                      </a:r>
                    </a:p>
                  </a:txBody>
                  <a:tcPr marL="137160" marR="137160" marT="137147" marB="13714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99"/>
                    </a:solidFill>
                  </a:tcPr>
                </a:tc>
                <a:extLst>
                  <a:ext uri="{0D108BD9-81ED-4DB2-BD59-A6C34878D82A}">
                    <a16:rowId xmlns:a16="http://schemas.microsoft.com/office/drawing/2014/main" val="10003"/>
                  </a:ext>
                </a:extLst>
              </a:tr>
            </a:tbl>
          </a:graphicData>
        </a:graphic>
      </p:graphicFrame>
      <p:sp>
        <p:nvSpPr>
          <p:cNvPr id="16399" name="Text Box 18"/>
          <p:cNvSpPr txBox="1">
            <a:spLocks noChangeArrowheads="1"/>
          </p:cNvSpPr>
          <p:nvPr/>
        </p:nvSpPr>
        <p:spPr bwMode="auto">
          <a:xfrm>
            <a:off x="4991100" y="2581210"/>
            <a:ext cx="3429000" cy="178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eaLnBrk="1" hangingPunct="1"/>
            <a:r>
              <a:rPr lang="en-US" altLang="en-US" dirty="0"/>
              <a:t>To prove this, he presented a long list of grievances,</a:t>
            </a:r>
            <a:r>
              <a:rPr lang="en-US" altLang="en-US" b="1" dirty="0">
                <a:solidFill>
                  <a:srgbClr val="FF0000"/>
                </a:solidFill>
              </a:rPr>
              <a:t> </a:t>
            </a:r>
            <a:r>
              <a:rPr lang="en-US" altLang="en-US" dirty="0"/>
              <a:t>including that the colonists were:</a:t>
            </a:r>
          </a:p>
        </p:txBody>
      </p:sp>
      <p:sp>
        <p:nvSpPr>
          <p:cNvPr id="16400" name="Text Box 19"/>
          <p:cNvSpPr txBox="1">
            <a:spLocks noChangeArrowheads="1"/>
          </p:cNvSpPr>
          <p:nvPr/>
        </p:nvSpPr>
        <p:spPr bwMode="auto">
          <a:xfrm>
            <a:off x="5252768" y="4440175"/>
            <a:ext cx="3200400" cy="1651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marL="342900" indent="-342900" eaLnBrk="1" hangingPunct="1">
              <a:spcAft>
                <a:spcPts val="1600"/>
              </a:spcAft>
              <a:buFont typeface="Arial" panose="020B0604020202020204" pitchFamily="34" charset="0"/>
              <a:buChar char="•"/>
            </a:pPr>
            <a:r>
              <a:rPr lang="en-US" altLang="en-US" dirty="0"/>
              <a:t>denied trial by </a:t>
            </a:r>
            <a:r>
              <a:rPr lang="en-US" altLang="en-US" u="sng" dirty="0">
                <a:solidFill>
                  <a:srgbClr val="FF0000"/>
                </a:solidFill>
              </a:rPr>
              <a:t>jury</a:t>
            </a:r>
          </a:p>
          <a:p>
            <a:pPr marL="342900" indent="-342900" eaLnBrk="1" hangingPunct="1">
              <a:spcAft>
                <a:spcPts val="1600"/>
              </a:spcAft>
              <a:buFont typeface="Arial" panose="020B0604020202020204" pitchFamily="34" charset="0"/>
              <a:buChar char="•"/>
            </a:pPr>
            <a:r>
              <a:rPr lang="en-US" altLang="en-US" dirty="0"/>
              <a:t>taxed without their </a:t>
            </a:r>
            <a:r>
              <a:rPr lang="en-US" altLang="en-US" u="sng" dirty="0">
                <a:solidFill>
                  <a:srgbClr val="FF0000"/>
                </a:solidFill>
              </a:rPr>
              <a:t>consent</a:t>
            </a:r>
          </a:p>
        </p:txBody>
      </p:sp>
      <p:sp>
        <p:nvSpPr>
          <p:cNvPr id="6" name="AutoShape 18"/>
          <p:cNvSpPr>
            <a:spLocks noChangeArrowheads="1"/>
          </p:cNvSpPr>
          <p:nvPr/>
        </p:nvSpPr>
        <p:spPr bwMode="auto">
          <a:xfrm>
            <a:off x="6248400" y="2035241"/>
            <a:ext cx="457200" cy="457200"/>
          </a:xfrm>
          <a:prstGeom prst="downArrow">
            <a:avLst>
              <a:gd name="adj1" fmla="val 50000"/>
              <a:gd name="adj2" fmla="val 25000"/>
            </a:avLst>
          </a:prstGeom>
          <a:solidFill>
            <a:srgbClr val="FF0000"/>
          </a:solidFill>
          <a:ln w="9525">
            <a:solidFill>
              <a:schemeClr val="tx1"/>
            </a:solidFill>
            <a:miter lim="800000"/>
            <a:headEnd/>
            <a:tailEnd/>
          </a:ln>
        </p:spPr>
        <p:txBody>
          <a:bodyPr vert="eaVert" wrap="none" anchor="ct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eaLnBrk="1" hangingPunct="1"/>
            <a:endParaRPr lang="en-US" altLang="en-US"/>
          </a:p>
        </p:txBody>
      </p:sp>
    </p:spTree>
    <p:extLst>
      <p:ext uri="{BB962C8B-B14F-4D97-AF65-F5344CB8AC3E}">
        <p14:creationId xmlns:p14="http://schemas.microsoft.com/office/powerpoint/2010/main" val="18498231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6399"/>
                                        </p:tgtEl>
                                        <p:attrNameLst>
                                          <p:attrName>style.visibility</p:attrName>
                                        </p:attrNameLst>
                                      </p:cBhvr>
                                      <p:to>
                                        <p:strVal val="visible"/>
                                      </p:to>
                                    </p:set>
                                    <p:animEffect transition="in" filter="dissolve">
                                      <p:cBhvr>
                                        <p:cTn id="11" dur="500"/>
                                        <p:tgtEl>
                                          <p:spTgt spid="16399"/>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16400">
                                            <p:txEl>
                                              <p:pRg st="0" end="0"/>
                                            </p:txEl>
                                          </p:spTgt>
                                        </p:tgtEl>
                                        <p:attrNameLst>
                                          <p:attrName>style.visibility</p:attrName>
                                        </p:attrNameLst>
                                      </p:cBhvr>
                                      <p:to>
                                        <p:strVal val="visible"/>
                                      </p:to>
                                    </p:set>
                                    <p:animEffect transition="in" filter="dissolve">
                                      <p:cBhvr>
                                        <p:cTn id="16" dur="500"/>
                                        <p:tgtEl>
                                          <p:spTgt spid="16400">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16400">
                                            <p:txEl>
                                              <p:pRg st="1" end="1"/>
                                            </p:txEl>
                                          </p:spTgt>
                                        </p:tgtEl>
                                        <p:attrNameLst>
                                          <p:attrName>style.visibility</p:attrName>
                                        </p:attrNameLst>
                                      </p:cBhvr>
                                      <p:to>
                                        <p:strVal val="visible"/>
                                      </p:to>
                                    </p:set>
                                    <p:animEffect transition="in" filter="dissolve">
                                      <p:cBhvr>
                                        <p:cTn id="21" dur="500"/>
                                        <p:tgtEl>
                                          <p:spTgt spid="1640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9" grpId="0"/>
      <p:bldP spid="16400" grpId="0" build="p"/>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914400" y="1143000"/>
            <a:ext cx="7315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eaLnBrk="1" hangingPunct="1"/>
            <a:r>
              <a:rPr lang="en-US" altLang="en-US" b="1" dirty="0"/>
              <a:t>Therefore, Jefferson concluded, the colonies are free and independent states. </a:t>
            </a:r>
          </a:p>
        </p:txBody>
      </p:sp>
      <p:graphicFrame>
        <p:nvGraphicFramePr>
          <p:cNvPr id="86019" name="Group 3"/>
          <p:cNvGraphicFramePr>
            <a:graphicFrameLocks noGrp="1"/>
          </p:cNvGraphicFramePr>
          <p:nvPr>
            <p:extLst>
              <p:ext uri="{D42A27DB-BD31-4B8C-83A1-F6EECF244321}">
                <p14:modId xmlns:p14="http://schemas.microsoft.com/office/powerpoint/2010/main" val="1197340500"/>
              </p:ext>
            </p:extLst>
          </p:nvPr>
        </p:nvGraphicFramePr>
        <p:xfrm>
          <a:off x="914400" y="2438400"/>
          <a:ext cx="3200400" cy="3314701"/>
        </p:xfrm>
        <a:graphic>
          <a:graphicData uri="http://schemas.openxmlformats.org/drawingml/2006/table">
            <a:tbl>
              <a:tblPr/>
              <a:tblGrid>
                <a:gridCol w="3200400">
                  <a:extLst>
                    <a:ext uri="{9D8B030D-6E8A-4147-A177-3AD203B41FA5}">
                      <a16:colId xmlns:a16="http://schemas.microsoft.com/office/drawing/2014/main" val="20000"/>
                    </a:ext>
                  </a:extLst>
                </a:gridCol>
              </a:tblGrid>
              <a:tr h="65563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rPr>
                        <a:t>Preamble</a:t>
                      </a:r>
                    </a:p>
                  </a:txBody>
                  <a:tcPr marT="13716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extLst>
                  <a:ext uri="{0D108BD9-81ED-4DB2-BD59-A6C34878D82A}">
                    <a16:rowId xmlns:a16="http://schemas.microsoft.com/office/drawing/2014/main" val="10000"/>
                  </a:ext>
                </a:extLst>
              </a:tr>
              <a:tr h="10191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rPr>
                        <a:t>Declaration of</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rPr>
                        <a:t>Natural Rights</a:t>
                      </a:r>
                    </a:p>
                  </a:txBody>
                  <a:tcPr marT="13716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extLst>
                  <a:ext uri="{0D108BD9-81ED-4DB2-BD59-A6C34878D82A}">
                    <a16:rowId xmlns:a16="http://schemas.microsoft.com/office/drawing/2014/main" val="10001"/>
                  </a:ext>
                </a:extLst>
              </a:tr>
              <a:tr h="7286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rPr>
                        <a:t>List of Grievances</a:t>
                      </a:r>
                    </a:p>
                  </a:txBody>
                  <a:tcPr marT="13716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extLst>
                  <a:ext uri="{0D108BD9-81ED-4DB2-BD59-A6C34878D82A}">
                    <a16:rowId xmlns:a16="http://schemas.microsoft.com/office/drawing/2014/main" val="10002"/>
                  </a:ext>
                </a:extLst>
              </a:tr>
              <a:tr h="91122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rgbClr val="0062AC"/>
                          </a:solidFill>
                          <a:effectLst/>
                          <a:latin typeface="Arial" charset="0"/>
                        </a:rPr>
                        <a:t>Resolution </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rgbClr val="0062AC"/>
                          </a:solidFill>
                          <a:effectLst/>
                          <a:latin typeface="Arial" charset="0"/>
                        </a:rPr>
                        <a:t>of </a:t>
                      </a:r>
                      <a:r>
                        <a:rPr kumimoji="0" lang="en-US" sz="2000" b="1" i="0" u="sng" strike="noStrike" cap="none" normalizeH="0" baseline="0" dirty="0">
                          <a:ln>
                            <a:noFill/>
                          </a:ln>
                          <a:solidFill>
                            <a:srgbClr val="FF0000"/>
                          </a:solidFill>
                          <a:effectLst/>
                          <a:latin typeface="Arial" charset="0"/>
                        </a:rPr>
                        <a:t>Independence</a:t>
                      </a:r>
                    </a:p>
                  </a:txBody>
                  <a:tcPr marT="13716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99">
                        <a:alpha val="50000"/>
                      </a:srgbClr>
                    </a:solidFill>
                  </a:tcPr>
                </a:tc>
                <a:extLst>
                  <a:ext uri="{0D108BD9-81ED-4DB2-BD59-A6C34878D82A}">
                    <a16:rowId xmlns:a16="http://schemas.microsoft.com/office/drawing/2014/main" val="10003"/>
                  </a:ext>
                </a:extLst>
              </a:tr>
            </a:tbl>
          </a:graphicData>
        </a:graphic>
      </p:graphicFrame>
      <p:sp>
        <p:nvSpPr>
          <p:cNvPr id="86031" name="Text Box 15"/>
          <p:cNvSpPr txBox="1">
            <a:spLocks noChangeArrowheads="1"/>
          </p:cNvSpPr>
          <p:nvPr/>
        </p:nvSpPr>
        <p:spPr bwMode="auto">
          <a:xfrm>
            <a:off x="4953000" y="3608388"/>
            <a:ext cx="3429000"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eaLnBrk="1" hangingPunct="1"/>
            <a:r>
              <a:rPr lang="en-US" altLang="en-US" dirty="0"/>
              <a:t>All ties between the colonies and the  British government are now dissolved.</a:t>
            </a:r>
          </a:p>
        </p:txBody>
      </p:sp>
      <p:sp>
        <p:nvSpPr>
          <p:cNvPr id="16" name="AutoShape 18"/>
          <p:cNvSpPr>
            <a:spLocks noChangeArrowheads="1"/>
          </p:cNvSpPr>
          <p:nvPr/>
        </p:nvSpPr>
        <p:spPr bwMode="auto">
          <a:xfrm>
            <a:off x="6286500" y="2573338"/>
            <a:ext cx="457200" cy="365125"/>
          </a:xfrm>
          <a:prstGeom prst="downArrow">
            <a:avLst>
              <a:gd name="adj1" fmla="val 50000"/>
              <a:gd name="adj2" fmla="val 25000"/>
            </a:avLst>
          </a:prstGeom>
          <a:solidFill>
            <a:srgbClr val="FF0000"/>
          </a:solidFill>
          <a:ln w="9525">
            <a:solidFill>
              <a:schemeClr val="tx1"/>
            </a:solidFill>
            <a:miter lim="800000"/>
            <a:headEnd/>
            <a:tailEnd/>
          </a:ln>
        </p:spPr>
        <p:txBody>
          <a:bodyPr vert="eaVert" wrap="none" anchor="ct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eaLnBrk="1" hangingPunct="1"/>
            <a:endParaRPr lang="en-US" altLang="en-US"/>
          </a:p>
        </p:txBody>
      </p:sp>
    </p:spTree>
    <p:extLst>
      <p:ext uri="{BB962C8B-B14F-4D97-AF65-F5344CB8AC3E}">
        <p14:creationId xmlns:p14="http://schemas.microsoft.com/office/powerpoint/2010/main" val="41012346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500"/>
                                        <p:tgtEl>
                                          <p:spTgt spid="16"/>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86031"/>
                                        </p:tgtEl>
                                        <p:attrNameLst>
                                          <p:attrName>style.visibility</p:attrName>
                                        </p:attrNameLst>
                                      </p:cBhvr>
                                      <p:to>
                                        <p:strVal val="visible"/>
                                      </p:to>
                                    </p:set>
                                    <p:animEffect transition="in" filter="dissolve">
                                      <p:cBhvr>
                                        <p:cTn id="11" dur="500"/>
                                        <p:tgtEl>
                                          <p:spTgt spid="860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31" grpId="0"/>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5"/>
          <p:cNvSpPr txBox="1">
            <a:spLocks noChangeArrowheads="1"/>
          </p:cNvSpPr>
          <p:nvPr/>
        </p:nvSpPr>
        <p:spPr bwMode="auto">
          <a:xfrm>
            <a:off x="914400" y="1143000"/>
            <a:ext cx="7315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eaLnBrk="1" hangingPunct="1"/>
            <a:r>
              <a:rPr lang="en-US" altLang="en-US" b="1"/>
              <a:t>The Declaration of Independence was approved by Congress on July 4, 1776. </a:t>
            </a:r>
          </a:p>
        </p:txBody>
      </p:sp>
      <p:pic>
        <p:nvPicPr>
          <p:cNvPr id="18435" name="Picture 3" descr="ch06_img_ahon_se_p0198.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4400" y="2133600"/>
            <a:ext cx="7315200"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96860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7"/>
          <p:cNvSpPr txBox="1">
            <a:spLocks noChangeArrowheads="1"/>
          </p:cNvSpPr>
          <p:nvPr/>
        </p:nvSpPr>
        <p:spPr bwMode="auto">
          <a:xfrm>
            <a:off x="895709" y="534194"/>
            <a:ext cx="7315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eaLnBrk="1" hangingPunct="1"/>
            <a:r>
              <a:rPr lang="en-US" altLang="en-US" dirty="0"/>
              <a:t>For Americans in 1776, however, declaring independence was a serious and frightening step. </a:t>
            </a:r>
          </a:p>
        </p:txBody>
      </p:sp>
      <p:sp>
        <p:nvSpPr>
          <p:cNvPr id="63496" name="Text Box 8"/>
          <p:cNvSpPr txBox="1">
            <a:spLocks noChangeArrowheads="1"/>
          </p:cNvSpPr>
          <p:nvPr/>
        </p:nvSpPr>
        <p:spPr bwMode="auto">
          <a:xfrm>
            <a:off x="895709" y="4366127"/>
            <a:ext cx="731520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eaLnBrk="1" hangingPunct="1"/>
            <a:r>
              <a:rPr lang="en-US" dirty="0"/>
              <a:t>The purpose of the war changed: Patriots were fighting for fairer </a:t>
            </a:r>
            <a:r>
              <a:rPr lang="en-US" u="sng" dirty="0">
                <a:solidFill>
                  <a:srgbClr val="FF0000"/>
                </a:solidFill>
              </a:rPr>
              <a:t>treatment</a:t>
            </a:r>
            <a:r>
              <a:rPr lang="en-US" dirty="0"/>
              <a:t> from Britain, but now they were fighting to create their own </a:t>
            </a:r>
            <a:r>
              <a:rPr lang="en-US" u="sng" dirty="0">
                <a:solidFill>
                  <a:srgbClr val="FF0000"/>
                </a:solidFill>
              </a:rPr>
              <a:t>nation</a:t>
            </a:r>
            <a:r>
              <a:rPr lang="en-US" dirty="0"/>
              <a:t>.</a:t>
            </a:r>
          </a:p>
          <a:p>
            <a:pPr eaLnBrk="1" hangingPunct="1"/>
            <a:endParaRPr lang="en-US" altLang="en-US" dirty="0"/>
          </a:p>
        </p:txBody>
      </p:sp>
      <p:sp>
        <p:nvSpPr>
          <p:cNvPr id="63497" name="Text Box 9"/>
          <p:cNvSpPr txBox="1">
            <a:spLocks noChangeArrowheads="1"/>
          </p:cNvSpPr>
          <p:nvPr/>
        </p:nvSpPr>
        <p:spPr bwMode="auto">
          <a:xfrm>
            <a:off x="935966" y="2292811"/>
            <a:ext cx="73152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eaLnBrk="1" hangingPunct="1"/>
            <a:r>
              <a:rPr lang="en-US" altLang="en-US" dirty="0"/>
              <a:t>The colonists were </a:t>
            </a:r>
            <a:r>
              <a:rPr lang="en-US" altLang="en-US" dirty="0">
                <a:solidFill>
                  <a:srgbClr val="0062AC"/>
                </a:solidFill>
              </a:rPr>
              <a:t>challenging one of the most powerful nations in the </a:t>
            </a:r>
            <a:r>
              <a:rPr lang="en-US" altLang="en-US" dirty="0"/>
              <a:t>world</a:t>
            </a:r>
            <a:r>
              <a:rPr lang="en-US" altLang="en-US" dirty="0">
                <a:latin typeface="Arial" charset="0"/>
              </a:rPr>
              <a:t>—</a:t>
            </a:r>
            <a:r>
              <a:rPr lang="en-US" altLang="en-US" dirty="0"/>
              <a:t>and risking their lives.</a:t>
            </a:r>
          </a:p>
        </p:txBody>
      </p:sp>
      <p:sp>
        <p:nvSpPr>
          <p:cNvPr id="63498" name="AutoShape 10"/>
          <p:cNvSpPr>
            <a:spLocks noChangeArrowheads="1"/>
          </p:cNvSpPr>
          <p:nvPr/>
        </p:nvSpPr>
        <p:spPr bwMode="auto">
          <a:xfrm>
            <a:off x="4343400" y="1635836"/>
            <a:ext cx="457200" cy="457200"/>
          </a:xfrm>
          <a:prstGeom prst="downArrow">
            <a:avLst>
              <a:gd name="adj1" fmla="val 50000"/>
              <a:gd name="adj2" fmla="val 25000"/>
            </a:avLst>
          </a:prstGeom>
          <a:solidFill>
            <a:srgbClr val="FF0000"/>
          </a:solidFill>
          <a:ln w="9525">
            <a:solidFill>
              <a:schemeClr val="tx1"/>
            </a:solidFill>
            <a:miter lim="800000"/>
            <a:headEnd/>
            <a:tailEnd/>
          </a:ln>
        </p:spPr>
        <p:txBody>
          <a:bodyPr vert="eaVert" wrap="none" anchor="ct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eaLnBrk="1" hangingPunct="1"/>
            <a:endParaRPr lang="en-US" altLang="en-US"/>
          </a:p>
        </p:txBody>
      </p:sp>
      <p:sp>
        <p:nvSpPr>
          <p:cNvPr id="63499" name="AutoShape 11"/>
          <p:cNvSpPr>
            <a:spLocks noChangeArrowheads="1"/>
          </p:cNvSpPr>
          <p:nvPr/>
        </p:nvSpPr>
        <p:spPr bwMode="auto">
          <a:xfrm>
            <a:off x="4343400" y="3462588"/>
            <a:ext cx="457200" cy="457200"/>
          </a:xfrm>
          <a:prstGeom prst="downArrow">
            <a:avLst>
              <a:gd name="adj1" fmla="val 50000"/>
              <a:gd name="adj2" fmla="val 25000"/>
            </a:avLst>
          </a:prstGeom>
          <a:solidFill>
            <a:srgbClr val="FF0000"/>
          </a:solidFill>
          <a:ln w="9525">
            <a:solidFill>
              <a:schemeClr val="tx1"/>
            </a:solidFill>
            <a:miter lim="800000"/>
            <a:headEnd/>
            <a:tailEnd/>
          </a:ln>
        </p:spPr>
        <p:txBody>
          <a:bodyPr vert="eaVert" wrap="none" anchor="ct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eaLnBrk="1" hangingPunct="1"/>
            <a:endParaRPr lang="en-US" altLang="en-US"/>
          </a:p>
        </p:txBody>
      </p:sp>
    </p:spTree>
    <p:extLst>
      <p:ext uri="{BB962C8B-B14F-4D97-AF65-F5344CB8AC3E}">
        <p14:creationId xmlns:p14="http://schemas.microsoft.com/office/powerpoint/2010/main" val="22244934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3498"/>
                                        </p:tgtEl>
                                        <p:attrNameLst>
                                          <p:attrName>style.visibility</p:attrName>
                                        </p:attrNameLst>
                                      </p:cBhvr>
                                      <p:to>
                                        <p:strVal val="visible"/>
                                      </p:to>
                                    </p:set>
                                    <p:animEffect transition="in" filter="wipe(up)">
                                      <p:cBhvr>
                                        <p:cTn id="7" dur="500"/>
                                        <p:tgtEl>
                                          <p:spTgt spid="63498"/>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63497"/>
                                        </p:tgtEl>
                                        <p:attrNameLst>
                                          <p:attrName>style.visibility</p:attrName>
                                        </p:attrNameLst>
                                      </p:cBhvr>
                                      <p:to>
                                        <p:strVal val="visible"/>
                                      </p:to>
                                    </p:set>
                                    <p:animEffect transition="in" filter="dissolve">
                                      <p:cBhvr>
                                        <p:cTn id="11" dur="500"/>
                                        <p:tgtEl>
                                          <p:spTgt spid="63497"/>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63499"/>
                                        </p:tgtEl>
                                        <p:attrNameLst>
                                          <p:attrName>style.visibility</p:attrName>
                                        </p:attrNameLst>
                                      </p:cBhvr>
                                      <p:to>
                                        <p:strVal val="visible"/>
                                      </p:to>
                                    </p:set>
                                    <p:animEffect transition="in" filter="wipe(up)">
                                      <p:cBhvr>
                                        <p:cTn id="16" dur="500"/>
                                        <p:tgtEl>
                                          <p:spTgt spid="63499"/>
                                        </p:tgtEl>
                                      </p:cBhvr>
                                    </p:animEffect>
                                  </p:childTnLst>
                                </p:cTn>
                              </p:par>
                            </p:childTnLst>
                          </p:cTn>
                        </p:par>
                        <p:par>
                          <p:cTn id="17" fill="hold" nodeType="afterGroup">
                            <p:stCondLst>
                              <p:cond delay="500"/>
                            </p:stCondLst>
                            <p:childTnLst>
                              <p:par>
                                <p:cTn id="18" presetID="9" presetClass="entr" presetSubtype="0" fill="hold" grpId="0" nodeType="afterEffect">
                                  <p:stCondLst>
                                    <p:cond delay="0"/>
                                  </p:stCondLst>
                                  <p:childTnLst>
                                    <p:set>
                                      <p:cBhvr>
                                        <p:cTn id="19" dur="1" fill="hold">
                                          <p:stCondLst>
                                            <p:cond delay="0"/>
                                          </p:stCondLst>
                                        </p:cTn>
                                        <p:tgtEl>
                                          <p:spTgt spid="63496"/>
                                        </p:tgtEl>
                                        <p:attrNameLst>
                                          <p:attrName>style.visibility</p:attrName>
                                        </p:attrNameLst>
                                      </p:cBhvr>
                                      <p:to>
                                        <p:strVal val="visible"/>
                                      </p:to>
                                    </p:set>
                                    <p:animEffect transition="in" filter="dissolve">
                                      <p:cBhvr>
                                        <p:cTn id="20" dur="500"/>
                                        <p:tgtEl>
                                          <p:spTgt spid="634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6" grpId="0"/>
      <p:bldP spid="63497" grpId="0"/>
      <p:bldP spid="63498" grpId="0" animBg="1"/>
      <p:bldP spid="6349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AutoShape 3"/>
          <p:cNvSpPr>
            <a:spLocks noChangeArrowheads="1"/>
          </p:cNvSpPr>
          <p:nvPr/>
        </p:nvSpPr>
        <p:spPr bwMode="auto">
          <a:xfrm>
            <a:off x="4800600" y="2590800"/>
            <a:ext cx="1647825" cy="1524000"/>
          </a:xfrm>
          <a:prstGeom prst="star5">
            <a:avLst/>
          </a:prstGeom>
          <a:solidFill>
            <a:srgbClr val="0062AC"/>
          </a:solidFill>
          <a:ln w="9525">
            <a:solidFill>
              <a:schemeClr val="tx1"/>
            </a:solidFill>
            <a:miter lim="800000"/>
            <a:headEnd/>
            <a:tailEnd/>
          </a:ln>
          <a:effectLst/>
        </p:spPr>
        <p:txBody>
          <a:bodyPr wrap="none" anchor="ctr"/>
          <a:lstStyle/>
          <a:p>
            <a:pPr>
              <a:defRPr/>
            </a:pPr>
            <a:endParaRPr lang="en-US"/>
          </a:p>
        </p:txBody>
      </p:sp>
      <p:sp>
        <p:nvSpPr>
          <p:cNvPr id="88068" name="AutoShape 4"/>
          <p:cNvSpPr>
            <a:spLocks noChangeArrowheads="1"/>
          </p:cNvSpPr>
          <p:nvPr/>
        </p:nvSpPr>
        <p:spPr bwMode="auto">
          <a:xfrm rot="842945">
            <a:off x="6602413" y="1541463"/>
            <a:ext cx="1600200" cy="1676400"/>
          </a:xfrm>
          <a:prstGeom prst="star5">
            <a:avLst/>
          </a:prstGeom>
          <a:solidFill>
            <a:srgbClr val="FFFFCC"/>
          </a:solidFill>
          <a:ln w="9525">
            <a:solidFill>
              <a:schemeClr val="tx1"/>
            </a:solidFill>
            <a:miter lim="800000"/>
            <a:headEnd/>
            <a:tailEnd/>
          </a:ln>
          <a:effectLst/>
        </p:spPr>
        <p:txBody>
          <a:bodyPr wrap="none" anchor="ctr"/>
          <a:lstStyle/>
          <a:p>
            <a:pPr>
              <a:defRPr/>
            </a:pPr>
            <a:endParaRPr lang="en-US"/>
          </a:p>
        </p:txBody>
      </p:sp>
      <p:sp>
        <p:nvSpPr>
          <p:cNvPr id="88069" name="AutoShape 5"/>
          <p:cNvSpPr>
            <a:spLocks noChangeArrowheads="1"/>
          </p:cNvSpPr>
          <p:nvPr/>
        </p:nvSpPr>
        <p:spPr bwMode="auto">
          <a:xfrm rot="2031832">
            <a:off x="6324600" y="3810000"/>
            <a:ext cx="1676400" cy="1600200"/>
          </a:xfrm>
          <a:prstGeom prst="star5">
            <a:avLst/>
          </a:prstGeom>
          <a:solidFill>
            <a:srgbClr val="FF0000"/>
          </a:solidFill>
          <a:ln w="9525">
            <a:solidFill>
              <a:schemeClr val="tx1"/>
            </a:solidFill>
            <a:miter lim="800000"/>
            <a:headEnd/>
            <a:tailEnd/>
          </a:ln>
          <a:effectLst/>
        </p:spPr>
        <p:txBody>
          <a:bodyPr wrap="none" anchor="ctr"/>
          <a:lstStyle/>
          <a:p>
            <a:pPr>
              <a:defRPr/>
            </a:pPr>
            <a:endParaRPr lang="en-US"/>
          </a:p>
        </p:txBody>
      </p:sp>
      <p:sp>
        <p:nvSpPr>
          <p:cNvPr id="19461" name="Text Box 6"/>
          <p:cNvSpPr txBox="1">
            <a:spLocks noChangeArrowheads="1"/>
          </p:cNvSpPr>
          <p:nvPr/>
        </p:nvSpPr>
        <p:spPr bwMode="auto">
          <a:xfrm>
            <a:off x="914400" y="1371600"/>
            <a:ext cx="36576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eaLnBrk="1" hangingPunct="1"/>
            <a:r>
              <a:rPr lang="en-US" altLang="en-US"/>
              <a:t>Americans still celebrate </a:t>
            </a:r>
            <a:r>
              <a:rPr lang="en-US" altLang="en-US">
                <a:solidFill>
                  <a:srgbClr val="0062AC"/>
                </a:solidFill>
              </a:rPr>
              <a:t>July 4</a:t>
            </a:r>
            <a:r>
              <a:rPr lang="en-US" altLang="en-US" baseline="30000">
                <a:solidFill>
                  <a:srgbClr val="0062AC"/>
                </a:solidFill>
              </a:rPr>
              <a:t>th</a:t>
            </a:r>
            <a:r>
              <a:rPr lang="en-US" altLang="en-US">
                <a:solidFill>
                  <a:srgbClr val="0062AC"/>
                </a:solidFill>
              </a:rPr>
              <a:t> as Independence Day. </a:t>
            </a:r>
          </a:p>
        </p:txBody>
      </p:sp>
      <p:sp>
        <p:nvSpPr>
          <p:cNvPr id="20486" name="Text Box 7"/>
          <p:cNvSpPr txBox="1">
            <a:spLocks noChangeArrowheads="1"/>
          </p:cNvSpPr>
          <p:nvPr/>
        </p:nvSpPr>
        <p:spPr bwMode="auto">
          <a:xfrm>
            <a:off x="914400" y="3430588"/>
            <a:ext cx="3657600" cy="246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eaLnBrk="1" hangingPunct="1"/>
            <a:r>
              <a:rPr lang="en-US" altLang="en-US" dirty="0"/>
              <a:t>Today, the </a:t>
            </a:r>
            <a:r>
              <a:rPr lang="en-US" altLang="en-US" dirty="0">
                <a:solidFill>
                  <a:srgbClr val="0062AC"/>
                </a:solidFill>
              </a:rPr>
              <a:t>Declaration of Independence remains a source of inspiration</a:t>
            </a:r>
            <a:r>
              <a:rPr lang="en-US" altLang="en-US" dirty="0"/>
              <a:t> for Americans and for people around the world.</a:t>
            </a:r>
          </a:p>
        </p:txBody>
      </p:sp>
    </p:spTree>
    <p:extLst>
      <p:ext uri="{BB962C8B-B14F-4D97-AF65-F5344CB8AC3E}">
        <p14:creationId xmlns:p14="http://schemas.microsoft.com/office/powerpoint/2010/main" val="33042775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88069"/>
                                        </p:tgtEl>
                                        <p:attrNameLst>
                                          <p:attrName>style.visibility</p:attrName>
                                        </p:attrNameLst>
                                      </p:cBhvr>
                                      <p:to>
                                        <p:strVal val="visible"/>
                                      </p:to>
                                    </p:set>
                                    <p:animEffect transition="in" filter="dissolve">
                                      <p:cBhvr>
                                        <p:cTn id="7" dur="500"/>
                                        <p:tgtEl>
                                          <p:spTgt spid="88069"/>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88068"/>
                                        </p:tgtEl>
                                        <p:attrNameLst>
                                          <p:attrName>style.visibility</p:attrName>
                                        </p:attrNameLst>
                                      </p:cBhvr>
                                      <p:to>
                                        <p:strVal val="visible"/>
                                      </p:to>
                                    </p:set>
                                    <p:animEffect transition="in" filter="dissolve">
                                      <p:cBhvr>
                                        <p:cTn id="11" dur="500"/>
                                        <p:tgtEl>
                                          <p:spTgt spid="88068"/>
                                        </p:tgtEl>
                                      </p:cBhvr>
                                    </p:animEffect>
                                  </p:childTnLst>
                                </p:cTn>
                              </p:par>
                            </p:childTnLst>
                          </p:cTn>
                        </p:par>
                        <p:par>
                          <p:cTn id="12" fill="hold" nodeType="afterGroup">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88067"/>
                                        </p:tgtEl>
                                        <p:attrNameLst>
                                          <p:attrName>style.visibility</p:attrName>
                                        </p:attrNameLst>
                                      </p:cBhvr>
                                      <p:to>
                                        <p:strVal val="visible"/>
                                      </p:to>
                                    </p:set>
                                    <p:animEffect transition="in" filter="dissolve">
                                      <p:cBhvr>
                                        <p:cTn id="15" dur="500"/>
                                        <p:tgtEl>
                                          <p:spTgt spid="88067"/>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20486"/>
                                        </p:tgtEl>
                                        <p:attrNameLst>
                                          <p:attrName>style.visibility</p:attrName>
                                        </p:attrNameLst>
                                      </p:cBhvr>
                                      <p:to>
                                        <p:strVal val="visible"/>
                                      </p:to>
                                    </p:set>
                                    <p:animEffect transition="in" filter="dissolve">
                                      <p:cBhvr>
                                        <p:cTn id="20" dur="500"/>
                                        <p:tgtEl>
                                          <p:spTgt spid="204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7" grpId="0" animBg="1"/>
      <p:bldP spid="88068" grpId="0" animBg="1"/>
      <p:bldP spid="88069" grpId="0" animBg="1"/>
      <p:bldP spid="2048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148A5FB-D88A-2748-8473-2584C034C30F}"/>
              </a:ext>
            </a:extLst>
          </p:cNvPr>
          <p:cNvSpPr/>
          <p:nvPr/>
        </p:nvSpPr>
        <p:spPr>
          <a:xfrm>
            <a:off x="609600" y="1828800"/>
            <a:ext cx="7086600" cy="4466928"/>
          </a:xfrm>
          <a:prstGeom prst="rect">
            <a:avLst/>
          </a:prstGeom>
        </p:spPr>
        <p:txBody>
          <a:bodyPr wrap="square">
            <a:spAutoFit/>
          </a:bodyPr>
          <a:lstStyle/>
          <a:p>
            <a:pPr marL="342900" marR="0" lvl="0" indent="-342900">
              <a:lnSpc>
                <a:spcPct val="150000"/>
              </a:lnSpc>
              <a:spcBef>
                <a:spcPts val="0"/>
              </a:spcBef>
              <a:spcAft>
                <a:spcPts val="0"/>
              </a:spcAft>
              <a:buFont typeface="Arial" panose="020B0604020202020204" pitchFamily="34" charset="0"/>
              <a:buChar char="•"/>
            </a:pPr>
            <a:r>
              <a:rPr lang="en-US" sz="2000" dirty="0">
                <a:latin typeface="Verdana" panose="020B0604030504040204" pitchFamily="34" charset="0"/>
                <a:ea typeface="Verdana" panose="020B0604030504040204" pitchFamily="34" charset="0"/>
                <a:cs typeface="Verdana" panose="020B0604030504040204" pitchFamily="34" charset="0"/>
              </a:rPr>
              <a:t>A meeting held in Philadelphia in May of </a:t>
            </a:r>
            <a:r>
              <a:rPr lang="en-US" sz="2000" u="sng" dirty="0">
                <a:solidFill>
                  <a:srgbClr val="FF0000"/>
                </a:solidFill>
                <a:latin typeface="Verdana" panose="020B0604030504040204" pitchFamily="34" charset="0"/>
                <a:ea typeface="Verdana" panose="020B0604030504040204" pitchFamily="34" charset="0"/>
                <a:cs typeface="Verdana" panose="020B0604030504040204" pitchFamily="34" charset="0"/>
              </a:rPr>
              <a:t>1775.</a:t>
            </a:r>
          </a:p>
          <a:p>
            <a:pPr marR="0" lvl="0">
              <a:lnSpc>
                <a:spcPct val="150000"/>
              </a:lnSpc>
              <a:spcBef>
                <a:spcPts val="0"/>
              </a:spcBef>
              <a:spcAft>
                <a:spcPts val="0"/>
              </a:spcAft>
            </a:pPr>
            <a:endParaRPr lang="en-US" sz="2000" b="1" u="sng" dirty="0">
              <a:solidFill>
                <a:srgbClr val="FF0000"/>
              </a:solidFill>
              <a:latin typeface="Verdana" panose="020B0604030504040204" pitchFamily="34" charset="0"/>
              <a:ea typeface="Verdana" panose="020B0604030504040204" pitchFamily="34" charset="0"/>
              <a:cs typeface="Verdana" panose="020B0604030504040204" pitchFamily="34" charset="0"/>
            </a:endParaRPr>
          </a:p>
          <a:p>
            <a:pPr marL="342900" marR="0" lvl="0" indent="-342900">
              <a:lnSpc>
                <a:spcPct val="150000"/>
              </a:lnSpc>
              <a:spcBef>
                <a:spcPts val="0"/>
              </a:spcBef>
              <a:spcAft>
                <a:spcPts val="0"/>
              </a:spcAft>
              <a:buFont typeface="Arial" panose="020B0604020202020204" pitchFamily="34" charset="0"/>
              <a:buChar char="•"/>
            </a:pPr>
            <a:r>
              <a:rPr lang="en-US" sz="2000" dirty="0">
                <a:latin typeface="Verdana" panose="020B0604030504040204" pitchFamily="34" charset="0"/>
                <a:ea typeface="Verdana" panose="020B0604030504040204" pitchFamily="34" charset="0"/>
                <a:cs typeface="Verdana" panose="020B0604030504040204" pitchFamily="34" charset="0"/>
              </a:rPr>
              <a:t>The Congress was originally planned for how to deal with the growing tensions over </a:t>
            </a:r>
            <a:r>
              <a:rPr lang="en-US" sz="2000" u="sng" dirty="0">
                <a:solidFill>
                  <a:srgbClr val="FF0000"/>
                </a:solidFill>
                <a:latin typeface="Verdana" panose="020B0604030504040204" pitchFamily="34" charset="0"/>
                <a:ea typeface="Verdana" panose="020B0604030504040204" pitchFamily="34" charset="0"/>
                <a:cs typeface="Verdana" panose="020B0604030504040204" pitchFamily="34" charset="0"/>
              </a:rPr>
              <a:t>taxes</a:t>
            </a:r>
            <a:r>
              <a:rPr lang="en-US" sz="2000" dirty="0">
                <a:latin typeface="Verdana" panose="020B0604030504040204" pitchFamily="34" charset="0"/>
                <a:ea typeface="Verdana" panose="020B0604030504040204" pitchFamily="34" charset="0"/>
                <a:cs typeface="Verdana" panose="020B0604030504040204" pitchFamily="34" charset="0"/>
              </a:rPr>
              <a:t> but by the time they met the Battles of Lexington and </a:t>
            </a:r>
            <a:r>
              <a:rPr lang="en-US" sz="2000" u="sng" dirty="0">
                <a:solidFill>
                  <a:srgbClr val="FF0000"/>
                </a:solidFill>
                <a:latin typeface="Verdana" panose="020B0604030504040204" pitchFamily="34" charset="0"/>
                <a:ea typeface="Verdana" panose="020B0604030504040204" pitchFamily="34" charset="0"/>
                <a:cs typeface="Verdana" panose="020B0604030504040204" pitchFamily="34" charset="0"/>
              </a:rPr>
              <a:t>Concord</a:t>
            </a:r>
            <a:r>
              <a:rPr lang="en-US" sz="2000" dirty="0">
                <a:latin typeface="Verdana" panose="020B0604030504040204" pitchFamily="34" charset="0"/>
                <a:ea typeface="Verdana" panose="020B0604030504040204" pitchFamily="34" charset="0"/>
                <a:cs typeface="Verdana" panose="020B0604030504040204" pitchFamily="34" charset="0"/>
              </a:rPr>
              <a:t> had occurred.</a:t>
            </a:r>
          </a:p>
          <a:p>
            <a:pPr marR="0" lvl="0">
              <a:lnSpc>
                <a:spcPct val="150000"/>
              </a:lnSpc>
              <a:spcBef>
                <a:spcPts val="0"/>
              </a:spcBef>
              <a:spcAft>
                <a:spcPts val="0"/>
              </a:spcAft>
            </a:pPr>
            <a:endParaRPr lang="en-US" sz="2000" dirty="0">
              <a:latin typeface="Verdana" panose="020B0604030504040204" pitchFamily="34" charset="0"/>
              <a:ea typeface="Verdana" panose="020B0604030504040204" pitchFamily="34" charset="0"/>
              <a:cs typeface="Verdana" panose="020B0604030504040204" pitchFamily="34" charset="0"/>
            </a:endParaRPr>
          </a:p>
          <a:p>
            <a:pPr marL="342900" marR="0" lvl="0" indent="-342900">
              <a:lnSpc>
                <a:spcPct val="150000"/>
              </a:lnSpc>
              <a:spcBef>
                <a:spcPts val="0"/>
              </a:spcBef>
              <a:spcAft>
                <a:spcPts val="0"/>
              </a:spcAft>
              <a:buFont typeface="Arial" panose="020B0604020202020204" pitchFamily="34" charset="0"/>
              <a:buChar char="•"/>
            </a:pPr>
            <a:r>
              <a:rPr lang="en-US" sz="2000" dirty="0">
                <a:latin typeface="Verdana" panose="020B0604030504040204" pitchFamily="34" charset="0"/>
                <a:ea typeface="Verdana" panose="020B0604030504040204" pitchFamily="34" charset="0"/>
                <a:cs typeface="Verdana" panose="020B0604030504040204" pitchFamily="34" charset="0"/>
              </a:rPr>
              <a:t>The delegates established the </a:t>
            </a:r>
            <a:r>
              <a:rPr lang="en-US" sz="2000" u="sng" dirty="0">
                <a:solidFill>
                  <a:srgbClr val="FF0000"/>
                </a:solidFill>
                <a:latin typeface="Verdana" panose="020B0604030504040204" pitchFamily="34" charset="0"/>
                <a:ea typeface="Verdana" panose="020B0604030504040204" pitchFamily="34" charset="0"/>
                <a:cs typeface="Verdana" panose="020B0604030504040204" pitchFamily="34" charset="0"/>
              </a:rPr>
              <a:t>Continental Army </a:t>
            </a:r>
            <a:r>
              <a:rPr lang="en-US" sz="2000" dirty="0">
                <a:latin typeface="Verdana" panose="020B0604030504040204" pitchFamily="34" charset="0"/>
                <a:ea typeface="Verdana" panose="020B0604030504040204" pitchFamily="34" charset="0"/>
                <a:cs typeface="Verdana" panose="020B0604030504040204" pitchFamily="34" charset="0"/>
              </a:rPr>
              <a:t>and chose George </a:t>
            </a:r>
            <a:r>
              <a:rPr lang="en-US" sz="2000" u="sng" dirty="0">
                <a:solidFill>
                  <a:srgbClr val="FF0000"/>
                </a:solidFill>
                <a:latin typeface="Verdana" panose="020B0604030504040204" pitchFamily="34" charset="0"/>
                <a:ea typeface="Verdana" panose="020B0604030504040204" pitchFamily="34" charset="0"/>
                <a:cs typeface="Verdana" panose="020B0604030504040204" pitchFamily="34" charset="0"/>
              </a:rPr>
              <a:t>Washington</a:t>
            </a:r>
            <a:r>
              <a:rPr lang="en-US" sz="2000" dirty="0">
                <a:latin typeface="Verdana" panose="020B0604030504040204" pitchFamily="34" charset="0"/>
                <a:ea typeface="Verdana" panose="020B0604030504040204" pitchFamily="34" charset="0"/>
                <a:cs typeface="Verdana" panose="020B0604030504040204" pitchFamily="34" charset="0"/>
              </a:rPr>
              <a:t> as the leader.</a:t>
            </a:r>
          </a:p>
          <a:p>
            <a:pPr marR="0" lvl="0">
              <a:lnSpc>
                <a:spcPct val="150000"/>
              </a:lnSpc>
              <a:spcBef>
                <a:spcPts val="0"/>
              </a:spcBef>
              <a:spcAft>
                <a:spcPts val="0"/>
              </a:spcAft>
            </a:pPr>
            <a:endParaRPr lang="en-US" sz="1100" dirty="0">
              <a:effectLst/>
              <a:latin typeface="Verdana" panose="020B0604030504040204" pitchFamily="34" charset="0"/>
              <a:ea typeface="Verdana" panose="020B0604030504040204" pitchFamily="34" charset="0"/>
              <a:cs typeface="Verdana" panose="020B0604030504040204" pitchFamily="34" charset="0"/>
            </a:endParaRPr>
          </a:p>
        </p:txBody>
      </p:sp>
      <p:sp>
        <p:nvSpPr>
          <p:cNvPr id="4" name="TextBox 3">
            <a:extLst>
              <a:ext uri="{FF2B5EF4-FFF2-40B4-BE49-F238E27FC236}">
                <a16:creationId xmlns:a16="http://schemas.microsoft.com/office/drawing/2014/main" id="{317E292A-6D78-8749-801B-8B33BEF11767}"/>
              </a:ext>
            </a:extLst>
          </p:cNvPr>
          <p:cNvSpPr txBox="1"/>
          <p:nvPr/>
        </p:nvSpPr>
        <p:spPr>
          <a:xfrm>
            <a:off x="306141" y="457200"/>
            <a:ext cx="7746031" cy="707886"/>
          </a:xfrm>
          <a:prstGeom prst="rect">
            <a:avLst/>
          </a:prstGeom>
          <a:noFill/>
        </p:spPr>
        <p:txBody>
          <a:bodyPr wrap="none" rtlCol="0">
            <a:spAutoFit/>
          </a:bodyPr>
          <a:lstStyle/>
          <a:p>
            <a:r>
              <a:rPr lang="en-US" sz="4000" dirty="0">
                <a:latin typeface="Verdana" panose="020B0604030504040204" pitchFamily="34" charset="0"/>
                <a:ea typeface="Verdana" panose="020B0604030504040204" pitchFamily="34" charset="0"/>
                <a:cs typeface="Verdana" panose="020B0604030504040204" pitchFamily="34" charset="0"/>
              </a:rPr>
              <a:t>Second Continental Congress</a:t>
            </a:r>
          </a:p>
        </p:txBody>
      </p:sp>
    </p:spTree>
    <p:extLst>
      <p:ext uri="{BB962C8B-B14F-4D97-AF65-F5344CB8AC3E}">
        <p14:creationId xmlns:p14="http://schemas.microsoft.com/office/powerpoint/2010/main" val="4082812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6"/>
          <p:cNvSpPr txBox="1">
            <a:spLocks noChangeArrowheads="1"/>
          </p:cNvSpPr>
          <p:nvPr/>
        </p:nvSpPr>
        <p:spPr bwMode="auto">
          <a:xfrm>
            <a:off x="1371600" y="1143000"/>
            <a:ext cx="64008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eaLnBrk="1" hangingPunct="1"/>
            <a:r>
              <a:rPr lang="en-US" altLang="en-US" sz="2400" b="1"/>
              <a:t>How were the early years of the war a critical time? </a:t>
            </a:r>
          </a:p>
        </p:txBody>
      </p:sp>
      <p:sp>
        <p:nvSpPr>
          <p:cNvPr id="8195" name="Text Box 9"/>
          <p:cNvSpPr txBox="1">
            <a:spLocks noChangeArrowheads="1"/>
          </p:cNvSpPr>
          <p:nvPr/>
        </p:nvSpPr>
        <p:spPr bwMode="auto">
          <a:xfrm>
            <a:off x="1371600" y="2498725"/>
            <a:ext cx="3200400" cy="178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eaLnBrk="1" hangingPunct="1"/>
            <a:r>
              <a:rPr lang="en-US" altLang="en-US"/>
              <a:t>In 1776, Americans declared their independence. But they were not yet free.</a:t>
            </a:r>
          </a:p>
        </p:txBody>
      </p:sp>
      <p:sp>
        <p:nvSpPr>
          <p:cNvPr id="20490" name="Text Box 10"/>
          <p:cNvSpPr txBox="1">
            <a:spLocks noChangeArrowheads="1"/>
          </p:cNvSpPr>
          <p:nvPr/>
        </p:nvSpPr>
        <p:spPr bwMode="auto">
          <a:xfrm>
            <a:off x="1371600" y="5257800"/>
            <a:ext cx="6400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eaLnBrk="1" hangingPunct="1"/>
            <a:r>
              <a:rPr lang="en-US" altLang="en-US"/>
              <a:t>First, they had to </a:t>
            </a:r>
            <a:r>
              <a:rPr lang="en-US" altLang="en-US">
                <a:solidFill>
                  <a:srgbClr val="0062AC"/>
                </a:solidFill>
              </a:rPr>
              <a:t>defeat one of the world</a:t>
            </a:r>
            <a:r>
              <a:rPr lang="en-US" altLang="en-US">
                <a:solidFill>
                  <a:srgbClr val="0062AC"/>
                </a:solidFill>
                <a:latin typeface="Arial" charset="0"/>
              </a:rPr>
              <a:t>’</a:t>
            </a:r>
            <a:r>
              <a:rPr lang="en-US" altLang="en-US">
                <a:solidFill>
                  <a:srgbClr val="0062AC"/>
                </a:solidFill>
              </a:rPr>
              <a:t>s most powerful nations. </a:t>
            </a:r>
          </a:p>
        </p:txBody>
      </p:sp>
      <p:sp>
        <p:nvSpPr>
          <p:cNvPr id="20493" name="AutoShape 13"/>
          <p:cNvSpPr>
            <a:spLocks noChangeArrowheads="1"/>
          </p:cNvSpPr>
          <p:nvPr/>
        </p:nvSpPr>
        <p:spPr bwMode="auto">
          <a:xfrm>
            <a:off x="4800600" y="2362200"/>
            <a:ext cx="3352800" cy="2057400"/>
          </a:xfrm>
          <a:prstGeom prst="verticalScroll">
            <a:avLst>
              <a:gd name="adj" fmla="val 12500"/>
            </a:avLst>
          </a:prstGeom>
          <a:solidFill>
            <a:srgbClr val="FFE4C9"/>
          </a:solidFill>
          <a:ln w="9525">
            <a:solidFill>
              <a:schemeClr val="tx1"/>
            </a:solidFill>
            <a:round/>
            <a:headEnd/>
            <a:tailEnd/>
          </a:ln>
        </p:spPr>
        <p:txBody>
          <a:bodyPr wrap="none" anchor="ct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algn="ctr" eaLnBrk="1" hangingPunct="1"/>
            <a:r>
              <a:rPr lang="en-US" altLang="en-US" i="1"/>
              <a:t>Declaration</a:t>
            </a:r>
          </a:p>
          <a:p>
            <a:pPr algn="ctr" eaLnBrk="1" hangingPunct="1"/>
            <a:r>
              <a:rPr lang="en-US" altLang="en-US" i="1"/>
              <a:t>of</a:t>
            </a:r>
          </a:p>
          <a:p>
            <a:pPr algn="ctr" eaLnBrk="1" hangingPunct="1"/>
            <a:r>
              <a:rPr lang="en-US" altLang="en-US" i="1"/>
              <a:t>Independence</a:t>
            </a:r>
          </a:p>
        </p:txBody>
      </p:sp>
      <p:pic>
        <p:nvPicPr>
          <p:cNvPr id="8198" name="Picture 6" descr="SFQ_ic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216025"/>
            <a:ext cx="7620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AutoShape 14"/>
          <p:cNvSpPr>
            <a:spLocks noChangeArrowheads="1"/>
          </p:cNvSpPr>
          <p:nvPr/>
        </p:nvSpPr>
        <p:spPr bwMode="auto">
          <a:xfrm>
            <a:off x="2743200" y="4587875"/>
            <a:ext cx="457200" cy="457200"/>
          </a:xfrm>
          <a:prstGeom prst="downArrow">
            <a:avLst>
              <a:gd name="adj1" fmla="val 50000"/>
              <a:gd name="adj2" fmla="val 25000"/>
            </a:avLst>
          </a:prstGeom>
          <a:solidFill>
            <a:srgbClr val="FF0000"/>
          </a:solidFill>
          <a:ln w="9525">
            <a:solidFill>
              <a:schemeClr val="tx1"/>
            </a:solidFill>
            <a:miter lim="800000"/>
            <a:headEnd/>
            <a:tailEnd/>
          </a:ln>
        </p:spPr>
        <p:txBody>
          <a:bodyPr vert="eaVert" wrap="none" anchor="ct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eaLnBrk="1" hangingPunct="1"/>
            <a:endParaRPr lang="en-US" altLang="en-US"/>
          </a:p>
        </p:txBody>
      </p:sp>
    </p:spTree>
    <p:extLst>
      <p:ext uri="{BB962C8B-B14F-4D97-AF65-F5344CB8AC3E}">
        <p14:creationId xmlns:p14="http://schemas.microsoft.com/office/powerpoint/2010/main" val="37514681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195"/>
                                        </p:tgtEl>
                                        <p:attrNameLst>
                                          <p:attrName>style.visibility</p:attrName>
                                        </p:attrNameLst>
                                      </p:cBhvr>
                                      <p:to>
                                        <p:strVal val="visible"/>
                                      </p:to>
                                    </p:set>
                                    <p:animEffect transition="in" filter="dissolve">
                                      <p:cBhvr>
                                        <p:cTn id="7" dur="500"/>
                                        <p:tgtEl>
                                          <p:spTgt spid="8195"/>
                                        </p:tgtEl>
                                      </p:cBhvr>
                                    </p:animEffect>
                                  </p:childTnLst>
                                </p:cTn>
                              </p:par>
                            </p:childTnLst>
                          </p:cTn>
                        </p:par>
                        <p:par>
                          <p:cTn id="8" fill="hold" nodeType="afterGroup">
                            <p:stCondLst>
                              <p:cond delay="500"/>
                            </p:stCondLst>
                            <p:childTnLst>
                              <p:par>
                                <p:cTn id="9" presetID="12" presetClass="entr" presetSubtype="1" fill="hold" grpId="0" nodeType="afterEffect">
                                  <p:stCondLst>
                                    <p:cond delay="0"/>
                                  </p:stCondLst>
                                  <p:childTnLst>
                                    <p:set>
                                      <p:cBhvr>
                                        <p:cTn id="10" dur="1" fill="hold">
                                          <p:stCondLst>
                                            <p:cond delay="0"/>
                                          </p:stCondLst>
                                        </p:cTn>
                                        <p:tgtEl>
                                          <p:spTgt spid="20493"/>
                                        </p:tgtEl>
                                        <p:attrNameLst>
                                          <p:attrName>style.visibility</p:attrName>
                                        </p:attrNameLst>
                                      </p:cBhvr>
                                      <p:to>
                                        <p:strVal val="visible"/>
                                      </p:to>
                                    </p:set>
                                    <p:animEffect transition="in" filter="slide(fromTop)">
                                      <p:cBhvr>
                                        <p:cTn id="11" dur="500"/>
                                        <p:tgtEl>
                                          <p:spTgt spid="20493"/>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500"/>
                                        <p:tgtEl>
                                          <p:spTgt spid="7"/>
                                        </p:tgtEl>
                                      </p:cBhvr>
                                    </p:animEffect>
                                  </p:childTnLst>
                                </p:cTn>
                              </p:par>
                            </p:childTnLst>
                          </p:cTn>
                        </p:par>
                        <p:par>
                          <p:cTn id="17" fill="hold" nodeType="afterGroup">
                            <p:stCondLst>
                              <p:cond delay="500"/>
                            </p:stCondLst>
                            <p:childTnLst>
                              <p:par>
                                <p:cTn id="18" presetID="9" presetClass="entr" presetSubtype="0" fill="hold" grpId="0" nodeType="afterEffect">
                                  <p:stCondLst>
                                    <p:cond delay="0"/>
                                  </p:stCondLst>
                                  <p:childTnLst>
                                    <p:set>
                                      <p:cBhvr>
                                        <p:cTn id="19" dur="1" fill="hold">
                                          <p:stCondLst>
                                            <p:cond delay="0"/>
                                          </p:stCondLst>
                                        </p:cTn>
                                        <p:tgtEl>
                                          <p:spTgt spid="20490"/>
                                        </p:tgtEl>
                                        <p:attrNameLst>
                                          <p:attrName>style.visibility</p:attrName>
                                        </p:attrNameLst>
                                      </p:cBhvr>
                                      <p:to>
                                        <p:strVal val="visible"/>
                                      </p:to>
                                    </p:set>
                                    <p:animEffect transition="in" filter="dissolve">
                                      <p:cBhvr>
                                        <p:cTn id="20" dur="500"/>
                                        <p:tgtEl>
                                          <p:spTgt spid="204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p:bldP spid="20490" grpId="0"/>
      <p:bldP spid="20493" grpId="0" animBg="1"/>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18"/>
          <p:cNvSpPr txBox="1">
            <a:spLocks noChangeArrowheads="1"/>
          </p:cNvSpPr>
          <p:nvPr/>
        </p:nvSpPr>
        <p:spPr bwMode="auto">
          <a:xfrm>
            <a:off x="914400" y="1143000"/>
            <a:ext cx="73152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eaLnBrk="1" hangingPunct="1"/>
            <a:r>
              <a:rPr lang="en-US" altLang="en-US" dirty="0"/>
              <a:t>In a series of battles and American retreats, the British drove Washington from New York, across New Jersey, and into Pennsylvania. </a:t>
            </a:r>
          </a:p>
        </p:txBody>
      </p:sp>
      <p:sp>
        <p:nvSpPr>
          <p:cNvPr id="36891" name="AutoShape 27"/>
          <p:cNvSpPr>
            <a:spLocks noChangeArrowheads="1"/>
          </p:cNvSpPr>
          <p:nvPr/>
        </p:nvSpPr>
        <p:spPr bwMode="auto">
          <a:xfrm>
            <a:off x="1295400" y="3276600"/>
            <a:ext cx="2362200" cy="2057400"/>
          </a:xfrm>
          <a:prstGeom prst="leftArrow">
            <a:avLst>
              <a:gd name="adj1" fmla="val 50000"/>
              <a:gd name="adj2" fmla="val 28704"/>
            </a:avLst>
          </a:prstGeom>
          <a:solidFill>
            <a:srgbClr val="CCECFF"/>
          </a:solidFill>
          <a:ln w="9525">
            <a:solidFill>
              <a:schemeClr val="tx1"/>
            </a:solidFill>
            <a:miter lim="800000"/>
            <a:headEnd/>
            <a:tailEnd/>
          </a:ln>
        </p:spPr>
        <p:txBody>
          <a:bodyPr wrap="none" anchor="ct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algn="ctr" eaLnBrk="1" hangingPunct="1"/>
            <a:r>
              <a:rPr lang="en-US" altLang="en-US" sz="2000"/>
              <a:t>Americans</a:t>
            </a:r>
          </a:p>
        </p:txBody>
      </p:sp>
      <p:sp>
        <p:nvSpPr>
          <p:cNvPr id="36892" name="AutoShape 28"/>
          <p:cNvSpPr>
            <a:spLocks noChangeArrowheads="1"/>
          </p:cNvSpPr>
          <p:nvPr/>
        </p:nvSpPr>
        <p:spPr bwMode="auto">
          <a:xfrm rot="10800000">
            <a:off x="4191000" y="2667000"/>
            <a:ext cx="3886200" cy="32004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9999"/>
          </a:solidFill>
          <a:ln w="9525">
            <a:solidFill>
              <a:schemeClr val="tx1"/>
            </a:solidFill>
            <a:miter lim="800000"/>
            <a:headEnd/>
            <a:tailEnd/>
          </a:ln>
        </p:spPr>
        <p:txBody>
          <a:bodyPr rot="10800000" wrap="none" anchor="ct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algn="ctr" eaLnBrk="1" hangingPunct="1"/>
            <a:r>
              <a:rPr lang="en-US" altLang="en-US" sz="2000"/>
              <a:t>British</a:t>
            </a:r>
          </a:p>
        </p:txBody>
      </p:sp>
    </p:spTree>
    <p:extLst>
      <p:ext uri="{BB962C8B-B14F-4D97-AF65-F5344CB8AC3E}">
        <p14:creationId xmlns:p14="http://schemas.microsoft.com/office/powerpoint/2010/main" val="1112359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6891"/>
                                        </p:tgtEl>
                                        <p:attrNameLst>
                                          <p:attrName>style.visibility</p:attrName>
                                        </p:attrNameLst>
                                      </p:cBhvr>
                                      <p:to>
                                        <p:strVal val="visible"/>
                                      </p:to>
                                    </p:set>
                                    <p:anim calcmode="lin" valueType="num">
                                      <p:cBhvr additive="base">
                                        <p:cTn id="7" dur="1000" fill="hold"/>
                                        <p:tgtEl>
                                          <p:spTgt spid="36891"/>
                                        </p:tgtEl>
                                        <p:attrNameLst>
                                          <p:attrName>ppt_x</p:attrName>
                                        </p:attrNameLst>
                                      </p:cBhvr>
                                      <p:tavLst>
                                        <p:tav tm="0">
                                          <p:val>
                                            <p:strVal val="1+#ppt_w/2"/>
                                          </p:val>
                                        </p:tav>
                                        <p:tav tm="100000">
                                          <p:val>
                                            <p:strVal val="#ppt_x"/>
                                          </p:val>
                                        </p:tav>
                                      </p:tavLst>
                                    </p:anim>
                                    <p:anim calcmode="lin" valueType="num">
                                      <p:cBhvr additive="base">
                                        <p:cTn id="8" dur="1000" fill="hold"/>
                                        <p:tgtEl>
                                          <p:spTgt spid="36891"/>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36892"/>
                                        </p:tgtEl>
                                        <p:attrNameLst>
                                          <p:attrName>style.visibility</p:attrName>
                                        </p:attrNameLst>
                                      </p:cBhvr>
                                      <p:to>
                                        <p:strVal val="visible"/>
                                      </p:to>
                                    </p:set>
                                    <p:anim calcmode="lin" valueType="num">
                                      <p:cBhvr additive="base">
                                        <p:cTn id="11" dur="1000" fill="hold"/>
                                        <p:tgtEl>
                                          <p:spTgt spid="36892"/>
                                        </p:tgtEl>
                                        <p:attrNameLst>
                                          <p:attrName>ppt_x</p:attrName>
                                        </p:attrNameLst>
                                      </p:cBhvr>
                                      <p:tavLst>
                                        <p:tav tm="0">
                                          <p:val>
                                            <p:strVal val="1+#ppt_w/2"/>
                                          </p:val>
                                        </p:tav>
                                        <p:tav tm="100000">
                                          <p:val>
                                            <p:strVal val="#ppt_x"/>
                                          </p:val>
                                        </p:tav>
                                      </p:tavLst>
                                    </p:anim>
                                    <p:anim calcmode="lin" valueType="num">
                                      <p:cBhvr additive="base">
                                        <p:cTn id="12" dur="1000" fill="hold"/>
                                        <p:tgtEl>
                                          <p:spTgt spid="368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91" grpId="0" animBg="1"/>
      <p:bldP spid="3689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365125" y="1504950"/>
            <a:ext cx="282575"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eaLnBrk="1" hangingPunct="1"/>
            <a:r>
              <a:rPr lang="en-US" altLang="en-US"/>
              <a:t> </a:t>
            </a:r>
          </a:p>
        </p:txBody>
      </p:sp>
      <p:sp>
        <p:nvSpPr>
          <p:cNvPr id="90115" name="AutoShape 3"/>
          <p:cNvSpPr>
            <a:spLocks noChangeArrowheads="1"/>
          </p:cNvSpPr>
          <p:nvPr/>
        </p:nvSpPr>
        <p:spPr bwMode="auto">
          <a:xfrm>
            <a:off x="5334000" y="1905000"/>
            <a:ext cx="2590800" cy="3886200"/>
          </a:xfrm>
          <a:prstGeom prst="curvedRightArrow">
            <a:avLst>
              <a:gd name="adj1" fmla="val 30903"/>
              <a:gd name="adj2" fmla="val 50000"/>
              <a:gd name="adj3" fmla="val 33333"/>
            </a:avLst>
          </a:prstGeom>
          <a:solidFill>
            <a:srgbClr val="CCECFF"/>
          </a:solidFill>
          <a:ln w="9525">
            <a:solidFill>
              <a:schemeClr val="tx1"/>
            </a:solidFill>
            <a:miter lim="800000"/>
            <a:headEnd/>
            <a:tailEnd/>
          </a:ln>
        </p:spPr>
        <p:txBody>
          <a:bodyPr wrap="none" lIns="182880" anchor="ct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algn="ctr" eaLnBrk="1" hangingPunct="1"/>
            <a:r>
              <a:rPr lang="en-US" altLang="en-US" sz="2000"/>
              <a:t> Battle of</a:t>
            </a:r>
          </a:p>
          <a:p>
            <a:pPr algn="ctr" eaLnBrk="1" hangingPunct="1"/>
            <a:r>
              <a:rPr lang="en-US" altLang="en-US" sz="2000"/>
              <a:t> Saratoga</a:t>
            </a:r>
          </a:p>
        </p:txBody>
      </p:sp>
      <p:sp>
        <p:nvSpPr>
          <p:cNvPr id="17412" name="Text Box 4"/>
          <p:cNvSpPr txBox="1">
            <a:spLocks noChangeArrowheads="1"/>
          </p:cNvSpPr>
          <p:nvPr/>
        </p:nvSpPr>
        <p:spPr bwMode="auto">
          <a:xfrm>
            <a:off x="685800" y="681831"/>
            <a:ext cx="73152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eaLnBrk="1" hangingPunct="1"/>
            <a:r>
              <a:rPr lang="en-US" altLang="en-US" b="1" dirty="0"/>
              <a:t>The Battle of Saratoga proved to be a turning point for the Americans.</a:t>
            </a:r>
          </a:p>
        </p:txBody>
      </p:sp>
      <p:sp>
        <p:nvSpPr>
          <p:cNvPr id="17413" name="Text Box 5"/>
          <p:cNvSpPr txBox="1">
            <a:spLocks noChangeArrowheads="1"/>
          </p:cNvSpPr>
          <p:nvPr/>
        </p:nvSpPr>
        <p:spPr bwMode="auto">
          <a:xfrm>
            <a:off x="1371600" y="2286000"/>
            <a:ext cx="3657600" cy="250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eaLnBrk="1" hangingPunct="1">
              <a:spcAft>
                <a:spcPts val="2800"/>
              </a:spcAft>
              <a:buFontTx/>
              <a:buChar char="•"/>
            </a:pPr>
            <a:r>
              <a:rPr lang="en-US" altLang="en-US" dirty="0"/>
              <a:t>ended British threat to New England</a:t>
            </a:r>
          </a:p>
          <a:p>
            <a:pPr eaLnBrk="1" hangingPunct="1">
              <a:spcAft>
                <a:spcPts val="2800"/>
              </a:spcAft>
              <a:buFontTx/>
              <a:buChar char="•"/>
            </a:pPr>
            <a:r>
              <a:rPr lang="en-US" altLang="en-US" dirty="0"/>
              <a:t>lifted Patriot spirits</a:t>
            </a:r>
          </a:p>
          <a:p>
            <a:pPr eaLnBrk="1" hangingPunct="1">
              <a:spcAft>
                <a:spcPts val="2800"/>
              </a:spcAft>
              <a:buFontTx/>
              <a:buChar char="•"/>
            </a:pPr>
            <a:r>
              <a:rPr lang="en-US" altLang="en-US" dirty="0"/>
              <a:t>convinced Europeans Americans could win</a:t>
            </a:r>
          </a:p>
        </p:txBody>
      </p:sp>
    </p:spTree>
    <p:extLst>
      <p:ext uri="{BB962C8B-B14F-4D97-AF65-F5344CB8AC3E}">
        <p14:creationId xmlns:p14="http://schemas.microsoft.com/office/powerpoint/2010/main" val="23897373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90115"/>
                                        </p:tgtEl>
                                        <p:attrNameLst>
                                          <p:attrName>style.visibility</p:attrName>
                                        </p:attrNameLst>
                                      </p:cBhvr>
                                      <p:to>
                                        <p:strVal val="visible"/>
                                      </p:to>
                                    </p:set>
                                    <p:animEffect transition="in" filter="wipe(up)">
                                      <p:cBhvr>
                                        <p:cTn id="7" dur="1000"/>
                                        <p:tgtEl>
                                          <p:spTgt spid="9011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7413">
                                            <p:txEl>
                                              <p:pRg st="0" end="0"/>
                                            </p:txEl>
                                          </p:spTgt>
                                        </p:tgtEl>
                                        <p:attrNameLst>
                                          <p:attrName>style.visibility</p:attrName>
                                        </p:attrNameLst>
                                      </p:cBhvr>
                                      <p:to>
                                        <p:strVal val="visible"/>
                                      </p:to>
                                    </p:set>
                                    <p:animEffect transition="in" filter="dissolve">
                                      <p:cBhvr>
                                        <p:cTn id="12" dur="500"/>
                                        <p:tgtEl>
                                          <p:spTgt spid="1741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7413">
                                            <p:txEl>
                                              <p:pRg st="1" end="1"/>
                                            </p:txEl>
                                          </p:spTgt>
                                        </p:tgtEl>
                                        <p:attrNameLst>
                                          <p:attrName>style.visibility</p:attrName>
                                        </p:attrNameLst>
                                      </p:cBhvr>
                                      <p:to>
                                        <p:strVal val="visible"/>
                                      </p:to>
                                    </p:set>
                                    <p:animEffect transition="in" filter="dissolve">
                                      <p:cBhvr>
                                        <p:cTn id="17" dur="500"/>
                                        <p:tgtEl>
                                          <p:spTgt spid="1741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7413">
                                            <p:txEl>
                                              <p:pRg st="2" end="2"/>
                                            </p:txEl>
                                          </p:spTgt>
                                        </p:tgtEl>
                                        <p:attrNameLst>
                                          <p:attrName>style.visibility</p:attrName>
                                        </p:attrNameLst>
                                      </p:cBhvr>
                                      <p:to>
                                        <p:strVal val="visible"/>
                                      </p:to>
                                    </p:set>
                                    <p:animEffect transition="in" filter="dissolve">
                                      <p:cBhvr>
                                        <p:cTn id="22" dur="500"/>
                                        <p:tgtEl>
                                          <p:spTgt spid="174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5" grpId="0" animBg="1"/>
      <p:bldP spid="1741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16"/>
          <p:cNvSpPr txBox="1">
            <a:spLocks noChangeArrowheads="1"/>
          </p:cNvSpPr>
          <p:nvPr/>
        </p:nvSpPr>
        <p:spPr bwMode="auto">
          <a:xfrm>
            <a:off x="914400" y="2598003"/>
            <a:ext cx="73152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eaLnBrk="1" hangingPunct="1"/>
            <a:r>
              <a:rPr lang="en-US" altLang="en-US" sz="2400" dirty="0"/>
              <a:t>Soon after Saratoga, </a:t>
            </a:r>
            <a:r>
              <a:rPr lang="en-US" altLang="en-US" sz="2400" u="sng" dirty="0">
                <a:solidFill>
                  <a:srgbClr val="FF0000"/>
                </a:solidFill>
              </a:rPr>
              <a:t>France</a:t>
            </a:r>
            <a:r>
              <a:rPr lang="en-US" altLang="en-US" sz="2400" dirty="0">
                <a:solidFill>
                  <a:srgbClr val="0062AC"/>
                </a:solidFill>
              </a:rPr>
              <a:t> forms an alliance with the Americans.</a:t>
            </a:r>
          </a:p>
        </p:txBody>
      </p:sp>
      <p:sp>
        <p:nvSpPr>
          <p:cNvPr id="57363" name="Text Box 19"/>
          <p:cNvSpPr txBox="1">
            <a:spLocks noChangeArrowheads="1"/>
          </p:cNvSpPr>
          <p:nvPr/>
        </p:nvSpPr>
        <p:spPr bwMode="auto">
          <a:xfrm>
            <a:off x="914400" y="4343400"/>
            <a:ext cx="7620000"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eaLnBrk="1" hangingPunct="1"/>
            <a:r>
              <a:rPr lang="en-US" dirty="0"/>
              <a:t>Fighting between France and Britain in Europe and the Caribbean left </a:t>
            </a:r>
            <a:r>
              <a:rPr lang="en-US" u="sng" dirty="0">
                <a:solidFill>
                  <a:srgbClr val="FF0000"/>
                </a:solidFill>
              </a:rPr>
              <a:t>fewer British </a:t>
            </a:r>
            <a:r>
              <a:rPr lang="en-US" dirty="0"/>
              <a:t>troops to fight in North America.</a:t>
            </a:r>
          </a:p>
        </p:txBody>
      </p:sp>
      <p:sp>
        <p:nvSpPr>
          <p:cNvPr id="3" name="TextBox 2">
            <a:extLst>
              <a:ext uri="{FF2B5EF4-FFF2-40B4-BE49-F238E27FC236}">
                <a16:creationId xmlns:a16="http://schemas.microsoft.com/office/drawing/2014/main" id="{97931154-5AF8-0C4F-B55A-AD43840FD76D}"/>
              </a:ext>
            </a:extLst>
          </p:cNvPr>
          <p:cNvSpPr txBox="1"/>
          <p:nvPr/>
        </p:nvSpPr>
        <p:spPr>
          <a:xfrm>
            <a:off x="885825" y="637163"/>
            <a:ext cx="5341527" cy="769441"/>
          </a:xfrm>
          <a:prstGeom prst="rect">
            <a:avLst/>
          </a:prstGeom>
          <a:noFill/>
        </p:spPr>
        <p:txBody>
          <a:bodyPr wrap="none" rtlCol="0">
            <a:spAutoFit/>
          </a:bodyPr>
          <a:lstStyle/>
          <a:p>
            <a:r>
              <a:rPr lang="en-US" sz="4400" dirty="0"/>
              <a:t>Help From Overseas</a:t>
            </a:r>
          </a:p>
        </p:txBody>
      </p:sp>
    </p:spTree>
    <p:extLst>
      <p:ext uri="{BB962C8B-B14F-4D97-AF65-F5344CB8AC3E}">
        <p14:creationId xmlns:p14="http://schemas.microsoft.com/office/powerpoint/2010/main" val="28063018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7363"/>
                                        </p:tgtEl>
                                        <p:attrNameLst>
                                          <p:attrName>style.visibility</p:attrName>
                                        </p:attrNameLst>
                                      </p:cBhvr>
                                      <p:to>
                                        <p:strVal val="visible"/>
                                      </p:to>
                                    </p:set>
                                    <p:animEffect transition="in" filter="dissolve">
                                      <p:cBhvr>
                                        <p:cTn id="7" dur="500"/>
                                        <p:tgtEl>
                                          <p:spTgt spid="573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6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914400" y="1143000"/>
            <a:ext cx="7315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eaLnBrk="1" hangingPunct="1"/>
            <a:r>
              <a:rPr lang="en-US" altLang="en-US"/>
              <a:t>European volunteers from many nations made key contributions to the Patriot cause.</a:t>
            </a:r>
          </a:p>
        </p:txBody>
      </p:sp>
      <p:grpSp>
        <p:nvGrpSpPr>
          <p:cNvPr id="2" name="Group 9"/>
          <p:cNvGrpSpPr>
            <a:grpSpLocks/>
          </p:cNvGrpSpPr>
          <p:nvPr/>
        </p:nvGrpSpPr>
        <p:grpSpPr bwMode="auto">
          <a:xfrm>
            <a:off x="3525838" y="2667000"/>
            <a:ext cx="2112962" cy="3352800"/>
            <a:chOff x="3467100" y="2819400"/>
            <a:chExt cx="2112963" cy="3352800"/>
          </a:xfrm>
        </p:grpSpPr>
        <p:sp>
          <p:nvSpPr>
            <p:cNvPr id="19466" name="Rectangle 10"/>
            <p:cNvSpPr>
              <a:spLocks noChangeArrowheads="1"/>
            </p:cNvSpPr>
            <p:nvPr/>
          </p:nvSpPr>
          <p:spPr bwMode="auto">
            <a:xfrm>
              <a:off x="3467100" y="3048000"/>
              <a:ext cx="2057400" cy="3124200"/>
            </a:xfrm>
            <a:prstGeom prst="rect">
              <a:avLst/>
            </a:prstGeom>
            <a:solidFill>
              <a:srgbClr val="CCFFCC"/>
            </a:solidFill>
            <a:ln w="9525">
              <a:solidFill>
                <a:schemeClr val="tx1"/>
              </a:solidFill>
              <a:miter lim="800000"/>
              <a:headEnd/>
              <a:tailEnd/>
            </a:ln>
          </p:spPr>
          <p:txBody>
            <a:bodyPr wrap="none" anchor="ctr"/>
            <a:lstStyle>
              <a:lvl1pPr marL="171450" indent="-171450"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algn="ctr" eaLnBrk="1" hangingPunct="1"/>
              <a:r>
                <a:rPr lang="en-US" altLang="en-US" sz="2000" b="1" u="sng"/>
                <a:t>Poland</a:t>
              </a:r>
            </a:p>
            <a:p>
              <a:pPr algn="ctr" eaLnBrk="1" hangingPunct="1"/>
              <a:endParaRPr lang="en-US" altLang="en-US" sz="2000" b="1">
                <a:solidFill>
                  <a:srgbClr val="FF3300"/>
                </a:solidFill>
              </a:endParaRPr>
            </a:p>
            <a:p>
              <a:pPr algn="ctr" eaLnBrk="1" hangingPunct="1"/>
              <a:r>
                <a:rPr lang="en-US" altLang="en-US" sz="2000" b="1"/>
                <a:t>Thaddeus</a:t>
              </a:r>
            </a:p>
            <a:p>
              <a:pPr algn="ctr" eaLnBrk="1" hangingPunct="1"/>
              <a:r>
                <a:rPr lang="en-US" altLang="en-US" sz="2000" b="1"/>
                <a:t>Kosciusko</a:t>
              </a:r>
            </a:p>
            <a:p>
              <a:pPr algn="ctr" eaLnBrk="1" hangingPunct="1"/>
              <a:endParaRPr lang="en-US" altLang="en-US" sz="2000"/>
            </a:p>
            <a:p>
              <a:pPr algn="ctr" eaLnBrk="1" hangingPunct="1"/>
              <a:r>
                <a:rPr lang="en-US" altLang="en-US" sz="2000"/>
                <a:t>Military</a:t>
              </a:r>
            </a:p>
            <a:p>
              <a:pPr algn="ctr" eaLnBrk="1" hangingPunct="1"/>
              <a:r>
                <a:rPr lang="en-US" altLang="en-US" sz="2000"/>
                <a:t>engineer</a:t>
              </a:r>
            </a:p>
          </p:txBody>
        </p:sp>
        <p:pic>
          <p:nvPicPr>
            <p:cNvPr id="19467"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2819400"/>
              <a:ext cx="627063" cy="43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Group 10"/>
          <p:cNvGrpSpPr>
            <a:grpSpLocks/>
          </p:cNvGrpSpPr>
          <p:nvPr/>
        </p:nvGrpSpPr>
        <p:grpSpPr bwMode="auto">
          <a:xfrm>
            <a:off x="6307138" y="2286000"/>
            <a:ext cx="2151062" cy="3276600"/>
            <a:chOff x="6248400" y="2438400"/>
            <a:chExt cx="2151063" cy="3276600"/>
          </a:xfrm>
        </p:grpSpPr>
        <p:sp>
          <p:nvSpPr>
            <p:cNvPr id="19464" name="Rectangle 11"/>
            <p:cNvSpPr>
              <a:spLocks noChangeArrowheads="1"/>
            </p:cNvSpPr>
            <p:nvPr/>
          </p:nvSpPr>
          <p:spPr bwMode="auto">
            <a:xfrm>
              <a:off x="6248400" y="2667000"/>
              <a:ext cx="2057400" cy="3048000"/>
            </a:xfrm>
            <a:prstGeom prst="rect">
              <a:avLst/>
            </a:prstGeom>
            <a:solidFill>
              <a:srgbClr val="CCFFCC"/>
            </a:solidFill>
            <a:ln w="9525">
              <a:solidFill>
                <a:schemeClr val="tx1"/>
              </a:solidFill>
              <a:miter lim="800000"/>
              <a:headEnd/>
              <a:tailEnd/>
            </a:ln>
          </p:spPr>
          <p:txBody>
            <a:bodyPr wrap="none" anchor="ctr"/>
            <a:lstStyle>
              <a:lvl1pPr marL="171450" indent="-171450"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algn="ctr" eaLnBrk="1" hangingPunct="1"/>
              <a:r>
                <a:rPr lang="en-US" altLang="en-US" sz="2000" b="1" u="sng" dirty="0"/>
                <a:t>Poland</a:t>
              </a:r>
            </a:p>
            <a:p>
              <a:pPr algn="ctr" eaLnBrk="1" hangingPunct="1"/>
              <a:endParaRPr lang="en-US" altLang="en-US" sz="2000" b="1" u="sng" dirty="0">
                <a:solidFill>
                  <a:srgbClr val="FF3300"/>
                </a:solidFill>
              </a:endParaRPr>
            </a:p>
            <a:p>
              <a:pPr algn="ctr" eaLnBrk="1" hangingPunct="1"/>
              <a:r>
                <a:rPr lang="en-US" altLang="en-US" sz="2000" b="1" dirty="0"/>
                <a:t>Casimir</a:t>
              </a:r>
            </a:p>
            <a:p>
              <a:pPr algn="ctr" eaLnBrk="1" hangingPunct="1"/>
              <a:r>
                <a:rPr lang="en-US" altLang="en-US" sz="2000" b="1" dirty="0"/>
                <a:t>Pulaski</a:t>
              </a:r>
            </a:p>
            <a:p>
              <a:pPr algn="ctr" eaLnBrk="1" hangingPunct="1"/>
              <a:endParaRPr lang="en-US" altLang="en-US" sz="2000" dirty="0"/>
            </a:p>
            <a:p>
              <a:pPr algn="ctr" eaLnBrk="1" hangingPunct="1"/>
              <a:r>
                <a:rPr lang="en-US" altLang="en-US" sz="2000" b="1" dirty="0"/>
                <a:t>Cavalry</a:t>
              </a:r>
            </a:p>
            <a:p>
              <a:pPr algn="ctr" eaLnBrk="1" hangingPunct="1"/>
              <a:r>
                <a:rPr lang="en-US" altLang="en-US" sz="2000" dirty="0"/>
                <a:t>expert</a:t>
              </a:r>
            </a:p>
          </p:txBody>
        </p:sp>
        <p:pic>
          <p:nvPicPr>
            <p:cNvPr id="19465"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2438400"/>
              <a:ext cx="627063" cy="43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 name="Group 8"/>
          <p:cNvGrpSpPr>
            <a:grpSpLocks/>
          </p:cNvGrpSpPr>
          <p:nvPr/>
        </p:nvGrpSpPr>
        <p:grpSpPr bwMode="auto">
          <a:xfrm>
            <a:off x="744538" y="2286000"/>
            <a:ext cx="2433637" cy="3276600"/>
            <a:chOff x="685800" y="2438400"/>
            <a:chExt cx="2433638" cy="3276600"/>
          </a:xfrm>
        </p:grpSpPr>
        <p:sp>
          <p:nvSpPr>
            <p:cNvPr id="19462" name="Rectangle 3"/>
            <p:cNvSpPr>
              <a:spLocks noChangeArrowheads="1"/>
            </p:cNvSpPr>
            <p:nvPr/>
          </p:nvSpPr>
          <p:spPr bwMode="auto">
            <a:xfrm>
              <a:off x="685800" y="2667000"/>
              <a:ext cx="2057400" cy="3048000"/>
            </a:xfrm>
            <a:prstGeom prst="rect">
              <a:avLst/>
            </a:prstGeom>
            <a:solidFill>
              <a:srgbClr val="CCFFCC"/>
            </a:solidFill>
            <a:ln w="9525">
              <a:solidFill>
                <a:schemeClr val="tx1"/>
              </a:solidFill>
              <a:miter lim="800000"/>
              <a:headEnd/>
              <a:tailEnd/>
            </a:ln>
          </p:spPr>
          <p:txBody>
            <a:bodyPr wrap="none" anchor="ctr"/>
            <a:lstStyle>
              <a:lvl1pPr marL="171450" indent="-171450"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algn="ctr" eaLnBrk="1" hangingPunct="1"/>
              <a:r>
                <a:rPr lang="en-US" altLang="en-US" sz="2000" b="1" u="sng" dirty="0"/>
                <a:t>France</a:t>
              </a:r>
            </a:p>
            <a:p>
              <a:pPr algn="ctr" eaLnBrk="1" hangingPunct="1"/>
              <a:endParaRPr lang="en-US" altLang="en-US" sz="2000" b="1" u="sng" dirty="0">
                <a:solidFill>
                  <a:srgbClr val="FF3300"/>
                </a:solidFill>
              </a:endParaRPr>
            </a:p>
            <a:p>
              <a:pPr algn="ctr" eaLnBrk="1" hangingPunct="1"/>
              <a:r>
                <a:rPr lang="en-US" altLang="en-US" sz="2000" b="1" dirty="0"/>
                <a:t>Marquis de</a:t>
              </a:r>
            </a:p>
            <a:p>
              <a:pPr algn="ctr" eaLnBrk="1" hangingPunct="1"/>
              <a:r>
                <a:rPr lang="en-US" altLang="en-US" sz="2000" b="1" dirty="0"/>
                <a:t>Lafayette</a:t>
              </a:r>
            </a:p>
            <a:p>
              <a:pPr algn="ctr" eaLnBrk="1" hangingPunct="1"/>
              <a:endParaRPr lang="en-US" altLang="en-US" sz="2000" dirty="0"/>
            </a:p>
            <a:p>
              <a:pPr algn="ctr" eaLnBrk="1" hangingPunct="1"/>
              <a:r>
                <a:rPr lang="en-US" altLang="en-US" sz="2000" dirty="0"/>
                <a:t>Officer in</a:t>
              </a:r>
            </a:p>
            <a:p>
              <a:pPr algn="ctr" eaLnBrk="1" hangingPunct="1"/>
              <a:r>
                <a:rPr lang="en-US" altLang="en-US" sz="2000" dirty="0"/>
                <a:t>Washington</a:t>
              </a:r>
              <a:r>
                <a:rPr lang="en-US" altLang="en-US" sz="2000" dirty="0">
                  <a:latin typeface="Arial" charset="0"/>
                </a:rPr>
                <a:t>’</a:t>
              </a:r>
              <a:r>
                <a:rPr lang="en-US" altLang="en-US" sz="2000" dirty="0"/>
                <a:t>s</a:t>
              </a:r>
            </a:p>
            <a:p>
              <a:pPr algn="ctr" eaLnBrk="1" hangingPunct="1"/>
              <a:r>
                <a:rPr lang="en-US" altLang="en-US" sz="2000" dirty="0"/>
                <a:t> army</a:t>
              </a:r>
            </a:p>
          </p:txBody>
        </p:sp>
        <p:pic>
          <p:nvPicPr>
            <p:cNvPr id="19463"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2438400"/>
              <a:ext cx="681038"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3557790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746125" y="1581150"/>
            <a:ext cx="18415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eaLnBrk="1" hangingPunct="1"/>
            <a:endParaRPr lang="en-US" altLang="en-US"/>
          </a:p>
        </p:txBody>
      </p:sp>
      <p:sp>
        <p:nvSpPr>
          <p:cNvPr id="20483" name="Text Box 8"/>
          <p:cNvSpPr txBox="1">
            <a:spLocks noChangeArrowheads="1"/>
          </p:cNvSpPr>
          <p:nvPr/>
        </p:nvSpPr>
        <p:spPr bwMode="auto">
          <a:xfrm>
            <a:off x="930275" y="1447800"/>
            <a:ext cx="73152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eaLnBrk="1" hangingPunct="1"/>
            <a:r>
              <a:rPr lang="en-US" altLang="en-US" b="1" dirty="0">
                <a:solidFill>
                  <a:srgbClr val="0070C0"/>
                </a:solidFill>
              </a:rPr>
              <a:t>Born von Steuben, a </a:t>
            </a:r>
            <a:r>
              <a:rPr lang="en-US" altLang="en-US" b="1" u="sng" dirty="0">
                <a:solidFill>
                  <a:srgbClr val="FF0000"/>
                </a:solidFill>
              </a:rPr>
              <a:t>German</a:t>
            </a:r>
            <a:r>
              <a:rPr lang="en-US" altLang="en-US" b="1" dirty="0">
                <a:solidFill>
                  <a:srgbClr val="0070C0"/>
                </a:solidFill>
              </a:rPr>
              <a:t> soldier</a:t>
            </a:r>
            <a:r>
              <a:rPr lang="en-US" altLang="en-US" dirty="0"/>
              <a:t>, helped train American troops and build the Continental army into a more effective fighting force.</a:t>
            </a:r>
          </a:p>
        </p:txBody>
      </p:sp>
      <p:pic>
        <p:nvPicPr>
          <p:cNvPr id="20484" name="Picture 4" descr="ch06_img_ahon_se_p0194.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4400" y="3011240"/>
            <a:ext cx="7315200" cy="337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85FF6D57-CF30-394E-9DBD-788714DCDE52}"/>
              </a:ext>
            </a:extLst>
          </p:cNvPr>
          <p:cNvSpPr/>
          <p:nvPr/>
        </p:nvSpPr>
        <p:spPr>
          <a:xfrm>
            <a:off x="736600" y="365077"/>
            <a:ext cx="3357009" cy="769441"/>
          </a:xfrm>
          <a:prstGeom prst="rect">
            <a:avLst/>
          </a:prstGeom>
        </p:spPr>
        <p:txBody>
          <a:bodyPr wrap="none">
            <a:spAutoFit/>
          </a:bodyPr>
          <a:lstStyle/>
          <a:p>
            <a:r>
              <a:rPr lang="en-US" sz="4400" dirty="0">
                <a:solidFill>
                  <a:prstClr val="black"/>
                </a:solidFill>
              </a:rPr>
              <a:t>Valley Forge</a:t>
            </a:r>
            <a:endParaRPr lang="en-US" dirty="0"/>
          </a:p>
        </p:txBody>
      </p:sp>
    </p:spTree>
    <p:extLst>
      <p:ext uri="{BB962C8B-B14F-4D97-AF65-F5344CB8AC3E}">
        <p14:creationId xmlns:p14="http://schemas.microsoft.com/office/powerpoint/2010/main" val="13918837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3505200" y="304800"/>
            <a:ext cx="5029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eaLnBrk="1" hangingPunct="1"/>
            <a:r>
              <a:rPr lang="en-US" altLang="en-US" dirty="0"/>
              <a:t>Despite Patriot advances, the winter of 1777–1778 was difficult. </a:t>
            </a:r>
            <a:endParaRPr lang="en-US" altLang="en-US" b="1" dirty="0">
              <a:solidFill>
                <a:srgbClr val="0000FF"/>
              </a:solidFill>
            </a:endParaRPr>
          </a:p>
        </p:txBody>
      </p:sp>
      <p:sp>
        <p:nvSpPr>
          <p:cNvPr id="79895" name="Text Box 23"/>
          <p:cNvSpPr txBox="1">
            <a:spLocks noChangeArrowheads="1"/>
          </p:cNvSpPr>
          <p:nvPr/>
        </p:nvSpPr>
        <p:spPr bwMode="auto">
          <a:xfrm>
            <a:off x="3505200" y="1817398"/>
            <a:ext cx="5029200"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eaLnBrk="1" hangingPunct="1"/>
            <a:r>
              <a:rPr lang="en-US" altLang="en-US" dirty="0">
                <a:solidFill>
                  <a:srgbClr val="0062AC"/>
                </a:solidFill>
              </a:rPr>
              <a:t>Washington and his troops faced terrible hardships at </a:t>
            </a:r>
            <a:r>
              <a:rPr lang="en-US" altLang="en-US" u="sng" dirty="0">
                <a:solidFill>
                  <a:srgbClr val="FF0000"/>
                </a:solidFill>
              </a:rPr>
              <a:t>Valley Forge</a:t>
            </a:r>
            <a:r>
              <a:rPr lang="en-US" altLang="en-US" dirty="0">
                <a:solidFill>
                  <a:srgbClr val="0062AC"/>
                </a:solidFill>
              </a:rPr>
              <a:t>. </a:t>
            </a:r>
            <a:r>
              <a:rPr lang="en-US" altLang="en-US" dirty="0"/>
              <a:t>They had little warm clothing, and almost no food. Many died from disease and </a:t>
            </a:r>
            <a:r>
              <a:rPr lang="en-US" altLang="en-US" u="sng" dirty="0">
                <a:solidFill>
                  <a:srgbClr val="FF0000"/>
                </a:solidFill>
              </a:rPr>
              <a:t>starvation</a:t>
            </a:r>
            <a:r>
              <a:rPr lang="en-US" altLang="en-US" dirty="0"/>
              <a:t>.</a:t>
            </a:r>
          </a:p>
          <a:p>
            <a:pPr eaLnBrk="1" hangingPunct="1"/>
            <a:r>
              <a:rPr lang="en-US" altLang="en-US" dirty="0"/>
              <a:t>American women collected and sent </a:t>
            </a:r>
            <a:r>
              <a:rPr lang="en-US" altLang="en-US" u="sng" dirty="0">
                <a:solidFill>
                  <a:srgbClr val="FF0000"/>
                </a:solidFill>
              </a:rPr>
              <a:t>food</a:t>
            </a:r>
            <a:r>
              <a:rPr lang="en-US" altLang="en-US" dirty="0">
                <a:solidFill>
                  <a:srgbClr val="FF0000"/>
                </a:solidFill>
              </a:rPr>
              <a:t> </a:t>
            </a:r>
            <a:r>
              <a:rPr lang="en-US" altLang="en-US" dirty="0"/>
              <a:t>and</a:t>
            </a:r>
            <a:r>
              <a:rPr lang="en-US" altLang="en-US" dirty="0">
                <a:solidFill>
                  <a:srgbClr val="FF0000"/>
                </a:solidFill>
              </a:rPr>
              <a:t> </a:t>
            </a:r>
            <a:r>
              <a:rPr lang="en-US" altLang="en-US" u="sng" dirty="0">
                <a:solidFill>
                  <a:srgbClr val="FF0000"/>
                </a:solidFill>
              </a:rPr>
              <a:t>supplies</a:t>
            </a:r>
            <a:r>
              <a:rPr lang="en-US" altLang="en-US" dirty="0">
                <a:solidFill>
                  <a:srgbClr val="FF0000"/>
                </a:solidFill>
              </a:rPr>
              <a:t>.</a:t>
            </a:r>
          </a:p>
        </p:txBody>
      </p:sp>
      <p:sp>
        <p:nvSpPr>
          <p:cNvPr id="79896" name="Text Box 24"/>
          <p:cNvSpPr txBox="1">
            <a:spLocks noChangeArrowheads="1"/>
          </p:cNvSpPr>
          <p:nvPr/>
        </p:nvSpPr>
        <p:spPr bwMode="auto">
          <a:xfrm>
            <a:off x="3505200" y="5075238"/>
            <a:ext cx="5029200" cy="109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eaLnBrk="1" hangingPunct="1"/>
            <a:r>
              <a:rPr lang="en-US" altLang="en-US" dirty="0"/>
              <a:t>Yet spring finally came, and the army slowly regained strength for the battles ahead.</a:t>
            </a:r>
          </a:p>
        </p:txBody>
      </p:sp>
      <p:pic>
        <p:nvPicPr>
          <p:cNvPr id="21509" name="Picture 5" descr="ch06_img_ahon_se_p0197.jpg"/>
          <p:cNvPicPr>
            <a:picLocks noChangeAspect="1"/>
          </p:cNvPicPr>
          <p:nvPr/>
        </p:nvPicPr>
        <p:blipFill>
          <a:blip r:embed="rId3">
            <a:extLst>
              <a:ext uri="{28A0092B-C50C-407E-A947-70E740481C1C}">
                <a14:useLocalDpi xmlns:a14="http://schemas.microsoft.com/office/drawing/2010/main" val="0"/>
              </a:ext>
            </a:extLst>
          </a:blip>
          <a:srcRect l="6165" t="1407"/>
          <a:stretch>
            <a:fillRect/>
          </a:stretch>
        </p:blipFill>
        <p:spPr bwMode="auto">
          <a:xfrm>
            <a:off x="417513" y="1066800"/>
            <a:ext cx="2706687"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AutoShape 14"/>
          <p:cNvSpPr>
            <a:spLocks noChangeArrowheads="1"/>
          </p:cNvSpPr>
          <p:nvPr/>
        </p:nvSpPr>
        <p:spPr bwMode="auto">
          <a:xfrm>
            <a:off x="5791200" y="1270000"/>
            <a:ext cx="457200" cy="457200"/>
          </a:xfrm>
          <a:prstGeom prst="downArrow">
            <a:avLst>
              <a:gd name="adj1" fmla="val 50000"/>
              <a:gd name="adj2" fmla="val 25000"/>
            </a:avLst>
          </a:prstGeom>
          <a:solidFill>
            <a:srgbClr val="FF0000"/>
          </a:solidFill>
          <a:ln w="9525">
            <a:solidFill>
              <a:schemeClr val="tx1"/>
            </a:solidFill>
            <a:miter lim="800000"/>
            <a:headEnd/>
            <a:tailEnd/>
          </a:ln>
        </p:spPr>
        <p:txBody>
          <a:bodyPr vert="eaVert" wrap="none" anchor="ct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eaLnBrk="1" hangingPunct="1"/>
            <a:endParaRPr lang="en-US" altLang="en-US"/>
          </a:p>
        </p:txBody>
      </p:sp>
      <p:sp>
        <p:nvSpPr>
          <p:cNvPr id="7" name="AutoShape 14"/>
          <p:cNvSpPr>
            <a:spLocks noChangeArrowheads="1"/>
          </p:cNvSpPr>
          <p:nvPr/>
        </p:nvSpPr>
        <p:spPr bwMode="auto">
          <a:xfrm>
            <a:off x="5791200" y="4460875"/>
            <a:ext cx="457200" cy="457200"/>
          </a:xfrm>
          <a:prstGeom prst="downArrow">
            <a:avLst>
              <a:gd name="adj1" fmla="val 50000"/>
              <a:gd name="adj2" fmla="val 25000"/>
            </a:avLst>
          </a:prstGeom>
          <a:solidFill>
            <a:srgbClr val="FF0000"/>
          </a:solidFill>
          <a:ln w="9525">
            <a:solidFill>
              <a:schemeClr val="tx1"/>
            </a:solidFill>
            <a:miter lim="800000"/>
            <a:headEnd/>
            <a:tailEnd/>
          </a:ln>
        </p:spPr>
        <p:txBody>
          <a:bodyPr vert="eaVert" wrap="none" anchor="ct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eaLnBrk="1" hangingPunct="1"/>
            <a:endParaRPr lang="en-US" altLang="en-US"/>
          </a:p>
        </p:txBody>
      </p:sp>
    </p:spTree>
    <p:extLst>
      <p:ext uri="{BB962C8B-B14F-4D97-AF65-F5344CB8AC3E}">
        <p14:creationId xmlns:p14="http://schemas.microsoft.com/office/powerpoint/2010/main" val="12591334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79895"/>
                                        </p:tgtEl>
                                        <p:attrNameLst>
                                          <p:attrName>style.visibility</p:attrName>
                                        </p:attrNameLst>
                                      </p:cBhvr>
                                      <p:to>
                                        <p:strVal val="visible"/>
                                      </p:to>
                                    </p:set>
                                    <p:animEffect transition="in" filter="dissolve">
                                      <p:cBhvr>
                                        <p:cTn id="11" dur="500"/>
                                        <p:tgtEl>
                                          <p:spTgt spid="79895"/>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500"/>
                                        <p:tgtEl>
                                          <p:spTgt spid="7"/>
                                        </p:tgtEl>
                                      </p:cBhvr>
                                    </p:animEffect>
                                  </p:childTnLst>
                                </p:cTn>
                              </p:par>
                            </p:childTnLst>
                          </p:cTn>
                        </p:par>
                        <p:par>
                          <p:cTn id="17" fill="hold" nodeType="afterGroup">
                            <p:stCondLst>
                              <p:cond delay="500"/>
                            </p:stCondLst>
                            <p:childTnLst>
                              <p:par>
                                <p:cTn id="18" presetID="9" presetClass="entr" presetSubtype="0" fill="hold" grpId="0" nodeType="afterEffect">
                                  <p:stCondLst>
                                    <p:cond delay="0"/>
                                  </p:stCondLst>
                                  <p:childTnLst>
                                    <p:set>
                                      <p:cBhvr>
                                        <p:cTn id="19" dur="1" fill="hold">
                                          <p:stCondLst>
                                            <p:cond delay="0"/>
                                          </p:stCondLst>
                                        </p:cTn>
                                        <p:tgtEl>
                                          <p:spTgt spid="79896"/>
                                        </p:tgtEl>
                                        <p:attrNameLst>
                                          <p:attrName>style.visibility</p:attrName>
                                        </p:attrNameLst>
                                      </p:cBhvr>
                                      <p:to>
                                        <p:strVal val="visible"/>
                                      </p:to>
                                    </p:set>
                                    <p:animEffect transition="in" filter="dissolve">
                                      <p:cBhvr>
                                        <p:cTn id="20" dur="500"/>
                                        <p:tgtEl>
                                          <p:spTgt spid="798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95" grpId="0"/>
      <p:bldP spid="79896" grpId="0"/>
      <p:bldP spid="6" grpId="0" animBg="1"/>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305800" cy="2743200"/>
          </a:xfrm>
        </p:spPr>
        <p:txBody>
          <a:bodyPr/>
          <a:lstStyle/>
          <a:p>
            <a:r>
              <a:rPr lang="en-US" sz="5000" dirty="0"/>
              <a:t>The War Widens</a:t>
            </a:r>
            <a:br>
              <a:rPr lang="en-US" sz="5000" dirty="0"/>
            </a:br>
            <a:endParaRPr lang="en-US" sz="5000" dirty="0"/>
          </a:p>
        </p:txBody>
      </p:sp>
      <p:sp>
        <p:nvSpPr>
          <p:cNvPr id="3" name="Text Placeholder 2"/>
          <p:cNvSpPr>
            <a:spLocks noGrp="1"/>
          </p:cNvSpPr>
          <p:nvPr>
            <p:ph type="body" idx="1"/>
          </p:nvPr>
        </p:nvSpPr>
        <p:spPr>
          <a:xfrm>
            <a:off x="699248" y="3767316"/>
            <a:ext cx="7734747" cy="2709684"/>
          </a:xfrm>
        </p:spPr>
        <p:txBody>
          <a:bodyPr>
            <a:normAutofit/>
          </a:bodyPr>
          <a:lstStyle/>
          <a:p>
            <a:pPr algn="l"/>
            <a:r>
              <a:rPr lang="en-US" b="1" dirty="0"/>
              <a:t>Focus Question: </a:t>
            </a:r>
          </a:p>
          <a:p>
            <a:pPr algn="l"/>
            <a:r>
              <a:rPr lang="en-US" dirty="0"/>
              <a:t>How did the effects of the war widen?</a:t>
            </a:r>
          </a:p>
          <a:p>
            <a:pPr algn="l"/>
            <a:endParaRPr lang="en-US" dirty="0"/>
          </a:p>
          <a:p>
            <a:pPr algn="l"/>
            <a:endParaRPr lang="en-US" dirty="0"/>
          </a:p>
        </p:txBody>
      </p:sp>
    </p:spTree>
    <p:extLst>
      <p:ext uri="{BB962C8B-B14F-4D97-AF65-F5344CB8AC3E}">
        <p14:creationId xmlns:p14="http://schemas.microsoft.com/office/powerpoint/2010/main" val="15583656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9" name="Line 29"/>
          <p:cNvSpPr>
            <a:spLocks noChangeShapeType="1"/>
          </p:cNvSpPr>
          <p:nvPr/>
        </p:nvSpPr>
        <p:spPr bwMode="auto">
          <a:xfrm rot="21480000" flipH="1">
            <a:off x="2001838" y="4267200"/>
            <a:ext cx="762000" cy="4572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195" name="Text Box 6"/>
          <p:cNvSpPr txBox="1">
            <a:spLocks noChangeArrowheads="1"/>
          </p:cNvSpPr>
          <p:nvPr/>
        </p:nvSpPr>
        <p:spPr bwMode="auto">
          <a:xfrm>
            <a:off x="1371600" y="1143000"/>
            <a:ext cx="6400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eaLnBrk="1" hangingPunct="1"/>
            <a:r>
              <a:rPr lang="en-US" altLang="en-US" sz="2400" b="1"/>
              <a:t>How did the effects of the war widen? </a:t>
            </a:r>
          </a:p>
        </p:txBody>
      </p:sp>
      <p:sp>
        <p:nvSpPr>
          <p:cNvPr id="20489" name="Text Box 9"/>
          <p:cNvSpPr txBox="1">
            <a:spLocks noChangeArrowheads="1"/>
          </p:cNvSpPr>
          <p:nvPr/>
        </p:nvSpPr>
        <p:spPr bwMode="auto">
          <a:xfrm>
            <a:off x="1371600" y="2209800"/>
            <a:ext cx="64008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eaLnBrk="1" hangingPunct="1"/>
            <a:r>
              <a:rPr lang="en-US" altLang="en-US"/>
              <a:t>While Continental soldiers faced battle in the thirteen colonies, many people in other places also felt the war</a:t>
            </a:r>
            <a:r>
              <a:rPr lang="en-US" altLang="en-US">
                <a:latin typeface="Arial" charset="0"/>
              </a:rPr>
              <a:t>’</a:t>
            </a:r>
            <a:r>
              <a:rPr lang="en-US" altLang="en-US"/>
              <a:t>s effects.</a:t>
            </a:r>
          </a:p>
        </p:txBody>
      </p:sp>
      <p:sp>
        <p:nvSpPr>
          <p:cNvPr id="20508" name="Rectangle 28"/>
          <p:cNvSpPr>
            <a:spLocks noChangeArrowheads="1"/>
          </p:cNvSpPr>
          <p:nvPr/>
        </p:nvSpPr>
        <p:spPr bwMode="auto">
          <a:xfrm>
            <a:off x="2743200" y="3810000"/>
            <a:ext cx="3657600" cy="457200"/>
          </a:xfrm>
          <a:prstGeom prst="rect">
            <a:avLst/>
          </a:prstGeom>
          <a:solidFill>
            <a:srgbClr val="FF9966">
              <a:alpha val="76077"/>
            </a:srgbClr>
          </a:solidFill>
          <a:ln w="28575">
            <a:solidFill>
              <a:schemeClr val="tx1"/>
            </a:solidFill>
            <a:miter lim="800000"/>
            <a:headEnd/>
            <a:tailEnd/>
          </a:ln>
        </p:spPr>
        <p:txBody>
          <a:bodyPr wrap="none" anchor="ct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algn="ctr" eaLnBrk="1" hangingPunct="1"/>
            <a:r>
              <a:rPr lang="en-US" altLang="en-US" sz="2000"/>
              <a:t>American Revolution</a:t>
            </a:r>
          </a:p>
        </p:txBody>
      </p:sp>
      <p:sp>
        <p:nvSpPr>
          <p:cNvPr id="20510" name="Line 30"/>
          <p:cNvSpPr>
            <a:spLocks noChangeShapeType="1"/>
          </p:cNvSpPr>
          <p:nvPr/>
        </p:nvSpPr>
        <p:spPr bwMode="auto">
          <a:xfrm>
            <a:off x="3505200" y="4267200"/>
            <a:ext cx="0" cy="3810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11" name="Line 31"/>
          <p:cNvSpPr>
            <a:spLocks noChangeShapeType="1"/>
          </p:cNvSpPr>
          <p:nvPr/>
        </p:nvSpPr>
        <p:spPr bwMode="auto">
          <a:xfrm>
            <a:off x="5410200" y="4267200"/>
            <a:ext cx="0" cy="3810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12" name="Line 32"/>
          <p:cNvSpPr>
            <a:spLocks noChangeShapeType="1"/>
          </p:cNvSpPr>
          <p:nvPr/>
        </p:nvSpPr>
        <p:spPr bwMode="auto">
          <a:xfrm>
            <a:off x="6400800" y="4267200"/>
            <a:ext cx="609600" cy="3810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13" name="Rectangle 33"/>
          <p:cNvSpPr>
            <a:spLocks noChangeArrowheads="1"/>
          </p:cNvSpPr>
          <p:nvPr/>
        </p:nvSpPr>
        <p:spPr bwMode="auto">
          <a:xfrm>
            <a:off x="685800" y="4648200"/>
            <a:ext cx="1447800" cy="1371600"/>
          </a:xfrm>
          <a:prstGeom prst="rect">
            <a:avLst/>
          </a:prstGeom>
          <a:solidFill>
            <a:srgbClr val="CCFFCC"/>
          </a:solidFill>
          <a:ln w="28575">
            <a:solidFill>
              <a:schemeClr val="tx1"/>
            </a:solidFill>
            <a:miter lim="800000"/>
            <a:headEnd/>
            <a:tailEnd/>
          </a:ln>
        </p:spPr>
        <p:txBody>
          <a:bodyPr wrap="none" anchor="ct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algn="ctr" eaLnBrk="1" hangingPunct="1"/>
            <a:r>
              <a:rPr lang="en-US" altLang="en-US" sz="2000"/>
              <a:t>Native</a:t>
            </a:r>
          </a:p>
          <a:p>
            <a:pPr algn="ctr" eaLnBrk="1" hangingPunct="1"/>
            <a:r>
              <a:rPr lang="en-US" altLang="en-US" sz="2000"/>
              <a:t>Americans</a:t>
            </a:r>
          </a:p>
        </p:txBody>
      </p:sp>
      <p:sp>
        <p:nvSpPr>
          <p:cNvPr id="20514" name="Rectangle 34"/>
          <p:cNvSpPr>
            <a:spLocks noChangeArrowheads="1"/>
          </p:cNvSpPr>
          <p:nvPr/>
        </p:nvSpPr>
        <p:spPr bwMode="auto">
          <a:xfrm>
            <a:off x="7010400" y="4648200"/>
            <a:ext cx="1447800" cy="1371600"/>
          </a:xfrm>
          <a:prstGeom prst="rect">
            <a:avLst/>
          </a:prstGeom>
          <a:solidFill>
            <a:srgbClr val="CC99FF">
              <a:alpha val="25098"/>
            </a:srgbClr>
          </a:solidFill>
          <a:ln w="28575">
            <a:solidFill>
              <a:schemeClr val="tx1"/>
            </a:solidFill>
            <a:miter lim="800000"/>
            <a:headEnd/>
            <a:tailEnd/>
          </a:ln>
        </p:spPr>
        <p:txBody>
          <a:bodyPr wrap="none" anchor="ct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algn="ctr" eaLnBrk="1" hangingPunct="1"/>
            <a:r>
              <a:rPr lang="en-US" altLang="en-US" sz="2000"/>
              <a:t>African</a:t>
            </a:r>
          </a:p>
          <a:p>
            <a:pPr algn="ctr" eaLnBrk="1" hangingPunct="1"/>
            <a:r>
              <a:rPr lang="en-US" altLang="en-US" sz="2000"/>
              <a:t>Americans</a:t>
            </a:r>
          </a:p>
        </p:txBody>
      </p:sp>
      <p:sp>
        <p:nvSpPr>
          <p:cNvPr id="20515" name="Rectangle 35"/>
          <p:cNvSpPr>
            <a:spLocks noChangeArrowheads="1"/>
          </p:cNvSpPr>
          <p:nvPr/>
        </p:nvSpPr>
        <p:spPr bwMode="auto">
          <a:xfrm>
            <a:off x="4876800" y="4648200"/>
            <a:ext cx="1447800" cy="1371600"/>
          </a:xfrm>
          <a:prstGeom prst="rect">
            <a:avLst/>
          </a:prstGeom>
          <a:solidFill>
            <a:srgbClr val="FFFF99"/>
          </a:solidFill>
          <a:ln w="28575">
            <a:solidFill>
              <a:schemeClr val="tx1"/>
            </a:solidFill>
            <a:miter lim="800000"/>
            <a:headEnd/>
            <a:tailEnd/>
          </a:ln>
        </p:spPr>
        <p:txBody>
          <a:bodyPr wrap="none" anchor="ct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algn="ctr" eaLnBrk="1" hangingPunct="1"/>
            <a:r>
              <a:rPr lang="en-US" altLang="en-US" sz="2000"/>
              <a:t>Women</a:t>
            </a:r>
          </a:p>
        </p:txBody>
      </p:sp>
      <p:sp>
        <p:nvSpPr>
          <p:cNvPr id="20516" name="Rectangle 36"/>
          <p:cNvSpPr>
            <a:spLocks noChangeArrowheads="1"/>
          </p:cNvSpPr>
          <p:nvPr/>
        </p:nvSpPr>
        <p:spPr bwMode="auto">
          <a:xfrm>
            <a:off x="2743200" y="4648200"/>
            <a:ext cx="1447800" cy="1371600"/>
          </a:xfrm>
          <a:prstGeom prst="rect">
            <a:avLst/>
          </a:prstGeom>
          <a:solidFill>
            <a:srgbClr val="CCFFFF"/>
          </a:solidFill>
          <a:ln w="28575">
            <a:solidFill>
              <a:schemeClr val="tx1"/>
            </a:solidFill>
            <a:miter lim="800000"/>
            <a:headEnd/>
            <a:tailEnd/>
          </a:ln>
        </p:spPr>
        <p:txBody>
          <a:bodyPr wrap="none" anchor="ct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algn="ctr" eaLnBrk="1" hangingPunct="1"/>
            <a:r>
              <a:rPr lang="en-US" altLang="en-US" sz="2000"/>
              <a:t>Western</a:t>
            </a:r>
          </a:p>
          <a:p>
            <a:pPr algn="ctr" eaLnBrk="1" hangingPunct="1"/>
            <a:r>
              <a:rPr lang="en-US" altLang="en-US" sz="2000"/>
              <a:t>settlers</a:t>
            </a:r>
          </a:p>
        </p:txBody>
      </p:sp>
      <p:pic>
        <p:nvPicPr>
          <p:cNvPr id="8205" name="Picture 13" descr="SFQ_ic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198563"/>
            <a:ext cx="7620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222536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489"/>
                                        </p:tgtEl>
                                        <p:attrNameLst>
                                          <p:attrName>style.visibility</p:attrName>
                                        </p:attrNameLst>
                                      </p:cBhvr>
                                      <p:to>
                                        <p:strVal val="visible"/>
                                      </p:to>
                                    </p:set>
                                    <p:animEffect transition="in" filter="dissolve">
                                      <p:cBhvr>
                                        <p:cTn id="7" dur="500"/>
                                        <p:tgtEl>
                                          <p:spTgt spid="2048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0508"/>
                                        </p:tgtEl>
                                        <p:attrNameLst>
                                          <p:attrName>style.visibility</p:attrName>
                                        </p:attrNameLst>
                                      </p:cBhvr>
                                      <p:to>
                                        <p:strVal val="visible"/>
                                      </p:to>
                                    </p:set>
                                  </p:childTnLst>
                                </p:cTn>
                              </p:par>
                            </p:childTnLst>
                          </p:cTn>
                        </p:par>
                        <p:par>
                          <p:cTn id="12" fill="hold" nodeType="afterGroup">
                            <p:stCondLst>
                              <p:cond delay="0"/>
                            </p:stCondLst>
                            <p:childTnLst>
                              <p:par>
                                <p:cTn id="13" presetID="22" presetClass="entr" presetSubtype="1" fill="hold" grpId="0" nodeType="afterEffect">
                                  <p:stCondLst>
                                    <p:cond delay="0"/>
                                  </p:stCondLst>
                                  <p:childTnLst>
                                    <p:set>
                                      <p:cBhvr>
                                        <p:cTn id="14" dur="1" fill="hold">
                                          <p:stCondLst>
                                            <p:cond delay="0"/>
                                          </p:stCondLst>
                                        </p:cTn>
                                        <p:tgtEl>
                                          <p:spTgt spid="20509"/>
                                        </p:tgtEl>
                                        <p:attrNameLst>
                                          <p:attrName>style.visibility</p:attrName>
                                        </p:attrNameLst>
                                      </p:cBhvr>
                                      <p:to>
                                        <p:strVal val="visible"/>
                                      </p:to>
                                    </p:set>
                                    <p:animEffect transition="in" filter="wipe(up)">
                                      <p:cBhvr>
                                        <p:cTn id="15" dur="500"/>
                                        <p:tgtEl>
                                          <p:spTgt spid="20509"/>
                                        </p:tgtEl>
                                      </p:cBhvr>
                                    </p:animEffect>
                                  </p:childTnLst>
                                </p:cTn>
                              </p:par>
                            </p:childTnLst>
                          </p:cTn>
                        </p:par>
                        <p:par>
                          <p:cTn id="16" fill="hold" nodeType="afterGroup">
                            <p:stCondLst>
                              <p:cond delay="500"/>
                            </p:stCondLst>
                            <p:childTnLst>
                              <p:par>
                                <p:cTn id="17" presetID="22" presetClass="entr" presetSubtype="1" fill="hold" grpId="0" nodeType="afterEffect">
                                  <p:stCondLst>
                                    <p:cond delay="0"/>
                                  </p:stCondLst>
                                  <p:childTnLst>
                                    <p:set>
                                      <p:cBhvr>
                                        <p:cTn id="18" dur="1" fill="hold">
                                          <p:stCondLst>
                                            <p:cond delay="0"/>
                                          </p:stCondLst>
                                        </p:cTn>
                                        <p:tgtEl>
                                          <p:spTgt spid="20513"/>
                                        </p:tgtEl>
                                        <p:attrNameLst>
                                          <p:attrName>style.visibility</p:attrName>
                                        </p:attrNameLst>
                                      </p:cBhvr>
                                      <p:to>
                                        <p:strVal val="visible"/>
                                      </p:to>
                                    </p:set>
                                    <p:animEffect transition="in" filter="wipe(up)">
                                      <p:cBhvr>
                                        <p:cTn id="19" dur="500"/>
                                        <p:tgtEl>
                                          <p:spTgt spid="20513"/>
                                        </p:tgtEl>
                                      </p:cBhvr>
                                    </p:animEffect>
                                  </p:childTnLst>
                                </p:cTn>
                              </p:par>
                            </p:childTnLst>
                          </p:cTn>
                        </p:par>
                        <p:par>
                          <p:cTn id="20" fill="hold" nodeType="afterGroup">
                            <p:stCondLst>
                              <p:cond delay="1000"/>
                            </p:stCondLst>
                            <p:childTnLst>
                              <p:par>
                                <p:cTn id="21" presetID="22" presetClass="entr" presetSubtype="1" fill="hold" grpId="0" nodeType="afterEffect">
                                  <p:stCondLst>
                                    <p:cond delay="0"/>
                                  </p:stCondLst>
                                  <p:childTnLst>
                                    <p:set>
                                      <p:cBhvr>
                                        <p:cTn id="22" dur="1" fill="hold">
                                          <p:stCondLst>
                                            <p:cond delay="0"/>
                                          </p:stCondLst>
                                        </p:cTn>
                                        <p:tgtEl>
                                          <p:spTgt spid="20510"/>
                                        </p:tgtEl>
                                        <p:attrNameLst>
                                          <p:attrName>style.visibility</p:attrName>
                                        </p:attrNameLst>
                                      </p:cBhvr>
                                      <p:to>
                                        <p:strVal val="visible"/>
                                      </p:to>
                                    </p:set>
                                    <p:animEffect transition="in" filter="wipe(up)">
                                      <p:cBhvr>
                                        <p:cTn id="23" dur="500"/>
                                        <p:tgtEl>
                                          <p:spTgt spid="20510"/>
                                        </p:tgtEl>
                                      </p:cBhvr>
                                    </p:animEffect>
                                  </p:childTnLst>
                                </p:cTn>
                              </p:par>
                            </p:childTnLst>
                          </p:cTn>
                        </p:par>
                        <p:par>
                          <p:cTn id="24" fill="hold" nodeType="afterGroup">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20516"/>
                                        </p:tgtEl>
                                        <p:attrNameLst>
                                          <p:attrName>style.visibility</p:attrName>
                                        </p:attrNameLst>
                                      </p:cBhvr>
                                      <p:to>
                                        <p:strVal val="visible"/>
                                      </p:to>
                                    </p:set>
                                    <p:animEffect transition="in" filter="wipe(up)">
                                      <p:cBhvr>
                                        <p:cTn id="27" dur="500"/>
                                        <p:tgtEl>
                                          <p:spTgt spid="20516"/>
                                        </p:tgtEl>
                                      </p:cBhvr>
                                    </p:animEffect>
                                  </p:childTnLst>
                                </p:cTn>
                              </p:par>
                            </p:childTnLst>
                          </p:cTn>
                        </p:par>
                        <p:par>
                          <p:cTn id="28" fill="hold" nodeType="afterGroup">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20511"/>
                                        </p:tgtEl>
                                        <p:attrNameLst>
                                          <p:attrName>style.visibility</p:attrName>
                                        </p:attrNameLst>
                                      </p:cBhvr>
                                      <p:to>
                                        <p:strVal val="visible"/>
                                      </p:to>
                                    </p:set>
                                    <p:animEffect transition="in" filter="wipe(up)">
                                      <p:cBhvr>
                                        <p:cTn id="31" dur="500"/>
                                        <p:tgtEl>
                                          <p:spTgt spid="20511"/>
                                        </p:tgtEl>
                                      </p:cBhvr>
                                    </p:animEffect>
                                  </p:childTnLst>
                                </p:cTn>
                              </p:par>
                            </p:childTnLst>
                          </p:cTn>
                        </p:par>
                        <p:par>
                          <p:cTn id="32" fill="hold" nodeType="afterGroup">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20515"/>
                                        </p:tgtEl>
                                        <p:attrNameLst>
                                          <p:attrName>style.visibility</p:attrName>
                                        </p:attrNameLst>
                                      </p:cBhvr>
                                      <p:to>
                                        <p:strVal val="visible"/>
                                      </p:to>
                                    </p:set>
                                    <p:animEffect transition="in" filter="wipe(up)">
                                      <p:cBhvr>
                                        <p:cTn id="35" dur="500"/>
                                        <p:tgtEl>
                                          <p:spTgt spid="20515"/>
                                        </p:tgtEl>
                                      </p:cBhvr>
                                    </p:animEffect>
                                  </p:childTnLst>
                                </p:cTn>
                              </p:par>
                            </p:childTnLst>
                          </p:cTn>
                        </p:par>
                        <p:par>
                          <p:cTn id="36" fill="hold" nodeType="afterGroup">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20512"/>
                                        </p:tgtEl>
                                        <p:attrNameLst>
                                          <p:attrName>style.visibility</p:attrName>
                                        </p:attrNameLst>
                                      </p:cBhvr>
                                      <p:to>
                                        <p:strVal val="visible"/>
                                      </p:to>
                                    </p:set>
                                    <p:animEffect transition="in" filter="wipe(up)">
                                      <p:cBhvr>
                                        <p:cTn id="39" dur="500"/>
                                        <p:tgtEl>
                                          <p:spTgt spid="20512"/>
                                        </p:tgtEl>
                                      </p:cBhvr>
                                    </p:animEffect>
                                  </p:childTnLst>
                                </p:cTn>
                              </p:par>
                            </p:childTnLst>
                          </p:cTn>
                        </p:par>
                        <p:par>
                          <p:cTn id="40" fill="hold" nodeType="afterGroup">
                            <p:stCondLst>
                              <p:cond delay="3500"/>
                            </p:stCondLst>
                            <p:childTnLst>
                              <p:par>
                                <p:cTn id="41" presetID="22" presetClass="entr" presetSubtype="1" fill="hold" grpId="0" nodeType="afterEffect">
                                  <p:stCondLst>
                                    <p:cond delay="0"/>
                                  </p:stCondLst>
                                  <p:childTnLst>
                                    <p:set>
                                      <p:cBhvr>
                                        <p:cTn id="42" dur="1" fill="hold">
                                          <p:stCondLst>
                                            <p:cond delay="0"/>
                                          </p:stCondLst>
                                        </p:cTn>
                                        <p:tgtEl>
                                          <p:spTgt spid="20514"/>
                                        </p:tgtEl>
                                        <p:attrNameLst>
                                          <p:attrName>style.visibility</p:attrName>
                                        </p:attrNameLst>
                                      </p:cBhvr>
                                      <p:to>
                                        <p:strVal val="visible"/>
                                      </p:to>
                                    </p:set>
                                    <p:animEffect transition="in" filter="wipe(up)">
                                      <p:cBhvr>
                                        <p:cTn id="43" dur="500"/>
                                        <p:tgtEl>
                                          <p:spTgt spid="205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9" grpId="0" animBg="1"/>
      <p:bldP spid="20489" grpId="0"/>
      <p:bldP spid="20508" grpId="0" animBg="1"/>
      <p:bldP spid="20510" grpId="0" animBg="1"/>
      <p:bldP spid="20511" grpId="0" animBg="1"/>
      <p:bldP spid="20512" grpId="0" animBg="1"/>
      <p:bldP spid="20513" grpId="0" animBg="1"/>
      <p:bldP spid="20514" grpId="0" animBg="1"/>
      <p:bldP spid="20515" grpId="0" animBg="1"/>
      <p:bldP spid="2051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746125" y="1581150"/>
            <a:ext cx="18415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eaLnBrk="1" hangingPunct="1"/>
            <a:endParaRPr lang="en-US" altLang="en-US"/>
          </a:p>
        </p:txBody>
      </p:sp>
      <p:sp>
        <p:nvSpPr>
          <p:cNvPr id="9219" name="Text Box 11"/>
          <p:cNvSpPr txBox="1">
            <a:spLocks noChangeArrowheads="1"/>
          </p:cNvSpPr>
          <p:nvPr/>
        </p:nvSpPr>
        <p:spPr bwMode="auto">
          <a:xfrm>
            <a:off x="914400" y="1143000"/>
            <a:ext cx="7315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eaLnBrk="1" hangingPunct="1"/>
            <a:r>
              <a:rPr lang="en-US" altLang="en-US" b="1"/>
              <a:t>African Americans fought on both sides during the American Revolution.</a:t>
            </a:r>
          </a:p>
        </p:txBody>
      </p:sp>
      <p:sp>
        <p:nvSpPr>
          <p:cNvPr id="38930" name="AutoShape 18"/>
          <p:cNvSpPr>
            <a:spLocks noChangeArrowheads="1"/>
          </p:cNvSpPr>
          <p:nvPr/>
        </p:nvSpPr>
        <p:spPr bwMode="auto">
          <a:xfrm>
            <a:off x="2895600" y="2895600"/>
            <a:ext cx="3352800" cy="2438400"/>
          </a:xfrm>
          <a:prstGeom prst="leftRightArrow">
            <a:avLst>
              <a:gd name="adj1" fmla="val 50000"/>
              <a:gd name="adj2" fmla="val 27500"/>
            </a:avLst>
          </a:prstGeom>
          <a:solidFill>
            <a:srgbClr val="CC99FF">
              <a:alpha val="25098"/>
            </a:srgbClr>
          </a:solidFill>
          <a:ln w="9525">
            <a:solidFill>
              <a:schemeClr val="tx1"/>
            </a:solidFill>
            <a:miter lim="800000"/>
            <a:headEnd/>
            <a:tailEnd/>
          </a:ln>
        </p:spPr>
        <p:txBody>
          <a:bodyPr wrap="none" anchor="ct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algn="ctr" eaLnBrk="1" hangingPunct="1"/>
            <a:r>
              <a:rPr lang="en-US" altLang="en-US" sz="2000"/>
              <a:t>African Americans</a:t>
            </a:r>
          </a:p>
        </p:txBody>
      </p:sp>
      <p:sp>
        <p:nvSpPr>
          <p:cNvPr id="38933" name="Oval 21"/>
          <p:cNvSpPr>
            <a:spLocks noChangeArrowheads="1"/>
          </p:cNvSpPr>
          <p:nvPr/>
        </p:nvSpPr>
        <p:spPr bwMode="auto">
          <a:xfrm>
            <a:off x="533400" y="3048000"/>
            <a:ext cx="2209800" cy="2133600"/>
          </a:xfrm>
          <a:prstGeom prst="ellipse">
            <a:avLst/>
          </a:prstGeom>
          <a:solidFill>
            <a:srgbClr val="00CCFF">
              <a:alpha val="49019"/>
            </a:srgbClr>
          </a:solidFill>
          <a:ln w="9525">
            <a:solidFill>
              <a:schemeClr val="tx1"/>
            </a:solidFill>
            <a:round/>
            <a:headEnd/>
            <a:tailEnd/>
          </a:ln>
        </p:spPr>
        <p:txBody>
          <a:bodyPr wrap="none" anchor="ct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algn="ctr" eaLnBrk="1" hangingPunct="1"/>
            <a:r>
              <a:rPr lang="en-US" altLang="en-US" sz="2000"/>
              <a:t>Patriots</a:t>
            </a:r>
          </a:p>
        </p:txBody>
      </p:sp>
      <p:sp>
        <p:nvSpPr>
          <p:cNvPr id="38935" name="Oval 23"/>
          <p:cNvSpPr>
            <a:spLocks noChangeArrowheads="1"/>
          </p:cNvSpPr>
          <p:nvPr/>
        </p:nvSpPr>
        <p:spPr bwMode="auto">
          <a:xfrm>
            <a:off x="6400800" y="3048000"/>
            <a:ext cx="2209800" cy="2133600"/>
          </a:xfrm>
          <a:prstGeom prst="ellipse">
            <a:avLst/>
          </a:prstGeom>
          <a:solidFill>
            <a:srgbClr val="FF3300">
              <a:alpha val="65097"/>
            </a:srgbClr>
          </a:solidFill>
          <a:ln w="9525">
            <a:solidFill>
              <a:schemeClr val="tx1"/>
            </a:solidFill>
            <a:round/>
            <a:headEnd/>
            <a:tailEnd/>
          </a:ln>
        </p:spPr>
        <p:txBody>
          <a:bodyPr wrap="none" anchor="ct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algn="ctr" eaLnBrk="1" hangingPunct="1"/>
            <a:r>
              <a:rPr lang="en-US" altLang="en-US" sz="2000"/>
              <a:t>British</a:t>
            </a:r>
          </a:p>
        </p:txBody>
      </p:sp>
    </p:spTree>
    <p:extLst>
      <p:ext uri="{BB962C8B-B14F-4D97-AF65-F5344CB8AC3E}">
        <p14:creationId xmlns:p14="http://schemas.microsoft.com/office/powerpoint/2010/main" val="15541619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8930"/>
                                        </p:tgtEl>
                                        <p:attrNameLst>
                                          <p:attrName>style.visibility</p:attrName>
                                        </p:attrNameLst>
                                      </p:cBhvr>
                                      <p:to>
                                        <p:strVal val="visible"/>
                                      </p:to>
                                    </p:set>
                                    <p:anim calcmode="lin" valueType="num">
                                      <p:cBhvr>
                                        <p:cTn id="7" dur="1000" fill="hold"/>
                                        <p:tgtEl>
                                          <p:spTgt spid="38930"/>
                                        </p:tgtEl>
                                        <p:attrNameLst>
                                          <p:attrName>ppt_w</p:attrName>
                                        </p:attrNameLst>
                                      </p:cBhvr>
                                      <p:tavLst>
                                        <p:tav tm="0">
                                          <p:val>
                                            <p:strVal val="#ppt_w*0.70"/>
                                          </p:val>
                                        </p:tav>
                                        <p:tav tm="100000">
                                          <p:val>
                                            <p:strVal val="#ppt_w"/>
                                          </p:val>
                                        </p:tav>
                                      </p:tavLst>
                                    </p:anim>
                                    <p:anim calcmode="lin" valueType="num">
                                      <p:cBhvr>
                                        <p:cTn id="8" dur="1000" fill="hold"/>
                                        <p:tgtEl>
                                          <p:spTgt spid="38930"/>
                                        </p:tgtEl>
                                        <p:attrNameLst>
                                          <p:attrName>ppt_h</p:attrName>
                                        </p:attrNameLst>
                                      </p:cBhvr>
                                      <p:tavLst>
                                        <p:tav tm="0">
                                          <p:val>
                                            <p:strVal val="#ppt_h"/>
                                          </p:val>
                                        </p:tav>
                                        <p:tav tm="100000">
                                          <p:val>
                                            <p:strVal val="#ppt_h"/>
                                          </p:val>
                                        </p:tav>
                                      </p:tavLst>
                                    </p:anim>
                                    <p:animEffect transition="in" filter="fade">
                                      <p:cBhvr>
                                        <p:cTn id="9" dur="1000"/>
                                        <p:tgtEl>
                                          <p:spTgt spid="38930"/>
                                        </p:tgtEl>
                                      </p:cBhvr>
                                    </p:animEffect>
                                  </p:childTnLst>
                                </p:cTn>
                              </p:par>
                            </p:childTnLst>
                          </p:cTn>
                        </p:par>
                        <p:par>
                          <p:cTn id="10" fill="hold" nodeType="afterGroup">
                            <p:stCondLst>
                              <p:cond delay="1000"/>
                            </p:stCondLst>
                            <p:childTnLst>
                              <p:par>
                                <p:cTn id="11" presetID="9" presetClass="entr" presetSubtype="0" fill="hold" grpId="0" nodeType="afterEffect">
                                  <p:stCondLst>
                                    <p:cond delay="0"/>
                                  </p:stCondLst>
                                  <p:childTnLst>
                                    <p:set>
                                      <p:cBhvr>
                                        <p:cTn id="12" dur="1" fill="hold">
                                          <p:stCondLst>
                                            <p:cond delay="0"/>
                                          </p:stCondLst>
                                        </p:cTn>
                                        <p:tgtEl>
                                          <p:spTgt spid="38933"/>
                                        </p:tgtEl>
                                        <p:attrNameLst>
                                          <p:attrName>style.visibility</p:attrName>
                                        </p:attrNameLst>
                                      </p:cBhvr>
                                      <p:to>
                                        <p:strVal val="visible"/>
                                      </p:to>
                                    </p:set>
                                    <p:animEffect transition="in" filter="dissolve">
                                      <p:cBhvr>
                                        <p:cTn id="13" dur="1000"/>
                                        <p:tgtEl>
                                          <p:spTgt spid="38933"/>
                                        </p:tgtEl>
                                      </p:cBhvr>
                                    </p:animEffect>
                                  </p:childTnLst>
                                </p:cTn>
                              </p:par>
                            </p:childTnLst>
                          </p:cTn>
                        </p:par>
                        <p:par>
                          <p:cTn id="14" fill="hold" nodeType="afterGroup">
                            <p:stCondLst>
                              <p:cond delay="2000"/>
                            </p:stCondLst>
                            <p:childTnLst>
                              <p:par>
                                <p:cTn id="15" presetID="9" presetClass="entr" presetSubtype="0" fill="hold" grpId="0" nodeType="afterEffect">
                                  <p:stCondLst>
                                    <p:cond delay="0"/>
                                  </p:stCondLst>
                                  <p:childTnLst>
                                    <p:set>
                                      <p:cBhvr>
                                        <p:cTn id="16" dur="1" fill="hold">
                                          <p:stCondLst>
                                            <p:cond delay="0"/>
                                          </p:stCondLst>
                                        </p:cTn>
                                        <p:tgtEl>
                                          <p:spTgt spid="38935"/>
                                        </p:tgtEl>
                                        <p:attrNameLst>
                                          <p:attrName>style.visibility</p:attrName>
                                        </p:attrNameLst>
                                      </p:cBhvr>
                                      <p:to>
                                        <p:strVal val="visible"/>
                                      </p:to>
                                    </p:set>
                                    <p:animEffect transition="in" filter="dissolve">
                                      <p:cBhvr>
                                        <p:cTn id="17" dur="1000"/>
                                        <p:tgtEl>
                                          <p:spTgt spid="389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30" grpId="0" animBg="1"/>
      <p:bldP spid="38933" grpId="0" animBg="1"/>
      <p:bldP spid="3893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9281ECC-C2EA-A447-B4D8-E418E1298446}"/>
              </a:ext>
            </a:extLst>
          </p:cNvPr>
          <p:cNvSpPr/>
          <p:nvPr/>
        </p:nvSpPr>
        <p:spPr>
          <a:xfrm>
            <a:off x="0" y="319520"/>
            <a:ext cx="9144000" cy="6275692"/>
          </a:xfrm>
          <a:prstGeom prst="rect">
            <a:avLst/>
          </a:prstGeom>
        </p:spPr>
        <p:txBody>
          <a:bodyPr wrap="square">
            <a:spAutoFit/>
          </a:bodyPr>
          <a:lstStyle/>
          <a:p>
            <a:pPr marL="342900" marR="0" lvl="0" indent="-342900">
              <a:lnSpc>
                <a:spcPct val="150000"/>
              </a:lnSpc>
              <a:spcBef>
                <a:spcPts val="0"/>
              </a:spcBef>
              <a:spcAft>
                <a:spcPts val="0"/>
              </a:spcAft>
              <a:buFont typeface="Arial" panose="020B0604020202020204" pitchFamily="34" charset="0"/>
              <a:buChar char="•"/>
            </a:pPr>
            <a:r>
              <a:rPr lang="en-US" sz="2200" dirty="0">
                <a:latin typeface="Verdana" panose="020B0604030504040204" pitchFamily="34" charset="0"/>
                <a:ea typeface="Verdana" panose="020B0604030504040204" pitchFamily="34" charset="0"/>
                <a:cs typeface="Verdana" panose="020B0604030504040204" pitchFamily="34" charset="0"/>
              </a:rPr>
              <a:t>New England Delegates proposed </a:t>
            </a:r>
            <a:r>
              <a:rPr lang="en-US" sz="2200" u="sng" dirty="0">
                <a:solidFill>
                  <a:srgbClr val="FF0000"/>
                </a:solidFill>
                <a:latin typeface="Verdana" panose="020B0604030504040204" pitchFamily="34" charset="0"/>
                <a:ea typeface="Verdana" panose="020B0604030504040204" pitchFamily="34" charset="0"/>
                <a:cs typeface="Verdana" panose="020B0604030504040204" pitchFamily="34" charset="0"/>
              </a:rPr>
              <a:t>armed</a:t>
            </a:r>
            <a:r>
              <a:rPr lang="en-US" sz="2200" b="1" dirty="0">
                <a:solidFill>
                  <a:srgbClr val="FF0000"/>
                </a:solidFill>
                <a:latin typeface="Verdana" panose="020B0604030504040204" pitchFamily="34" charset="0"/>
                <a:ea typeface="Verdana" panose="020B0604030504040204" pitchFamily="34" charset="0"/>
                <a:cs typeface="Verdana" panose="020B0604030504040204" pitchFamily="34" charset="0"/>
              </a:rPr>
              <a:t> </a:t>
            </a:r>
            <a:r>
              <a:rPr lang="en-US" sz="2200" dirty="0">
                <a:latin typeface="Verdana" panose="020B0604030504040204" pitchFamily="34" charset="0"/>
                <a:ea typeface="Verdana" panose="020B0604030504040204" pitchFamily="34" charset="0"/>
                <a:cs typeface="Verdana" panose="020B0604030504040204" pitchFamily="34" charset="0"/>
              </a:rPr>
              <a:t>conflict and preparation for </a:t>
            </a:r>
            <a:r>
              <a:rPr lang="en-US" sz="2200" u="sng" dirty="0">
                <a:solidFill>
                  <a:srgbClr val="FF0000"/>
                </a:solidFill>
                <a:latin typeface="Verdana" panose="020B0604030504040204" pitchFamily="34" charset="0"/>
                <a:ea typeface="Verdana" panose="020B0604030504040204" pitchFamily="34" charset="0"/>
                <a:cs typeface="Verdana" panose="020B0604030504040204" pitchFamily="34" charset="0"/>
              </a:rPr>
              <a:t>war.</a:t>
            </a:r>
            <a:r>
              <a:rPr lang="en-US" sz="2200" dirty="0">
                <a:latin typeface="Verdana" panose="020B0604030504040204" pitchFamily="34" charset="0"/>
                <a:ea typeface="Verdana" panose="020B0604030504040204" pitchFamily="34" charset="0"/>
                <a:cs typeface="Verdana" panose="020B0604030504040204" pitchFamily="34" charset="0"/>
              </a:rPr>
              <a:t> The delegates from the Middle Colonies and the Southern Colonies were in favor of begging </a:t>
            </a:r>
            <a:r>
              <a:rPr lang="en-US" sz="2200" u="sng" dirty="0">
                <a:solidFill>
                  <a:srgbClr val="FF0000"/>
                </a:solidFill>
                <a:latin typeface="Verdana" panose="020B0604030504040204" pitchFamily="34" charset="0"/>
                <a:ea typeface="Verdana" panose="020B0604030504040204" pitchFamily="34" charset="0"/>
                <a:cs typeface="Verdana" panose="020B0604030504040204" pitchFamily="34" charset="0"/>
              </a:rPr>
              <a:t>forgiveness</a:t>
            </a:r>
            <a:r>
              <a:rPr lang="en-US" sz="2200" dirty="0">
                <a:latin typeface="Verdana" panose="020B0604030504040204" pitchFamily="34" charset="0"/>
                <a:ea typeface="Verdana" panose="020B0604030504040204" pitchFamily="34" charset="0"/>
                <a:cs typeface="Verdana" panose="020B0604030504040204" pitchFamily="34" charset="0"/>
              </a:rPr>
              <a:t> and pledging </a:t>
            </a:r>
            <a:r>
              <a:rPr lang="en-US" sz="2200" u="sng" dirty="0">
                <a:solidFill>
                  <a:srgbClr val="FF0000"/>
                </a:solidFill>
                <a:latin typeface="Verdana" panose="020B0604030504040204" pitchFamily="34" charset="0"/>
                <a:ea typeface="Verdana" panose="020B0604030504040204" pitchFamily="34" charset="0"/>
                <a:cs typeface="Verdana" panose="020B0604030504040204" pitchFamily="34" charset="0"/>
              </a:rPr>
              <a:t>loyalty</a:t>
            </a:r>
            <a:r>
              <a:rPr lang="en-US" sz="2200" dirty="0">
                <a:latin typeface="Verdana" panose="020B0604030504040204" pitchFamily="34" charset="0"/>
                <a:ea typeface="Verdana" panose="020B0604030504040204" pitchFamily="34" charset="0"/>
                <a:cs typeface="Verdana" panose="020B0604030504040204" pitchFamily="34" charset="0"/>
              </a:rPr>
              <a:t> to the crown.</a:t>
            </a:r>
          </a:p>
          <a:p>
            <a:pPr marL="342900" marR="0" lvl="0" indent="-342900">
              <a:lnSpc>
                <a:spcPct val="150000"/>
              </a:lnSpc>
              <a:spcBef>
                <a:spcPts val="0"/>
              </a:spcBef>
              <a:spcAft>
                <a:spcPts val="0"/>
              </a:spcAft>
              <a:buFont typeface="Arial" panose="020B0604020202020204" pitchFamily="34" charset="0"/>
              <a:buChar char="•"/>
            </a:pPr>
            <a:r>
              <a:rPr lang="en-US" sz="2200" dirty="0">
                <a:latin typeface="Verdana" panose="020B0604030504040204" pitchFamily="34" charset="0"/>
                <a:ea typeface="Verdana" panose="020B0604030504040204" pitchFamily="34" charset="0"/>
                <a:cs typeface="Verdana" panose="020B0604030504040204" pitchFamily="34" charset="0"/>
              </a:rPr>
              <a:t>Colonists were divided:</a:t>
            </a:r>
          </a:p>
          <a:p>
            <a:pPr marL="342900" marR="0" lvl="0" indent="-342900">
              <a:lnSpc>
                <a:spcPct val="150000"/>
              </a:lnSpc>
              <a:spcBef>
                <a:spcPts val="0"/>
              </a:spcBef>
              <a:spcAft>
                <a:spcPts val="0"/>
              </a:spcAft>
              <a:buFont typeface="Arial" panose="020B0604020202020204" pitchFamily="34" charset="0"/>
              <a:buChar char="•"/>
            </a:pPr>
            <a:endParaRPr lang="en-US" sz="2000" dirty="0">
              <a:latin typeface="Verdana" panose="020B0604030504040204" pitchFamily="34" charset="0"/>
              <a:ea typeface="Verdana" panose="020B0604030504040204" pitchFamily="34" charset="0"/>
              <a:cs typeface="Verdana" panose="020B0604030504040204" pitchFamily="34" charset="0"/>
            </a:endParaRPr>
          </a:p>
          <a:p>
            <a:pPr marL="342900" marR="0" lvl="0" indent="-342900">
              <a:lnSpc>
                <a:spcPct val="150000"/>
              </a:lnSpc>
              <a:spcBef>
                <a:spcPts val="0"/>
              </a:spcBef>
              <a:spcAft>
                <a:spcPts val="0"/>
              </a:spcAft>
              <a:buFont typeface="Arial" panose="020B0604020202020204" pitchFamily="34" charset="0"/>
              <a:buChar char="•"/>
            </a:pPr>
            <a:endParaRPr lang="en-US" sz="2000" dirty="0">
              <a:latin typeface="Verdana" panose="020B0604030504040204" pitchFamily="34" charset="0"/>
              <a:ea typeface="Verdana" panose="020B0604030504040204" pitchFamily="34" charset="0"/>
              <a:cs typeface="Verdana" panose="020B0604030504040204" pitchFamily="34" charset="0"/>
            </a:endParaRPr>
          </a:p>
          <a:p>
            <a:pPr marL="342900" marR="0" lvl="0" indent="-342900">
              <a:lnSpc>
                <a:spcPct val="150000"/>
              </a:lnSpc>
              <a:spcBef>
                <a:spcPts val="0"/>
              </a:spcBef>
              <a:spcAft>
                <a:spcPts val="0"/>
              </a:spcAft>
              <a:buFont typeface="Arial" panose="020B0604020202020204" pitchFamily="34" charset="0"/>
              <a:buChar char="•"/>
            </a:pPr>
            <a:endParaRPr lang="en-US" sz="2000" dirty="0">
              <a:latin typeface="Verdana" panose="020B0604030504040204" pitchFamily="34" charset="0"/>
              <a:ea typeface="Verdana" panose="020B0604030504040204" pitchFamily="34" charset="0"/>
              <a:cs typeface="Verdana" panose="020B0604030504040204" pitchFamily="34" charset="0"/>
            </a:endParaRPr>
          </a:p>
          <a:p>
            <a:pPr marL="342900" marR="0" lvl="0" indent="-342900">
              <a:lnSpc>
                <a:spcPct val="150000"/>
              </a:lnSpc>
              <a:spcBef>
                <a:spcPts val="0"/>
              </a:spcBef>
              <a:spcAft>
                <a:spcPts val="0"/>
              </a:spcAft>
              <a:buFont typeface="Arial" panose="020B0604020202020204" pitchFamily="34" charset="0"/>
              <a:buChar char="•"/>
            </a:pPr>
            <a:endParaRPr lang="en-US" sz="2000" dirty="0">
              <a:latin typeface="Verdana" panose="020B0604030504040204" pitchFamily="34" charset="0"/>
              <a:ea typeface="Verdana" panose="020B0604030504040204" pitchFamily="34" charset="0"/>
              <a:cs typeface="Verdana" panose="020B0604030504040204" pitchFamily="34" charset="0"/>
            </a:endParaRPr>
          </a:p>
          <a:p>
            <a:pPr marR="0" lvl="0">
              <a:lnSpc>
                <a:spcPct val="150000"/>
              </a:lnSpc>
              <a:spcBef>
                <a:spcPts val="0"/>
              </a:spcBef>
              <a:spcAft>
                <a:spcPts val="0"/>
              </a:spcAft>
            </a:pPr>
            <a:endParaRPr lang="en-US" sz="2000" dirty="0">
              <a:latin typeface="Verdana" panose="020B0604030504040204" pitchFamily="34" charset="0"/>
              <a:ea typeface="Verdana" panose="020B0604030504040204" pitchFamily="34" charset="0"/>
              <a:cs typeface="Verdana" panose="020B0604030504040204" pitchFamily="34" charset="0"/>
            </a:endParaRPr>
          </a:p>
          <a:p>
            <a:pPr marR="0" lvl="0">
              <a:lnSpc>
                <a:spcPct val="150000"/>
              </a:lnSpc>
              <a:spcBef>
                <a:spcPts val="0"/>
              </a:spcBef>
              <a:spcAft>
                <a:spcPts val="0"/>
              </a:spcAft>
            </a:pPr>
            <a:endParaRPr lang="en-US" sz="2000" dirty="0">
              <a:latin typeface="Verdana" panose="020B0604030504040204" pitchFamily="34" charset="0"/>
              <a:ea typeface="Verdana" panose="020B0604030504040204" pitchFamily="34" charset="0"/>
              <a:cs typeface="Verdana" panose="020B0604030504040204" pitchFamily="34" charset="0"/>
            </a:endParaRPr>
          </a:p>
          <a:p>
            <a:pPr marL="342900" marR="0" lvl="0" indent="-342900">
              <a:lnSpc>
                <a:spcPct val="150000"/>
              </a:lnSpc>
              <a:spcBef>
                <a:spcPts val="0"/>
              </a:spcBef>
              <a:spcAft>
                <a:spcPts val="0"/>
              </a:spcAft>
              <a:buFont typeface="Arial" panose="020B0604020202020204" pitchFamily="34" charset="0"/>
              <a:buChar char="•"/>
            </a:pPr>
            <a:r>
              <a:rPr lang="en-US" sz="2000" dirty="0">
                <a:latin typeface="Verdana" panose="020B0604030504040204" pitchFamily="34" charset="0"/>
                <a:ea typeface="Verdana" panose="020B0604030504040204" pitchFamily="34" charset="0"/>
                <a:cs typeface="Verdana" panose="020B0604030504040204" pitchFamily="34" charset="0"/>
              </a:rPr>
              <a:t>The </a:t>
            </a:r>
            <a:r>
              <a:rPr lang="en-US" sz="2000" u="sng" dirty="0">
                <a:solidFill>
                  <a:srgbClr val="FF0000"/>
                </a:solidFill>
                <a:latin typeface="Verdana" panose="020B0604030504040204" pitchFamily="34" charset="0"/>
                <a:ea typeface="Verdana" panose="020B0604030504040204" pitchFamily="34" charset="0"/>
                <a:cs typeface="Verdana" panose="020B0604030504040204" pitchFamily="34" charset="0"/>
              </a:rPr>
              <a:t>Olive Branch </a:t>
            </a:r>
            <a:r>
              <a:rPr lang="en-US" sz="2000" dirty="0">
                <a:latin typeface="Verdana" panose="020B0604030504040204" pitchFamily="34" charset="0"/>
                <a:ea typeface="Verdana" panose="020B0604030504040204" pitchFamily="34" charset="0"/>
                <a:cs typeface="Verdana" panose="020B0604030504040204" pitchFamily="34" charset="0"/>
              </a:rPr>
              <a:t>Petition was sent to King George pledging loyalty and asking for an end to hostilities before full war broke out.</a:t>
            </a:r>
            <a:endParaRPr lang="en-US" sz="2000" dirty="0"/>
          </a:p>
        </p:txBody>
      </p:sp>
      <p:sp>
        <p:nvSpPr>
          <p:cNvPr id="3" name="AutoShape 4">
            <a:extLst>
              <a:ext uri="{FF2B5EF4-FFF2-40B4-BE49-F238E27FC236}">
                <a16:creationId xmlns:a16="http://schemas.microsoft.com/office/drawing/2014/main" id="{C31F4989-9610-D844-B6F0-13148F277C74}"/>
              </a:ext>
            </a:extLst>
          </p:cNvPr>
          <p:cNvSpPr>
            <a:spLocks noChangeArrowheads="1"/>
          </p:cNvSpPr>
          <p:nvPr/>
        </p:nvSpPr>
        <p:spPr bwMode="auto">
          <a:xfrm rot="10800000">
            <a:off x="934063" y="2895600"/>
            <a:ext cx="3581400" cy="2743200"/>
          </a:xfrm>
          <a:prstGeom prst="homePlate">
            <a:avLst>
              <a:gd name="adj" fmla="val 32639"/>
            </a:avLst>
          </a:prstGeom>
          <a:solidFill>
            <a:srgbClr val="99CCFF"/>
          </a:solidFill>
          <a:ln w="9525">
            <a:solidFill>
              <a:schemeClr val="tx1"/>
            </a:solidFill>
            <a:miter lim="800000"/>
            <a:headEnd/>
            <a:tailEnd/>
          </a:ln>
        </p:spPr>
        <p:txBody>
          <a:bodyPr rot="10800000" wrap="none" rIns="457200" anchor="ct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algn="r" eaLnBrk="1" hangingPunct="1"/>
            <a:r>
              <a:rPr lang="en-US" altLang="en-US" u="sng" dirty="0">
                <a:solidFill>
                  <a:srgbClr val="FF0000"/>
                </a:solidFill>
              </a:rPr>
              <a:t>Patriots:</a:t>
            </a:r>
            <a:br>
              <a:rPr lang="en-US" altLang="en-US" dirty="0"/>
            </a:br>
            <a:r>
              <a:rPr lang="en-US" altLang="en-US" dirty="0"/>
              <a:t>Those who favored</a:t>
            </a:r>
            <a:br>
              <a:rPr lang="en-US" altLang="en-US" dirty="0"/>
            </a:br>
            <a:r>
              <a:rPr lang="en-US" altLang="en-US" dirty="0"/>
              <a:t>independence and</a:t>
            </a:r>
            <a:br>
              <a:rPr lang="en-US" altLang="en-US" dirty="0"/>
            </a:br>
            <a:r>
              <a:rPr lang="en-US" altLang="en-US" dirty="0"/>
              <a:t>were willing to fight</a:t>
            </a:r>
            <a:br>
              <a:rPr lang="en-US" altLang="en-US" dirty="0"/>
            </a:br>
            <a:r>
              <a:rPr lang="en-US" altLang="en-US" dirty="0"/>
              <a:t>for it</a:t>
            </a:r>
            <a:r>
              <a:rPr lang="en-US" altLang="en-US" b="1" dirty="0"/>
              <a:t>.</a:t>
            </a:r>
          </a:p>
        </p:txBody>
      </p:sp>
      <p:sp>
        <p:nvSpPr>
          <p:cNvPr id="4" name="AutoShape 5">
            <a:extLst>
              <a:ext uri="{FF2B5EF4-FFF2-40B4-BE49-F238E27FC236}">
                <a16:creationId xmlns:a16="http://schemas.microsoft.com/office/drawing/2014/main" id="{D53C3663-1561-FC49-8FE0-5967E72201C0}"/>
              </a:ext>
            </a:extLst>
          </p:cNvPr>
          <p:cNvSpPr>
            <a:spLocks noChangeArrowheads="1"/>
          </p:cNvSpPr>
          <p:nvPr/>
        </p:nvSpPr>
        <p:spPr bwMode="auto">
          <a:xfrm>
            <a:off x="4601500" y="2895600"/>
            <a:ext cx="3429000" cy="2743200"/>
          </a:xfrm>
          <a:prstGeom prst="homePlate">
            <a:avLst>
              <a:gd name="adj" fmla="val 31250"/>
            </a:avLst>
          </a:prstGeom>
          <a:solidFill>
            <a:srgbClr val="FF9999"/>
          </a:solidFill>
          <a:ln w="9525">
            <a:solidFill>
              <a:schemeClr val="tx1"/>
            </a:solidFill>
            <a:miter lim="800000"/>
            <a:headEnd/>
            <a:tailEnd/>
          </a:ln>
        </p:spPr>
        <p:txBody>
          <a:bodyPr wrap="none" lIns="457200" anchor="ct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eaLnBrk="1" hangingPunct="1"/>
            <a:r>
              <a:rPr lang="en-US" altLang="en-US" u="sng" dirty="0">
                <a:solidFill>
                  <a:srgbClr val="0070C0"/>
                </a:solidFill>
              </a:rPr>
              <a:t>Loyalists:</a:t>
            </a:r>
            <a:br>
              <a:rPr lang="en-US" altLang="en-US" dirty="0"/>
            </a:br>
            <a:r>
              <a:rPr lang="en-US" altLang="en-US" dirty="0"/>
              <a:t>Those who remained</a:t>
            </a:r>
            <a:br>
              <a:rPr lang="en-US" altLang="en-US" dirty="0"/>
            </a:br>
            <a:r>
              <a:rPr lang="en-US" altLang="en-US" dirty="0"/>
              <a:t>loyal to Britain and</a:t>
            </a:r>
            <a:br>
              <a:rPr lang="en-US" altLang="en-US" dirty="0"/>
            </a:br>
            <a:r>
              <a:rPr lang="en-US" altLang="en-US" dirty="0"/>
              <a:t>the King</a:t>
            </a:r>
            <a:endParaRPr lang="en-US" altLang="en-US" b="1" dirty="0"/>
          </a:p>
        </p:txBody>
      </p:sp>
    </p:spTree>
    <p:extLst>
      <p:ext uri="{BB962C8B-B14F-4D97-AF65-F5344CB8AC3E}">
        <p14:creationId xmlns:p14="http://schemas.microsoft.com/office/powerpoint/2010/main" val="3646991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Righ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slide(fromLeft)">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746125" y="1581150"/>
            <a:ext cx="18415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eaLnBrk="1" hangingPunct="1"/>
            <a:endParaRPr lang="en-US" altLang="en-US"/>
          </a:p>
        </p:txBody>
      </p:sp>
      <p:sp>
        <p:nvSpPr>
          <p:cNvPr id="92163" name="Text Box 3"/>
          <p:cNvSpPr txBox="1">
            <a:spLocks noChangeArrowheads="1"/>
          </p:cNvSpPr>
          <p:nvPr/>
        </p:nvSpPr>
        <p:spPr bwMode="auto">
          <a:xfrm>
            <a:off x="914400" y="5105400"/>
            <a:ext cx="7315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eaLnBrk="1" hangingPunct="1"/>
            <a:r>
              <a:rPr lang="en-US" altLang="en-US" dirty="0"/>
              <a:t>Some enslaved people also supported the Americans after escaping from their owners.</a:t>
            </a:r>
            <a:endParaRPr lang="en-US" altLang="en-US" b="1" dirty="0"/>
          </a:p>
        </p:txBody>
      </p:sp>
      <p:sp>
        <p:nvSpPr>
          <p:cNvPr id="10244" name="Text Box 48"/>
          <p:cNvSpPr txBox="1">
            <a:spLocks noChangeArrowheads="1"/>
          </p:cNvSpPr>
          <p:nvPr/>
        </p:nvSpPr>
        <p:spPr bwMode="auto">
          <a:xfrm>
            <a:off x="914400" y="1143000"/>
            <a:ext cx="7315200"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eaLnBrk="1" hangingPunct="1"/>
            <a:r>
              <a:rPr lang="en-US" altLang="en-US" b="1" u="sng" dirty="0">
                <a:solidFill>
                  <a:srgbClr val="FF0000"/>
                </a:solidFill>
              </a:rPr>
              <a:t>Free</a:t>
            </a:r>
            <a:r>
              <a:rPr lang="en-US" altLang="en-US" b="1" dirty="0"/>
              <a:t> African Americans fought for the Patriots from the </a:t>
            </a:r>
            <a:r>
              <a:rPr lang="en-US" altLang="en-US" b="1" u="sng" dirty="0">
                <a:solidFill>
                  <a:srgbClr val="FF0000"/>
                </a:solidFill>
              </a:rPr>
              <a:t>beginning</a:t>
            </a:r>
            <a:r>
              <a:rPr lang="en-US" altLang="en-US" b="1" dirty="0"/>
              <a:t>, seeing action at several key battles.</a:t>
            </a:r>
          </a:p>
        </p:txBody>
      </p:sp>
      <p:sp>
        <p:nvSpPr>
          <p:cNvPr id="5" name="Text Box 19"/>
          <p:cNvSpPr txBox="1">
            <a:spLocks noChangeArrowheads="1"/>
          </p:cNvSpPr>
          <p:nvPr/>
        </p:nvSpPr>
        <p:spPr bwMode="auto">
          <a:xfrm>
            <a:off x="1371600" y="2743200"/>
            <a:ext cx="5334000" cy="177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eaLnBrk="1" hangingPunct="1">
              <a:spcAft>
                <a:spcPts val="2600"/>
              </a:spcAft>
              <a:buFontTx/>
              <a:buChar char="•"/>
            </a:pPr>
            <a:r>
              <a:rPr lang="en-US" altLang="en-US" dirty="0"/>
              <a:t>Lexington and Concord</a:t>
            </a:r>
          </a:p>
          <a:p>
            <a:pPr eaLnBrk="1" hangingPunct="1">
              <a:spcAft>
                <a:spcPts val="2600"/>
              </a:spcAft>
              <a:buFontTx/>
              <a:buChar char="•"/>
            </a:pPr>
            <a:r>
              <a:rPr lang="en-US" altLang="en-US" dirty="0"/>
              <a:t>Bunker Hill</a:t>
            </a:r>
          </a:p>
          <a:p>
            <a:pPr eaLnBrk="1" hangingPunct="1">
              <a:spcAft>
                <a:spcPts val="2600"/>
              </a:spcAft>
              <a:buFontTx/>
              <a:buChar char="•"/>
            </a:pPr>
            <a:r>
              <a:rPr lang="en-US" altLang="en-US" dirty="0"/>
              <a:t>Saratoga</a:t>
            </a:r>
          </a:p>
        </p:txBody>
      </p:sp>
    </p:spTree>
    <p:extLst>
      <p:ext uri="{BB962C8B-B14F-4D97-AF65-F5344CB8AC3E}">
        <p14:creationId xmlns:p14="http://schemas.microsoft.com/office/powerpoint/2010/main" val="33796259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slide(fromTop)">
                                      <p:cBhvr>
                                        <p:cTn id="7" dur="500"/>
                                        <p:tgtEl>
                                          <p:spTgt spid="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slide(fromTop)">
                                      <p:cBhvr>
                                        <p:cTn id="12" dur="500"/>
                                        <p:tgtEl>
                                          <p:spTgt spid="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1"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slide(fromTop)">
                                      <p:cBhvr>
                                        <p:cTn id="17" dur="500"/>
                                        <p:tgtEl>
                                          <p:spTgt spid="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92163"/>
                                        </p:tgtEl>
                                        <p:attrNameLst>
                                          <p:attrName>style.visibility</p:attrName>
                                        </p:attrNameLst>
                                      </p:cBhvr>
                                      <p:to>
                                        <p:strVal val="visible"/>
                                      </p:to>
                                    </p:set>
                                    <p:animEffect transition="in" filter="dissolve">
                                      <p:cBhvr>
                                        <p:cTn id="22" dur="500"/>
                                        <p:tgtEl>
                                          <p:spTgt spid="92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3" grpId="0"/>
      <p:bldP spid="5"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746125" y="1581150"/>
            <a:ext cx="18415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eaLnBrk="1" hangingPunct="1"/>
            <a:endParaRPr lang="en-US" altLang="en-US"/>
          </a:p>
        </p:txBody>
      </p:sp>
      <p:sp>
        <p:nvSpPr>
          <p:cNvPr id="11267" name="Text Box 3"/>
          <p:cNvSpPr txBox="1">
            <a:spLocks noChangeArrowheads="1"/>
          </p:cNvSpPr>
          <p:nvPr/>
        </p:nvSpPr>
        <p:spPr bwMode="auto">
          <a:xfrm>
            <a:off x="866775" y="661194"/>
            <a:ext cx="7315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eaLnBrk="1" hangingPunct="1"/>
            <a:r>
              <a:rPr lang="en-US" altLang="en-US" dirty="0"/>
              <a:t>If they fought for the British, however, enslaved people were offered something of immense value.</a:t>
            </a:r>
            <a:endParaRPr lang="en-US" altLang="en-US" b="1" dirty="0"/>
          </a:p>
        </p:txBody>
      </p:sp>
      <p:sp>
        <p:nvSpPr>
          <p:cNvPr id="100357" name="AutoShape 5"/>
          <p:cNvSpPr>
            <a:spLocks noChangeArrowheads="1"/>
          </p:cNvSpPr>
          <p:nvPr/>
        </p:nvSpPr>
        <p:spPr bwMode="auto">
          <a:xfrm>
            <a:off x="3238500" y="1552575"/>
            <a:ext cx="2667000" cy="1143000"/>
          </a:xfrm>
          <a:prstGeom prst="ribbon2">
            <a:avLst>
              <a:gd name="adj1" fmla="val 12500"/>
              <a:gd name="adj2" fmla="val 50000"/>
            </a:avLst>
          </a:prstGeom>
          <a:solidFill>
            <a:srgbClr val="FFCC00"/>
          </a:solidFill>
          <a:ln w="9525">
            <a:solidFill>
              <a:schemeClr val="tx1"/>
            </a:solidFill>
            <a:round/>
            <a:headEnd/>
            <a:tailEnd/>
          </a:ln>
        </p:spPr>
        <p:txBody>
          <a:bodyPr wrap="none" anchor="ct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algn="ctr" eaLnBrk="1" hangingPunct="1"/>
            <a:r>
              <a:rPr lang="en-US" altLang="en-US" sz="2000"/>
              <a:t>Freedom</a:t>
            </a:r>
          </a:p>
        </p:txBody>
      </p:sp>
      <p:sp>
        <p:nvSpPr>
          <p:cNvPr id="100358" name="Text Box 6"/>
          <p:cNvSpPr txBox="1">
            <a:spLocks noChangeArrowheads="1"/>
          </p:cNvSpPr>
          <p:nvPr/>
        </p:nvSpPr>
        <p:spPr bwMode="auto">
          <a:xfrm>
            <a:off x="914400" y="3429000"/>
            <a:ext cx="7315200"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eaLnBrk="1" hangingPunct="1"/>
            <a:r>
              <a:rPr lang="en-US" u="sng" dirty="0">
                <a:solidFill>
                  <a:srgbClr val="FF0000"/>
                </a:solidFill>
              </a:rPr>
              <a:t>Enslaved</a:t>
            </a:r>
            <a:r>
              <a:rPr lang="en-US" dirty="0"/>
              <a:t> African Americans helped the Patriot cause by acting as </a:t>
            </a:r>
            <a:r>
              <a:rPr lang="en-US" u="sng" dirty="0">
                <a:solidFill>
                  <a:srgbClr val="FF0000"/>
                </a:solidFill>
              </a:rPr>
              <a:t>spies</a:t>
            </a:r>
            <a:r>
              <a:rPr lang="en-US" dirty="0"/>
              <a:t> or providing manual labor.</a:t>
            </a:r>
          </a:p>
          <a:p>
            <a:pPr eaLnBrk="1" hangingPunct="1"/>
            <a:endParaRPr lang="en-US" altLang="en-US" dirty="0"/>
          </a:p>
          <a:p>
            <a:pPr lvl="0"/>
            <a:r>
              <a:rPr lang="en-US" dirty="0"/>
              <a:t>The British tried to destroy the </a:t>
            </a:r>
            <a:r>
              <a:rPr lang="en-US" u="sng" dirty="0">
                <a:solidFill>
                  <a:srgbClr val="FF0000"/>
                </a:solidFill>
              </a:rPr>
              <a:t>economy</a:t>
            </a:r>
            <a:r>
              <a:rPr lang="en-US" dirty="0"/>
              <a:t> of the South by offering slaves </a:t>
            </a:r>
            <a:r>
              <a:rPr lang="en-US" u="sng" dirty="0">
                <a:solidFill>
                  <a:srgbClr val="FF0000"/>
                </a:solidFill>
              </a:rPr>
              <a:t>freedom</a:t>
            </a:r>
            <a:r>
              <a:rPr lang="en-US" dirty="0"/>
              <a:t> in exchange for fighting on the British side.</a:t>
            </a:r>
          </a:p>
        </p:txBody>
      </p:sp>
    </p:spTree>
    <p:extLst>
      <p:ext uri="{BB962C8B-B14F-4D97-AF65-F5344CB8AC3E}">
        <p14:creationId xmlns:p14="http://schemas.microsoft.com/office/powerpoint/2010/main" val="27274335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0357"/>
                                        </p:tgtEl>
                                        <p:attrNameLst>
                                          <p:attrName>style.visibility</p:attrName>
                                        </p:attrNameLst>
                                      </p:cBhvr>
                                      <p:to>
                                        <p:strVal val="visible"/>
                                      </p:to>
                                    </p:set>
                                    <p:animEffect transition="in" filter="fade">
                                      <p:cBhvr>
                                        <p:cTn id="7" dur="2000"/>
                                        <p:tgtEl>
                                          <p:spTgt spid="10035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0358"/>
                                        </p:tgtEl>
                                        <p:attrNameLst>
                                          <p:attrName>style.visibility</p:attrName>
                                        </p:attrNameLst>
                                      </p:cBhvr>
                                      <p:to>
                                        <p:strVal val="visible"/>
                                      </p:to>
                                    </p:set>
                                    <p:animEffect transition="in" filter="dissolve">
                                      <p:cBhvr>
                                        <p:cTn id="12" dur="500"/>
                                        <p:tgtEl>
                                          <p:spTgt spid="1003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7" grpId="0" animBg="1"/>
      <p:bldP spid="10035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4"/>
          <p:cNvSpPr txBox="1">
            <a:spLocks noChangeArrowheads="1"/>
          </p:cNvSpPr>
          <p:nvPr/>
        </p:nvSpPr>
        <p:spPr bwMode="auto">
          <a:xfrm>
            <a:off x="914400" y="1143000"/>
            <a:ext cx="7315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eaLnBrk="1" hangingPunct="1"/>
            <a:r>
              <a:rPr lang="en-US" altLang="en-US"/>
              <a:t>At first, </a:t>
            </a:r>
            <a:r>
              <a:rPr lang="en-US" altLang="en-US">
                <a:solidFill>
                  <a:srgbClr val="0062AC"/>
                </a:solidFill>
              </a:rPr>
              <a:t>George Washington refused to accept African American soldiers. </a:t>
            </a:r>
          </a:p>
        </p:txBody>
      </p:sp>
      <p:sp>
        <p:nvSpPr>
          <p:cNvPr id="98309" name="Text Box 5"/>
          <p:cNvSpPr txBox="1">
            <a:spLocks noChangeArrowheads="1"/>
          </p:cNvSpPr>
          <p:nvPr/>
        </p:nvSpPr>
        <p:spPr bwMode="auto">
          <a:xfrm>
            <a:off x="914400" y="2874963"/>
            <a:ext cx="73152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eaLnBrk="1" hangingPunct="1"/>
            <a:r>
              <a:rPr lang="en-US" altLang="en-US" dirty="0">
                <a:solidFill>
                  <a:srgbClr val="0062AC"/>
                </a:solidFill>
              </a:rPr>
              <a:t>Washington reversed his policy, </a:t>
            </a:r>
            <a:r>
              <a:rPr lang="en-US" altLang="en-US" dirty="0"/>
              <a:t>however, after so many African Americans began to join the British forces.</a:t>
            </a:r>
          </a:p>
        </p:txBody>
      </p:sp>
      <p:sp>
        <p:nvSpPr>
          <p:cNvPr id="98314" name="AutoShape 10"/>
          <p:cNvSpPr>
            <a:spLocks noChangeArrowheads="1"/>
          </p:cNvSpPr>
          <p:nvPr/>
        </p:nvSpPr>
        <p:spPr bwMode="auto">
          <a:xfrm>
            <a:off x="4267200" y="4238625"/>
            <a:ext cx="457200" cy="457200"/>
          </a:xfrm>
          <a:prstGeom prst="downArrow">
            <a:avLst>
              <a:gd name="adj1" fmla="val 50000"/>
              <a:gd name="adj2" fmla="val 25000"/>
            </a:avLst>
          </a:prstGeom>
          <a:solidFill>
            <a:srgbClr val="FF0000"/>
          </a:solidFill>
          <a:ln w="9525">
            <a:solidFill>
              <a:schemeClr val="tx1"/>
            </a:solidFill>
            <a:miter lim="800000"/>
            <a:headEnd/>
            <a:tailEnd/>
          </a:ln>
        </p:spPr>
        <p:txBody>
          <a:bodyPr vert="eaVert" wrap="none" anchor="ct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eaLnBrk="1" hangingPunct="1"/>
            <a:endParaRPr lang="en-US" altLang="en-US"/>
          </a:p>
        </p:txBody>
      </p:sp>
      <p:sp>
        <p:nvSpPr>
          <p:cNvPr id="98315" name="Text Box 11"/>
          <p:cNvSpPr txBox="1">
            <a:spLocks noChangeArrowheads="1"/>
          </p:cNvSpPr>
          <p:nvPr/>
        </p:nvSpPr>
        <p:spPr bwMode="auto">
          <a:xfrm>
            <a:off x="914400" y="4953000"/>
            <a:ext cx="7315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eaLnBrk="1" hangingPunct="1"/>
            <a:r>
              <a:rPr lang="en-US" altLang="en-US" b="1"/>
              <a:t>By the end of the war, more than 7,000 African Americans had fought for the Patriots.</a:t>
            </a:r>
          </a:p>
        </p:txBody>
      </p:sp>
      <p:sp>
        <p:nvSpPr>
          <p:cNvPr id="8" name="AutoShape 10"/>
          <p:cNvSpPr>
            <a:spLocks noChangeArrowheads="1"/>
          </p:cNvSpPr>
          <p:nvPr/>
        </p:nvSpPr>
        <p:spPr bwMode="auto">
          <a:xfrm>
            <a:off x="4267200" y="2160588"/>
            <a:ext cx="457200" cy="457200"/>
          </a:xfrm>
          <a:prstGeom prst="downArrow">
            <a:avLst>
              <a:gd name="adj1" fmla="val 50000"/>
              <a:gd name="adj2" fmla="val 25000"/>
            </a:avLst>
          </a:prstGeom>
          <a:solidFill>
            <a:srgbClr val="FF0000"/>
          </a:solidFill>
          <a:ln w="9525">
            <a:solidFill>
              <a:schemeClr val="tx1"/>
            </a:solidFill>
            <a:miter lim="800000"/>
            <a:headEnd/>
            <a:tailEnd/>
          </a:ln>
        </p:spPr>
        <p:txBody>
          <a:bodyPr vert="eaVert" wrap="none" anchor="ct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eaLnBrk="1" hangingPunct="1"/>
            <a:endParaRPr lang="en-US" altLang="en-US"/>
          </a:p>
        </p:txBody>
      </p:sp>
    </p:spTree>
    <p:extLst>
      <p:ext uri="{BB962C8B-B14F-4D97-AF65-F5344CB8AC3E}">
        <p14:creationId xmlns:p14="http://schemas.microsoft.com/office/powerpoint/2010/main" val="35980212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309"/>
                                        </p:tgtEl>
                                        <p:attrNameLst>
                                          <p:attrName>style.visibility</p:attrName>
                                        </p:attrNameLst>
                                      </p:cBhvr>
                                      <p:to>
                                        <p:strVal val="visible"/>
                                      </p:to>
                                    </p:set>
                                    <p:animEffect transition="in" filter="dissolve">
                                      <p:cBhvr>
                                        <p:cTn id="11" dur="500"/>
                                        <p:tgtEl>
                                          <p:spTgt spid="98309"/>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98314"/>
                                        </p:tgtEl>
                                        <p:attrNameLst>
                                          <p:attrName>style.visibility</p:attrName>
                                        </p:attrNameLst>
                                      </p:cBhvr>
                                      <p:to>
                                        <p:strVal val="visible"/>
                                      </p:to>
                                    </p:set>
                                    <p:animEffect transition="in" filter="wipe(up)">
                                      <p:cBhvr>
                                        <p:cTn id="16" dur="500"/>
                                        <p:tgtEl>
                                          <p:spTgt spid="98314"/>
                                        </p:tgtEl>
                                      </p:cBhvr>
                                    </p:animEffect>
                                  </p:childTnLst>
                                </p:cTn>
                              </p:par>
                            </p:childTnLst>
                          </p:cTn>
                        </p:par>
                        <p:par>
                          <p:cTn id="17" fill="hold" nodeType="afterGroup">
                            <p:stCondLst>
                              <p:cond delay="500"/>
                            </p:stCondLst>
                            <p:childTnLst>
                              <p:par>
                                <p:cTn id="18" presetID="9" presetClass="entr" presetSubtype="0" fill="hold" grpId="0" nodeType="afterEffect">
                                  <p:stCondLst>
                                    <p:cond delay="0"/>
                                  </p:stCondLst>
                                  <p:childTnLst>
                                    <p:set>
                                      <p:cBhvr>
                                        <p:cTn id="19" dur="1" fill="hold">
                                          <p:stCondLst>
                                            <p:cond delay="0"/>
                                          </p:stCondLst>
                                        </p:cTn>
                                        <p:tgtEl>
                                          <p:spTgt spid="98315"/>
                                        </p:tgtEl>
                                        <p:attrNameLst>
                                          <p:attrName>style.visibility</p:attrName>
                                        </p:attrNameLst>
                                      </p:cBhvr>
                                      <p:to>
                                        <p:strVal val="visible"/>
                                      </p:to>
                                    </p:set>
                                    <p:animEffect transition="in" filter="dissolve">
                                      <p:cBhvr>
                                        <p:cTn id="20" dur="500"/>
                                        <p:tgtEl>
                                          <p:spTgt spid="983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9" grpId="0"/>
      <p:bldP spid="98314" grpId="0" animBg="1"/>
      <p:bldP spid="98315" grpId="0"/>
      <p:bldP spid="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67D076A-AE36-B842-B1CE-3439B61623C7}"/>
              </a:ext>
            </a:extLst>
          </p:cNvPr>
          <p:cNvSpPr/>
          <p:nvPr/>
        </p:nvSpPr>
        <p:spPr>
          <a:xfrm>
            <a:off x="1028700" y="1455575"/>
            <a:ext cx="7086600" cy="3946850"/>
          </a:xfrm>
          <a:prstGeom prst="rect">
            <a:avLst/>
          </a:prstGeom>
        </p:spPr>
        <p:txBody>
          <a:bodyPr wrap="square">
            <a:spAutoFit/>
          </a:bodyPr>
          <a:lstStyle/>
          <a:p>
            <a:pPr marR="0" lvl="0">
              <a:lnSpc>
                <a:spcPct val="115000"/>
              </a:lnSpc>
              <a:spcBef>
                <a:spcPts val="0"/>
              </a:spcBef>
              <a:spcAft>
                <a:spcPts val="0"/>
              </a:spcAft>
            </a:pPr>
            <a:r>
              <a:rPr lang="en-US" sz="2200" dirty="0">
                <a:latin typeface="Verdana" pitchFamily="34" charset="0"/>
              </a:rPr>
              <a:t>Most southern states refused to accept African American soldiers, fearing armed slave revolts.</a:t>
            </a:r>
          </a:p>
          <a:p>
            <a:pPr marR="0" lvl="0">
              <a:lnSpc>
                <a:spcPct val="115000"/>
              </a:lnSpc>
              <a:spcBef>
                <a:spcPts val="0"/>
              </a:spcBef>
              <a:spcAft>
                <a:spcPts val="0"/>
              </a:spcAft>
            </a:pPr>
            <a:endParaRPr lang="en-US" sz="2200" dirty="0">
              <a:latin typeface="Verdana" pitchFamily="34" charset="0"/>
            </a:endParaRPr>
          </a:p>
          <a:p>
            <a:pPr marR="0" lvl="0">
              <a:lnSpc>
                <a:spcPct val="115000"/>
              </a:lnSpc>
              <a:spcBef>
                <a:spcPts val="0"/>
              </a:spcBef>
              <a:spcAft>
                <a:spcPts val="0"/>
              </a:spcAft>
            </a:pPr>
            <a:endParaRPr lang="en-US" sz="2200" dirty="0">
              <a:latin typeface="Verdana" pitchFamily="34" charset="0"/>
            </a:endParaRPr>
          </a:p>
          <a:p>
            <a:pPr marR="0" lvl="0">
              <a:lnSpc>
                <a:spcPct val="115000"/>
              </a:lnSpc>
              <a:spcBef>
                <a:spcPts val="0"/>
              </a:spcBef>
              <a:spcAft>
                <a:spcPts val="0"/>
              </a:spcAft>
            </a:pPr>
            <a:r>
              <a:rPr lang="en-US" sz="2200" dirty="0">
                <a:latin typeface="Verdana" pitchFamily="34" charset="0"/>
              </a:rPr>
              <a:t>Some northern states took steps to end slavery during the war.</a:t>
            </a:r>
          </a:p>
          <a:p>
            <a:pPr marR="0" lvl="0">
              <a:lnSpc>
                <a:spcPct val="115000"/>
              </a:lnSpc>
              <a:spcBef>
                <a:spcPts val="0"/>
              </a:spcBef>
              <a:spcAft>
                <a:spcPts val="0"/>
              </a:spcAft>
            </a:pPr>
            <a:endParaRPr lang="en-US" sz="2200" dirty="0">
              <a:latin typeface="Verdana" pitchFamily="34" charset="0"/>
            </a:endParaRPr>
          </a:p>
          <a:p>
            <a:pPr marR="0" lvl="0">
              <a:lnSpc>
                <a:spcPct val="115000"/>
              </a:lnSpc>
              <a:spcBef>
                <a:spcPts val="0"/>
              </a:spcBef>
              <a:spcAft>
                <a:spcPts val="0"/>
              </a:spcAft>
            </a:pPr>
            <a:r>
              <a:rPr lang="en-US" sz="2200" dirty="0">
                <a:latin typeface="Verdana" pitchFamily="34" charset="0"/>
              </a:rPr>
              <a:t>A Pennsylvania law of 1780 provided for a gradual end to slavery. It said slaveholders could not buy additional slaves.</a:t>
            </a:r>
          </a:p>
        </p:txBody>
      </p:sp>
      <p:sp>
        <p:nvSpPr>
          <p:cNvPr id="4" name="AutoShape 10">
            <a:extLst>
              <a:ext uri="{FF2B5EF4-FFF2-40B4-BE49-F238E27FC236}">
                <a16:creationId xmlns:a16="http://schemas.microsoft.com/office/drawing/2014/main" id="{2406AB6B-42CA-7842-861E-4EDF5B29994E}"/>
              </a:ext>
            </a:extLst>
          </p:cNvPr>
          <p:cNvSpPr>
            <a:spLocks noChangeArrowheads="1"/>
          </p:cNvSpPr>
          <p:nvPr/>
        </p:nvSpPr>
        <p:spPr bwMode="auto">
          <a:xfrm>
            <a:off x="4343400" y="2438400"/>
            <a:ext cx="457200" cy="457200"/>
          </a:xfrm>
          <a:prstGeom prst="downArrow">
            <a:avLst>
              <a:gd name="adj1" fmla="val 50000"/>
              <a:gd name="adj2" fmla="val 25000"/>
            </a:avLst>
          </a:prstGeom>
          <a:solidFill>
            <a:srgbClr val="FF0000"/>
          </a:solidFill>
          <a:ln w="9525">
            <a:solidFill>
              <a:schemeClr val="tx1"/>
            </a:solidFill>
            <a:miter lim="800000"/>
            <a:headEnd/>
            <a:tailEnd/>
          </a:ln>
        </p:spPr>
        <p:txBody>
          <a:bodyPr vert="eaVert" wrap="none" anchor="ct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eaLnBrk="1" hangingPunct="1"/>
            <a:endParaRPr lang="en-US" altLang="en-US"/>
          </a:p>
        </p:txBody>
      </p:sp>
    </p:spTree>
    <p:extLst>
      <p:ext uri="{BB962C8B-B14F-4D97-AF65-F5344CB8AC3E}">
        <p14:creationId xmlns:p14="http://schemas.microsoft.com/office/powerpoint/2010/main" val="3234305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914400" y="1143000"/>
            <a:ext cx="7315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eaLnBrk="1" hangingPunct="1"/>
            <a:r>
              <a:rPr lang="en-US" altLang="en-US" b="1"/>
              <a:t>Women, too, were affected by the war, often taking on new responsibilities.</a:t>
            </a:r>
            <a:r>
              <a:rPr lang="en-US" altLang="en-US"/>
              <a:t>  </a:t>
            </a:r>
          </a:p>
        </p:txBody>
      </p:sp>
      <p:sp>
        <p:nvSpPr>
          <p:cNvPr id="110599" name="AutoShape 7"/>
          <p:cNvSpPr>
            <a:spLocks noChangeArrowheads="1"/>
          </p:cNvSpPr>
          <p:nvPr/>
        </p:nvSpPr>
        <p:spPr bwMode="auto">
          <a:xfrm>
            <a:off x="427384" y="2895600"/>
            <a:ext cx="3733800" cy="3352801"/>
          </a:xfrm>
          <a:prstGeom prst="leftArrow">
            <a:avLst>
              <a:gd name="adj1" fmla="val 55389"/>
              <a:gd name="adj2" fmla="val 28740"/>
            </a:avLst>
          </a:prstGeom>
          <a:solidFill>
            <a:srgbClr val="CCCCFF"/>
          </a:solidFill>
          <a:ln w="9525">
            <a:solidFill>
              <a:schemeClr val="tx1"/>
            </a:solidFill>
            <a:miter lim="800000"/>
            <a:headEnd/>
            <a:tailEnd/>
          </a:ln>
        </p:spPr>
        <p:txBody>
          <a:bodyPr wrap="none" lIns="548640" anchor="ct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eaLnBrk="1" hangingPunct="1"/>
            <a:r>
              <a:rPr lang="en-US" altLang="en-US" sz="2000" dirty="0"/>
              <a:t>While men</a:t>
            </a:r>
          </a:p>
          <a:p>
            <a:pPr eaLnBrk="1" hangingPunct="1"/>
            <a:r>
              <a:rPr lang="en-US" altLang="en-US" sz="2000" b="1" u="sng" dirty="0">
                <a:solidFill>
                  <a:srgbClr val="FF0000"/>
                </a:solidFill>
              </a:rPr>
              <a:t>enlisted</a:t>
            </a:r>
            <a:r>
              <a:rPr lang="en-US" altLang="en-US" sz="2000" dirty="0"/>
              <a:t> in the </a:t>
            </a:r>
            <a:br>
              <a:rPr lang="en-US" altLang="en-US" sz="2000" dirty="0"/>
            </a:br>
            <a:r>
              <a:rPr lang="en-US" altLang="en-US" sz="2000" dirty="0"/>
              <a:t>military,</a:t>
            </a:r>
            <a:br>
              <a:rPr lang="en-US" altLang="en-US" sz="2000" dirty="0"/>
            </a:br>
            <a:r>
              <a:rPr lang="en-US" altLang="en-US" sz="2000" dirty="0"/>
              <a:t>women at home</a:t>
            </a:r>
            <a:br>
              <a:rPr lang="en-US" altLang="en-US" sz="2000" dirty="0"/>
            </a:br>
            <a:r>
              <a:rPr lang="en-US" altLang="en-US" sz="2000" dirty="0"/>
              <a:t>took over their</a:t>
            </a:r>
            <a:br>
              <a:rPr lang="en-US" altLang="en-US" sz="2000" dirty="0"/>
            </a:br>
            <a:r>
              <a:rPr lang="en-US" altLang="en-US" sz="2000" dirty="0"/>
              <a:t>responsibilities.</a:t>
            </a:r>
          </a:p>
        </p:txBody>
      </p:sp>
      <p:grpSp>
        <p:nvGrpSpPr>
          <p:cNvPr id="2" name="Group 8"/>
          <p:cNvGrpSpPr>
            <a:grpSpLocks/>
          </p:cNvGrpSpPr>
          <p:nvPr/>
        </p:nvGrpSpPr>
        <p:grpSpPr bwMode="auto">
          <a:xfrm>
            <a:off x="4572000" y="2286000"/>
            <a:ext cx="3733800" cy="3505200"/>
            <a:chOff x="4343400" y="2362200"/>
            <a:chExt cx="3733800" cy="3505200"/>
          </a:xfrm>
        </p:grpSpPr>
        <p:sp>
          <p:nvSpPr>
            <p:cNvPr id="13317" name="Rectangle 4"/>
            <p:cNvSpPr>
              <a:spLocks noChangeArrowheads="1"/>
            </p:cNvSpPr>
            <p:nvPr/>
          </p:nvSpPr>
          <p:spPr bwMode="auto">
            <a:xfrm>
              <a:off x="7086600" y="2667000"/>
              <a:ext cx="381000" cy="685800"/>
            </a:xfrm>
            <a:prstGeom prst="rect">
              <a:avLst/>
            </a:prstGeom>
            <a:solidFill>
              <a:srgbClr val="FFFFCC"/>
            </a:solidFill>
            <a:ln w="9525">
              <a:solidFill>
                <a:schemeClr val="tx1"/>
              </a:solidFill>
              <a:miter lim="800000"/>
              <a:headEnd/>
              <a:tailEnd/>
            </a:ln>
          </p:spPr>
          <p:txBody>
            <a:bodyPr wrap="none" anchor="ct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eaLnBrk="1" hangingPunct="1"/>
              <a:endParaRPr lang="en-US" altLang="en-US"/>
            </a:p>
          </p:txBody>
        </p:sp>
        <p:grpSp>
          <p:nvGrpSpPr>
            <p:cNvPr id="13318" name="Group 7"/>
            <p:cNvGrpSpPr>
              <a:grpSpLocks/>
            </p:cNvGrpSpPr>
            <p:nvPr/>
          </p:nvGrpSpPr>
          <p:grpSpPr bwMode="auto">
            <a:xfrm>
              <a:off x="4343400" y="2362200"/>
              <a:ext cx="3733800" cy="3505200"/>
              <a:chOff x="4343400" y="2362200"/>
              <a:chExt cx="3733800" cy="3505200"/>
            </a:xfrm>
          </p:grpSpPr>
          <p:sp>
            <p:nvSpPr>
              <p:cNvPr id="13319" name="AutoShape 5"/>
              <p:cNvSpPr>
                <a:spLocks noChangeArrowheads="1"/>
              </p:cNvSpPr>
              <p:nvPr/>
            </p:nvSpPr>
            <p:spPr bwMode="auto">
              <a:xfrm rot="-5400000">
                <a:off x="4495800" y="2667000"/>
                <a:ext cx="3352800" cy="3048000"/>
              </a:xfrm>
              <a:prstGeom prst="homePlate">
                <a:avLst>
                  <a:gd name="adj" fmla="val 27500"/>
                </a:avLst>
              </a:prstGeom>
              <a:solidFill>
                <a:srgbClr val="FFFFCC"/>
              </a:solidFill>
              <a:ln w="9525">
                <a:solidFill>
                  <a:schemeClr val="tx1"/>
                </a:solidFill>
                <a:miter lim="800000"/>
                <a:headEnd/>
                <a:tailEnd/>
              </a:ln>
            </p:spPr>
            <p:txBody>
              <a:bodyPr vert="eaVert" wrap="none" tIns="411480" rIns="457200" anchor="ct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eaLnBrk="1" hangingPunct="1">
                  <a:spcAft>
                    <a:spcPts val="700"/>
                  </a:spcAft>
                </a:pPr>
                <a:r>
                  <a:rPr lang="en-US" altLang="en-US" sz="2000"/>
                  <a:t>At home, women:</a:t>
                </a:r>
              </a:p>
              <a:p>
                <a:pPr eaLnBrk="1" hangingPunct="1">
                  <a:spcAft>
                    <a:spcPts val="700"/>
                  </a:spcAft>
                  <a:buFontTx/>
                  <a:buChar char="•"/>
                </a:pPr>
                <a:r>
                  <a:rPr lang="en-US" altLang="en-US" sz="2000"/>
                  <a:t> planted crops</a:t>
                </a:r>
              </a:p>
              <a:p>
                <a:pPr eaLnBrk="1" hangingPunct="1">
                  <a:spcAft>
                    <a:spcPts val="700"/>
                  </a:spcAft>
                  <a:buFontTx/>
                  <a:buChar char="•"/>
                </a:pPr>
                <a:r>
                  <a:rPr lang="en-US" altLang="en-US" sz="2000"/>
                  <a:t> tended livestock</a:t>
                </a:r>
              </a:p>
              <a:p>
                <a:pPr eaLnBrk="1" hangingPunct="1">
                  <a:spcAft>
                    <a:spcPts val="700"/>
                  </a:spcAft>
                  <a:buFontTx/>
                  <a:buChar char="•"/>
                </a:pPr>
                <a:r>
                  <a:rPr lang="en-US" altLang="en-US" sz="2000"/>
                  <a:t> ran businesses</a:t>
                </a:r>
              </a:p>
            </p:txBody>
          </p:sp>
          <p:sp>
            <p:nvSpPr>
              <p:cNvPr id="7" name="Isosceles Triangle 6"/>
              <p:cNvSpPr/>
              <p:nvPr/>
            </p:nvSpPr>
            <p:spPr>
              <a:xfrm>
                <a:off x="4343400" y="2362200"/>
                <a:ext cx="3733800" cy="1143000"/>
              </a:xfrm>
              <a:prstGeom prst="triangle">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spTree>
    <p:extLst>
      <p:ext uri="{BB962C8B-B14F-4D97-AF65-F5344CB8AC3E}">
        <p14:creationId xmlns:p14="http://schemas.microsoft.com/office/powerpoint/2010/main" val="1361446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10599"/>
                                        </p:tgtEl>
                                        <p:attrNameLst>
                                          <p:attrName>style.visibility</p:attrName>
                                        </p:attrNameLst>
                                      </p:cBhvr>
                                      <p:to>
                                        <p:strVal val="visible"/>
                                      </p:to>
                                    </p:set>
                                    <p:animEffect transition="in" filter="wipe(right)">
                                      <p:cBhvr>
                                        <p:cTn id="7" dur="500"/>
                                        <p:tgtEl>
                                          <p:spTgt spid="11059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8"/>
          <p:cNvSpPr txBox="1">
            <a:spLocks noChangeArrowheads="1"/>
          </p:cNvSpPr>
          <p:nvPr/>
        </p:nvSpPr>
        <p:spPr bwMode="auto">
          <a:xfrm>
            <a:off x="914400" y="707067"/>
            <a:ext cx="73152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eaLnBrk="1" hangingPunct="1"/>
            <a:r>
              <a:rPr lang="en-US" altLang="en-US" dirty="0"/>
              <a:t>Some women accompanied their husbands to military camps to </a:t>
            </a:r>
            <a:r>
              <a:rPr lang="en-US" altLang="en-US" u="sng" dirty="0">
                <a:solidFill>
                  <a:srgbClr val="FF0000"/>
                </a:solidFill>
              </a:rPr>
              <a:t>cook</a:t>
            </a:r>
            <a:r>
              <a:rPr lang="en-US" altLang="en-US" dirty="0"/>
              <a:t> and to </a:t>
            </a:r>
            <a:r>
              <a:rPr lang="en-US" altLang="en-US" u="sng" dirty="0">
                <a:solidFill>
                  <a:srgbClr val="FF0000"/>
                </a:solidFill>
              </a:rPr>
              <a:t>clean</a:t>
            </a:r>
            <a:r>
              <a:rPr lang="en-US" altLang="en-US" dirty="0"/>
              <a:t> uniforms.</a:t>
            </a:r>
          </a:p>
        </p:txBody>
      </p:sp>
      <p:sp>
        <p:nvSpPr>
          <p:cNvPr id="14339" name="Text Box 29"/>
          <p:cNvSpPr txBox="1">
            <a:spLocks noChangeArrowheads="1"/>
          </p:cNvSpPr>
          <p:nvPr/>
        </p:nvSpPr>
        <p:spPr bwMode="auto">
          <a:xfrm>
            <a:off x="914400" y="1771749"/>
            <a:ext cx="762460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eaLnBrk="1" hangingPunct="1"/>
            <a:r>
              <a:rPr lang="en-US" altLang="en-US" dirty="0"/>
              <a:t>They provided supplies, food, and water. They cared for the wounded.</a:t>
            </a:r>
          </a:p>
        </p:txBody>
      </p:sp>
      <p:sp>
        <p:nvSpPr>
          <p:cNvPr id="2" name="TextBox 1">
            <a:extLst>
              <a:ext uri="{FF2B5EF4-FFF2-40B4-BE49-F238E27FC236}">
                <a16:creationId xmlns:a16="http://schemas.microsoft.com/office/drawing/2014/main" id="{AB03C345-EE10-DC46-A0C4-85A2FE3CE47F}"/>
              </a:ext>
            </a:extLst>
          </p:cNvPr>
          <p:cNvSpPr txBox="1"/>
          <p:nvPr/>
        </p:nvSpPr>
        <p:spPr>
          <a:xfrm>
            <a:off x="324560" y="2846692"/>
            <a:ext cx="5392453" cy="2462213"/>
          </a:xfrm>
          <a:prstGeom prst="rect">
            <a:avLst/>
          </a:prstGeom>
          <a:noFill/>
        </p:spPr>
        <p:txBody>
          <a:bodyPr wrap="square" rtlCol="0">
            <a:spAutoFit/>
          </a:bodyPr>
          <a:lstStyle/>
          <a:p>
            <a:r>
              <a:rPr lang="en-US" sz="2200" dirty="0">
                <a:latin typeface="Verdana" pitchFamily="34" charset="0"/>
              </a:rPr>
              <a:t>Some women </a:t>
            </a:r>
            <a:r>
              <a:rPr lang="en-US" sz="2200" u="sng" dirty="0">
                <a:solidFill>
                  <a:srgbClr val="FF0000"/>
                </a:solidFill>
                <a:latin typeface="Verdana" pitchFamily="34" charset="0"/>
              </a:rPr>
              <a:t>disguised</a:t>
            </a:r>
            <a:r>
              <a:rPr lang="en-US" sz="2200" dirty="0">
                <a:latin typeface="Verdana" pitchFamily="34" charset="0"/>
              </a:rPr>
              <a:t> themselves and </a:t>
            </a:r>
            <a:r>
              <a:rPr lang="en-US" sz="2200" u="sng" dirty="0">
                <a:solidFill>
                  <a:srgbClr val="FF0000"/>
                </a:solidFill>
                <a:latin typeface="Verdana" pitchFamily="34" charset="0"/>
              </a:rPr>
              <a:t>enlisted</a:t>
            </a:r>
            <a:r>
              <a:rPr lang="en-US" sz="2200" dirty="0">
                <a:latin typeface="Verdana" pitchFamily="34" charset="0"/>
              </a:rPr>
              <a:t> in the army. </a:t>
            </a:r>
          </a:p>
          <a:p>
            <a:pPr marL="800100" lvl="1" indent="-342900">
              <a:buFont typeface="Arial" panose="020B0604020202020204" pitchFamily="34" charset="0"/>
              <a:buChar char="•"/>
            </a:pPr>
            <a:r>
              <a:rPr lang="en-US" sz="2200" dirty="0">
                <a:latin typeface="Verdana" pitchFamily="34" charset="0"/>
              </a:rPr>
              <a:t>Deborah Sampson</a:t>
            </a:r>
            <a:br>
              <a:rPr lang="en-US" sz="2200" dirty="0">
                <a:solidFill>
                  <a:srgbClr val="FF0000"/>
                </a:solidFill>
                <a:latin typeface="Verdana" pitchFamily="34" charset="0"/>
              </a:rPr>
            </a:br>
            <a:endParaRPr lang="en-US" sz="2200" dirty="0">
              <a:solidFill>
                <a:srgbClr val="FF0000"/>
              </a:solidFill>
              <a:latin typeface="Verdana" pitchFamily="34" charset="0"/>
            </a:endParaRPr>
          </a:p>
          <a:p>
            <a:r>
              <a:rPr lang="en-US" sz="2200" dirty="0">
                <a:latin typeface="Verdana" pitchFamily="34" charset="0"/>
              </a:rPr>
              <a:t>Wounded in battle, Sampson tended to her own wounds in order to keep her secret.</a:t>
            </a:r>
          </a:p>
        </p:txBody>
      </p:sp>
      <p:pic>
        <p:nvPicPr>
          <p:cNvPr id="1026" name="Picture 2" descr="Deborah Sampson Performs in Boston">
            <a:extLst>
              <a:ext uri="{FF2B5EF4-FFF2-40B4-BE49-F238E27FC236}">
                <a16:creationId xmlns:a16="http://schemas.microsoft.com/office/drawing/2014/main" id="{D31090F0-EEB5-3F41-A0FA-D13D032885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7013" y="2431061"/>
            <a:ext cx="1883228" cy="273831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197E303F-065A-5249-A2B3-5D012B501710}"/>
              </a:ext>
            </a:extLst>
          </p:cNvPr>
          <p:cNvSpPr txBox="1"/>
          <p:nvPr/>
        </p:nvSpPr>
        <p:spPr>
          <a:xfrm>
            <a:off x="324560" y="5474882"/>
            <a:ext cx="8478551" cy="1107996"/>
          </a:xfrm>
          <a:prstGeom prst="rect">
            <a:avLst/>
          </a:prstGeom>
          <a:noFill/>
        </p:spPr>
        <p:txBody>
          <a:bodyPr wrap="square" rtlCol="0">
            <a:spAutoFit/>
          </a:bodyPr>
          <a:lstStyle/>
          <a:p>
            <a:r>
              <a:rPr lang="en-US" sz="2200" dirty="0">
                <a:latin typeface="Verdana" pitchFamily="34" charset="0"/>
              </a:rPr>
              <a:t>Others overtly fought for the Patriots cause. Mary Ludwig jumped in and assisted on a cannon crew when her husband was wounded.</a:t>
            </a:r>
          </a:p>
        </p:txBody>
      </p:sp>
    </p:spTree>
    <p:extLst>
      <p:ext uri="{BB962C8B-B14F-4D97-AF65-F5344CB8AC3E}">
        <p14:creationId xmlns:p14="http://schemas.microsoft.com/office/powerpoint/2010/main" val="40918143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339"/>
                                        </p:tgtEl>
                                        <p:attrNameLst>
                                          <p:attrName>style.visibility</p:attrName>
                                        </p:attrNameLst>
                                      </p:cBhvr>
                                      <p:to>
                                        <p:strVal val="visible"/>
                                      </p:to>
                                    </p:set>
                                    <p:animEffect transition="in" filter="dissolve">
                                      <p:cBhvr>
                                        <p:cTn id="7" dur="500"/>
                                        <p:tgtEl>
                                          <p:spTgt spid="14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914400" y="1143000"/>
            <a:ext cx="7315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eaLnBrk="1" hangingPunct="1"/>
            <a:r>
              <a:rPr lang="en-US" altLang="en-US" dirty="0"/>
              <a:t>Soldiers and civilians alike were affected by the financial burdens of paying for the war.</a:t>
            </a:r>
          </a:p>
        </p:txBody>
      </p:sp>
      <p:sp>
        <p:nvSpPr>
          <p:cNvPr id="108547" name="Text Box 3"/>
          <p:cNvSpPr txBox="1">
            <a:spLocks noChangeArrowheads="1"/>
          </p:cNvSpPr>
          <p:nvPr/>
        </p:nvSpPr>
        <p:spPr bwMode="auto">
          <a:xfrm>
            <a:off x="1371600" y="4114800"/>
            <a:ext cx="3429000" cy="178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eaLnBrk="1" hangingPunct="1">
              <a:spcAft>
                <a:spcPts val="2600"/>
              </a:spcAft>
              <a:buFont typeface="Verdana" pitchFamily="34" charset="0"/>
              <a:buChar char="•"/>
            </a:pPr>
            <a:r>
              <a:rPr lang="en-US" altLang="en-US" dirty="0"/>
              <a:t>Congress printed continentals</a:t>
            </a:r>
            <a:r>
              <a:rPr lang="en-US" altLang="en-US" b="1" dirty="0"/>
              <a:t> </a:t>
            </a:r>
            <a:r>
              <a:rPr lang="en-US" altLang="en-US" dirty="0"/>
              <a:t>to pay expenses, but the money soon lost its value.</a:t>
            </a:r>
          </a:p>
        </p:txBody>
      </p:sp>
      <p:sp>
        <p:nvSpPr>
          <p:cNvPr id="108548" name="Text Box 4"/>
          <p:cNvSpPr txBox="1">
            <a:spLocks noChangeArrowheads="1"/>
          </p:cNvSpPr>
          <p:nvPr/>
        </p:nvSpPr>
        <p:spPr bwMode="auto">
          <a:xfrm>
            <a:off x="1371600" y="2438400"/>
            <a:ext cx="342900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eaLnBrk="1" hangingPunct="1">
              <a:spcAft>
                <a:spcPts val="2600"/>
              </a:spcAft>
              <a:buFont typeface="Verdana" pitchFamily="34" charset="0"/>
              <a:buChar char="•"/>
            </a:pPr>
            <a:r>
              <a:rPr lang="en-US" altLang="en-US" dirty="0"/>
              <a:t>Congress had no power to tax, and the states had little money.</a:t>
            </a:r>
          </a:p>
        </p:txBody>
      </p:sp>
      <p:grpSp>
        <p:nvGrpSpPr>
          <p:cNvPr id="2" name="Group 12"/>
          <p:cNvGrpSpPr>
            <a:grpSpLocks/>
          </p:cNvGrpSpPr>
          <p:nvPr/>
        </p:nvGrpSpPr>
        <p:grpSpPr bwMode="auto">
          <a:xfrm>
            <a:off x="4876800" y="2667000"/>
            <a:ext cx="458788" cy="3352800"/>
            <a:chOff x="4876800" y="2667000"/>
            <a:chExt cx="458788" cy="3352800"/>
          </a:xfrm>
        </p:grpSpPr>
        <p:cxnSp>
          <p:nvCxnSpPr>
            <p:cNvPr id="15374" name="AutoShape 13"/>
            <p:cNvCxnSpPr>
              <a:cxnSpLocks noChangeShapeType="1"/>
            </p:cNvCxnSpPr>
            <p:nvPr/>
          </p:nvCxnSpPr>
          <p:spPr bwMode="auto">
            <a:xfrm flipV="1">
              <a:off x="5334000" y="2667000"/>
              <a:ext cx="1588" cy="3352800"/>
            </a:xfrm>
            <a:prstGeom prst="straightConnector1">
              <a:avLst/>
            </a:prstGeom>
            <a:noFill/>
            <a:ln w="38100">
              <a:solidFill>
                <a:schemeClr val="tx1"/>
              </a:solidFill>
              <a:round/>
              <a:headEnd/>
              <a:tailEnd type="triangle" w="lg" len="lg"/>
            </a:ln>
            <a:extLst>
              <a:ext uri="{909E8E84-426E-40DD-AFC4-6F175D3DCCD1}">
                <a14:hiddenFill xmlns:a14="http://schemas.microsoft.com/office/drawing/2010/main">
                  <a:noFill/>
                </a14:hiddenFill>
              </a:ext>
            </a:extLst>
          </p:spPr>
        </p:cxnSp>
        <p:sp>
          <p:nvSpPr>
            <p:cNvPr id="15375" name="Text Box 15"/>
            <p:cNvSpPr txBox="1">
              <a:spLocks noChangeArrowheads="1"/>
            </p:cNvSpPr>
            <p:nvPr/>
          </p:nvSpPr>
          <p:spPr bwMode="auto">
            <a:xfrm rot="-5400000">
              <a:off x="4057650" y="4019550"/>
              <a:ext cx="19748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eaLnBrk="1" hangingPunct="1"/>
              <a:r>
                <a:rPr lang="en-US" altLang="en-US" sz="1600" b="1"/>
                <a:t>Amount printed</a:t>
              </a:r>
            </a:p>
          </p:txBody>
        </p:sp>
      </p:grpSp>
      <p:grpSp>
        <p:nvGrpSpPr>
          <p:cNvPr id="3" name="Group 17"/>
          <p:cNvGrpSpPr>
            <a:grpSpLocks/>
          </p:cNvGrpSpPr>
          <p:nvPr/>
        </p:nvGrpSpPr>
        <p:grpSpPr bwMode="auto">
          <a:xfrm>
            <a:off x="5715000" y="2667000"/>
            <a:ext cx="1524000" cy="3352800"/>
            <a:chOff x="5715000" y="2667000"/>
            <a:chExt cx="1524000" cy="3352800"/>
          </a:xfrm>
        </p:grpSpPr>
        <p:sp>
          <p:nvSpPr>
            <p:cNvPr id="15370" name="AutoShape 8"/>
            <p:cNvSpPr>
              <a:spLocks noChangeArrowheads="1"/>
            </p:cNvSpPr>
            <p:nvPr/>
          </p:nvSpPr>
          <p:spPr bwMode="auto">
            <a:xfrm>
              <a:off x="5715000" y="5181600"/>
              <a:ext cx="1524000" cy="838200"/>
            </a:xfrm>
            <a:prstGeom prst="flowChartPunchedTape">
              <a:avLst/>
            </a:prstGeom>
            <a:solidFill>
              <a:srgbClr val="339966">
                <a:alpha val="50195"/>
              </a:srgbClr>
            </a:solidFill>
            <a:ln w="9525">
              <a:solidFill>
                <a:schemeClr val="tx1"/>
              </a:solidFill>
              <a:miter lim="800000"/>
              <a:headEnd/>
              <a:tailEnd/>
            </a:ln>
          </p:spPr>
          <p:txBody>
            <a:bodyPr wrap="none" anchor="ct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algn="ctr" eaLnBrk="1" hangingPunct="1"/>
              <a:r>
                <a:rPr lang="en-US" altLang="en-US" sz="1600" b="1"/>
                <a:t>Continental</a:t>
              </a:r>
            </a:p>
          </p:txBody>
        </p:sp>
        <p:sp>
          <p:nvSpPr>
            <p:cNvPr id="15371" name="AutoShape 11"/>
            <p:cNvSpPr>
              <a:spLocks noChangeArrowheads="1"/>
            </p:cNvSpPr>
            <p:nvPr/>
          </p:nvSpPr>
          <p:spPr bwMode="auto">
            <a:xfrm>
              <a:off x="5715000" y="4343400"/>
              <a:ext cx="1524000" cy="838200"/>
            </a:xfrm>
            <a:prstGeom prst="flowChartPunchedTape">
              <a:avLst/>
            </a:prstGeom>
            <a:solidFill>
              <a:srgbClr val="339966">
                <a:alpha val="50195"/>
              </a:srgbClr>
            </a:solidFill>
            <a:ln w="9525">
              <a:solidFill>
                <a:schemeClr val="tx1"/>
              </a:solidFill>
              <a:miter lim="800000"/>
              <a:headEnd/>
              <a:tailEnd/>
            </a:ln>
          </p:spPr>
          <p:txBody>
            <a:bodyPr wrap="none" anchor="ct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algn="ctr" eaLnBrk="1" hangingPunct="1"/>
              <a:r>
                <a:rPr lang="en-US" altLang="en-US" sz="1600" b="1"/>
                <a:t>Continental</a:t>
              </a:r>
            </a:p>
          </p:txBody>
        </p:sp>
        <p:sp>
          <p:nvSpPr>
            <p:cNvPr id="15372" name="AutoShape 16"/>
            <p:cNvSpPr>
              <a:spLocks noChangeArrowheads="1"/>
            </p:cNvSpPr>
            <p:nvPr/>
          </p:nvSpPr>
          <p:spPr bwMode="auto">
            <a:xfrm>
              <a:off x="5715000" y="3505200"/>
              <a:ext cx="1524000" cy="838200"/>
            </a:xfrm>
            <a:prstGeom prst="flowChartPunchedTape">
              <a:avLst/>
            </a:prstGeom>
            <a:solidFill>
              <a:srgbClr val="339966">
                <a:alpha val="50195"/>
              </a:srgbClr>
            </a:solidFill>
            <a:ln w="9525">
              <a:solidFill>
                <a:schemeClr val="tx1"/>
              </a:solidFill>
              <a:miter lim="800000"/>
              <a:headEnd/>
              <a:tailEnd/>
            </a:ln>
          </p:spPr>
          <p:txBody>
            <a:bodyPr wrap="none" anchor="ct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algn="ctr" eaLnBrk="1" hangingPunct="1"/>
              <a:r>
                <a:rPr lang="en-US" altLang="en-US" sz="1600" b="1"/>
                <a:t>Continental</a:t>
              </a:r>
            </a:p>
          </p:txBody>
        </p:sp>
        <p:sp>
          <p:nvSpPr>
            <p:cNvPr id="15373" name="AutoShape 17"/>
            <p:cNvSpPr>
              <a:spLocks noChangeArrowheads="1"/>
            </p:cNvSpPr>
            <p:nvPr/>
          </p:nvSpPr>
          <p:spPr bwMode="auto">
            <a:xfrm>
              <a:off x="5715000" y="2667000"/>
              <a:ext cx="1524000" cy="838200"/>
            </a:xfrm>
            <a:prstGeom prst="flowChartPunchedTape">
              <a:avLst/>
            </a:prstGeom>
            <a:solidFill>
              <a:srgbClr val="339966">
                <a:alpha val="50195"/>
              </a:srgbClr>
            </a:solidFill>
            <a:ln w="9525">
              <a:solidFill>
                <a:schemeClr val="tx1"/>
              </a:solidFill>
              <a:miter lim="800000"/>
              <a:headEnd/>
              <a:tailEnd/>
            </a:ln>
          </p:spPr>
          <p:txBody>
            <a:bodyPr wrap="none" anchor="ct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algn="ctr" eaLnBrk="1" hangingPunct="1"/>
              <a:r>
                <a:rPr lang="en-US" altLang="en-US" sz="1600" b="1"/>
                <a:t>Continental</a:t>
              </a:r>
            </a:p>
          </p:txBody>
        </p:sp>
      </p:grpSp>
      <p:grpSp>
        <p:nvGrpSpPr>
          <p:cNvPr id="4" name="Group 13"/>
          <p:cNvGrpSpPr>
            <a:grpSpLocks/>
          </p:cNvGrpSpPr>
          <p:nvPr/>
        </p:nvGrpSpPr>
        <p:grpSpPr bwMode="auto">
          <a:xfrm>
            <a:off x="7620000" y="2667000"/>
            <a:ext cx="412750" cy="3276600"/>
            <a:chOff x="7620000" y="2667000"/>
            <a:chExt cx="412750" cy="3276600"/>
          </a:xfrm>
        </p:grpSpPr>
        <p:cxnSp>
          <p:nvCxnSpPr>
            <p:cNvPr id="15368" name="AutoShape 14"/>
            <p:cNvCxnSpPr>
              <a:cxnSpLocks noChangeShapeType="1"/>
            </p:cNvCxnSpPr>
            <p:nvPr/>
          </p:nvCxnSpPr>
          <p:spPr bwMode="auto">
            <a:xfrm>
              <a:off x="7620000" y="2667000"/>
              <a:ext cx="1588" cy="3276600"/>
            </a:xfrm>
            <a:prstGeom prst="straightConnector1">
              <a:avLst/>
            </a:prstGeom>
            <a:noFill/>
            <a:ln w="38100">
              <a:solidFill>
                <a:schemeClr val="tx1"/>
              </a:solidFill>
              <a:round/>
              <a:headEnd/>
              <a:tailEnd type="triangle" w="lg" len="lg"/>
            </a:ln>
            <a:extLst>
              <a:ext uri="{909E8E84-426E-40DD-AFC4-6F175D3DCCD1}">
                <a14:hiddenFill xmlns:a14="http://schemas.microsoft.com/office/drawing/2010/main">
                  <a:noFill/>
                </a14:hiddenFill>
              </a:ext>
            </a:extLst>
          </p:spPr>
        </p:cxnSp>
        <p:sp>
          <p:nvSpPr>
            <p:cNvPr id="15369" name="Text Box 19"/>
            <p:cNvSpPr txBox="1">
              <a:spLocks noChangeArrowheads="1"/>
            </p:cNvSpPr>
            <p:nvPr/>
          </p:nvSpPr>
          <p:spPr bwMode="auto">
            <a:xfrm rot="5400000">
              <a:off x="7451725" y="3978275"/>
              <a:ext cx="8255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eaLnBrk="1" hangingPunct="1"/>
              <a:r>
                <a:rPr lang="en-US" altLang="en-US" sz="1600" b="1"/>
                <a:t>Value</a:t>
              </a:r>
            </a:p>
          </p:txBody>
        </p:sp>
      </p:grpSp>
    </p:spTree>
    <p:extLst>
      <p:ext uri="{BB962C8B-B14F-4D97-AF65-F5344CB8AC3E}">
        <p14:creationId xmlns:p14="http://schemas.microsoft.com/office/powerpoint/2010/main" val="34442051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8548"/>
                                        </p:tgtEl>
                                        <p:attrNameLst>
                                          <p:attrName>style.visibility</p:attrName>
                                        </p:attrNameLst>
                                      </p:cBhvr>
                                      <p:to>
                                        <p:strVal val="visible"/>
                                      </p:to>
                                    </p:set>
                                    <p:animEffect transition="in" filter="dissolve">
                                      <p:cBhvr>
                                        <p:cTn id="7" dur="500"/>
                                        <p:tgtEl>
                                          <p:spTgt spid="10854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8547"/>
                                        </p:tgtEl>
                                        <p:attrNameLst>
                                          <p:attrName>style.visibility</p:attrName>
                                        </p:attrNameLst>
                                      </p:cBhvr>
                                      <p:to>
                                        <p:strVal val="visible"/>
                                      </p:to>
                                    </p:set>
                                    <p:animEffect transition="in" filter="dissolve">
                                      <p:cBhvr>
                                        <p:cTn id="12" dur="500"/>
                                        <p:tgtEl>
                                          <p:spTgt spid="108547"/>
                                        </p:tgtEl>
                                      </p:cBhvr>
                                    </p:animEffect>
                                  </p:childTnLst>
                                </p:cTn>
                              </p:par>
                            </p:childTnLst>
                          </p:cTn>
                        </p:par>
                        <p:par>
                          <p:cTn id="13" fill="hold" nodeType="afterGroup">
                            <p:stCondLst>
                              <p:cond delay="500"/>
                            </p:stCondLst>
                            <p:childTnLst>
                              <p:par>
                                <p:cTn id="14" presetID="22" presetClass="entr" presetSubtype="4"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down)">
                                      <p:cBhvr>
                                        <p:cTn id="16" dur="2000"/>
                                        <p:tgtEl>
                                          <p:spTgt spid="2"/>
                                        </p:tgtEl>
                                      </p:cBhvr>
                                    </p:animEffect>
                                  </p:childTnLst>
                                </p:cTn>
                              </p:par>
                              <p:par>
                                <p:cTn id="17" presetID="22" presetClass="entr" presetSubtype="4"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2000"/>
                                        <p:tgtEl>
                                          <p:spTgt spid="3"/>
                                        </p:tgtEl>
                                      </p:cBhvr>
                                    </p:animEffect>
                                  </p:childTnLst>
                                </p:cTn>
                              </p:par>
                            </p:childTnLst>
                          </p:cTn>
                        </p:par>
                        <p:par>
                          <p:cTn id="20" fill="hold" nodeType="afterGroup">
                            <p:stCondLst>
                              <p:cond delay="2500"/>
                            </p:stCondLst>
                            <p:childTnLst>
                              <p:par>
                                <p:cTn id="21" presetID="22" presetClass="entr" presetSubtype="1"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7" grpId="0"/>
      <p:bldP spid="10854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16"/>
          <p:cNvSpPr txBox="1">
            <a:spLocks noChangeArrowheads="1"/>
          </p:cNvSpPr>
          <p:nvPr/>
        </p:nvSpPr>
        <p:spPr bwMode="auto">
          <a:xfrm>
            <a:off x="914400" y="1143000"/>
            <a:ext cx="7315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eaLnBrk="1" hangingPunct="1"/>
            <a:r>
              <a:rPr lang="en-US" altLang="en-US"/>
              <a:t>Those on the western frontier also felt the war</a:t>
            </a:r>
            <a:r>
              <a:rPr lang="en-US" altLang="en-US">
                <a:latin typeface="Arial" charset="0"/>
              </a:rPr>
              <a:t>’</a:t>
            </a:r>
            <a:r>
              <a:rPr lang="en-US" altLang="en-US"/>
              <a:t>s effects. </a:t>
            </a:r>
            <a:endParaRPr lang="en-US" altLang="en-US">
              <a:solidFill>
                <a:srgbClr val="0000FF"/>
              </a:solidFill>
            </a:endParaRPr>
          </a:p>
        </p:txBody>
      </p:sp>
      <p:sp>
        <p:nvSpPr>
          <p:cNvPr id="16387" name="Text Box 17"/>
          <p:cNvSpPr txBox="1">
            <a:spLocks noChangeArrowheads="1"/>
          </p:cNvSpPr>
          <p:nvPr/>
        </p:nvSpPr>
        <p:spPr bwMode="auto">
          <a:xfrm>
            <a:off x="762000" y="4876800"/>
            <a:ext cx="73152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eaLnBrk="1" hangingPunct="1"/>
            <a:r>
              <a:rPr lang="en-US" altLang="en-US" dirty="0">
                <a:solidFill>
                  <a:srgbClr val="0062AC"/>
                </a:solidFill>
              </a:rPr>
              <a:t>Most Native Americans sided with the </a:t>
            </a:r>
            <a:r>
              <a:rPr lang="en-US" altLang="en-US" u="sng" dirty="0">
                <a:solidFill>
                  <a:srgbClr val="FF0000"/>
                </a:solidFill>
              </a:rPr>
              <a:t>British</a:t>
            </a:r>
            <a:r>
              <a:rPr lang="en-US" altLang="en-US" dirty="0">
                <a:solidFill>
                  <a:srgbClr val="0062AC"/>
                </a:solidFill>
              </a:rPr>
              <a:t>, </a:t>
            </a:r>
            <a:r>
              <a:rPr lang="en-US" altLang="en-US" dirty="0"/>
              <a:t>fearing an</a:t>
            </a:r>
            <a:r>
              <a:rPr lang="en-US" altLang="en-US" dirty="0">
                <a:solidFill>
                  <a:srgbClr val="0000FF"/>
                </a:solidFill>
              </a:rPr>
              <a:t> </a:t>
            </a:r>
            <a:r>
              <a:rPr lang="en-US" altLang="en-US" dirty="0"/>
              <a:t>American victory would bring more settlers onto their lands. </a:t>
            </a:r>
          </a:p>
        </p:txBody>
      </p:sp>
      <p:sp>
        <p:nvSpPr>
          <p:cNvPr id="16388" name="Oval 22"/>
          <p:cNvSpPr>
            <a:spLocks noChangeArrowheads="1"/>
          </p:cNvSpPr>
          <p:nvPr/>
        </p:nvSpPr>
        <p:spPr bwMode="auto">
          <a:xfrm>
            <a:off x="4495800" y="2362200"/>
            <a:ext cx="2209800" cy="2133600"/>
          </a:xfrm>
          <a:prstGeom prst="ellipse">
            <a:avLst/>
          </a:prstGeom>
          <a:solidFill>
            <a:srgbClr val="FF5050"/>
          </a:solidFill>
          <a:ln w="9525">
            <a:solidFill>
              <a:schemeClr val="tx1"/>
            </a:solidFill>
            <a:round/>
            <a:headEnd/>
            <a:tailEnd/>
          </a:ln>
        </p:spPr>
        <p:txBody>
          <a:bodyPr wrap="none" anchor="ct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algn="ctr" eaLnBrk="1" hangingPunct="1"/>
            <a:r>
              <a:rPr lang="en-US" altLang="en-US" sz="2000"/>
              <a:t>British</a:t>
            </a:r>
          </a:p>
        </p:txBody>
      </p:sp>
      <p:sp>
        <p:nvSpPr>
          <p:cNvPr id="6" name="Oval 22"/>
          <p:cNvSpPr>
            <a:spLocks noChangeArrowheads="1"/>
          </p:cNvSpPr>
          <p:nvPr/>
        </p:nvSpPr>
        <p:spPr bwMode="auto">
          <a:xfrm>
            <a:off x="2133600" y="2628900"/>
            <a:ext cx="1600200" cy="1600200"/>
          </a:xfrm>
          <a:prstGeom prst="ellipse">
            <a:avLst/>
          </a:prstGeom>
          <a:solidFill>
            <a:srgbClr val="FFC000">
              <a:alpha val="65097"/>
            </a:srgbClr>
          </a:solidFill>
          <a:ln w="9525">
            <a:solidFill>
              <a:schemeClr val="tx1"/>
            </a:solidFill>
            <a:round/>
            <a:headEnd/>
            <a:tailEnd/>
          </a:ln>
        </p:spPr>
        <p:txBody>
          <a:bodyPr wrap="none" anchor="ct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algn="ctr" eaLnBrk="1" hangingPunct="1"/>
            <a:r>
              <a:rPr lang="en-US" altLang="en-US" sz="2000"/>
              <a:t>Native </a:t>
            </a:r>
          </a:p>
          <a:p>
            <a:pPr algn="ctr" eaLnBrk="1" hangingPunct="1"/>
            <a:r>
              <a:rPr lang="en-US" altLang="en-US" sz="2000"/>
              <a:t>Americans</a:t>
            </a:r>
          </a:p>
        </p:txBody>
      </p:sp>
    </p:spTree>
    <p:extLst>
      <p:ext uri="{BB962C8B-B14F-4D97-AF65-F5344CB8AC3E}">
        <p14:creationId xmlns:p14="http://schemas.microsoft.com/office/powerpoint/2010/main" val="17733874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6387"/>
                                        </p:tgtEl>
                                        <p:attrNameLst>
                                          <p:attrName>style.visibility</p:attrName>
                                        </p:attrNameLst>
                                      </p:cBhvr>
                                      <p:to>
                                        <p:strVal val="visible"/>
                                      </p:to>
                                    </p:set>
                                    <p:animEffect transition="in" filter="dissolve">
                                      <p:cBhvr>
                                        <p:cTn id="7" dur="500"/>
                                        <p:tgtEl>
                                          <p:spTgt spid="16387"/>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500"/>
                                        <p:tgtEl>
                                          <p:spTgt spid="6"/>
                                        </p:tgtEl>
                                      </p:cBhvr>
                                    </p:animEffect>
                                  </p:childTnLst>
                                </p:cTn>
                              </p:par>
                            </p:childTnLst>
                          </p:cTn>
                        </p:par>
                        <p:par>
                          <p:cTn id="12" fill="hold" nodeType="afterGroup">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6388"/>
                                        </p:tgtEl>
                                        <p:attrNameLst>
                                          <p:attrName>style.visibility</p:attrName>
                                        </p:attrNameLst>
                                      </p:cBhvr>
                                      <p:to>
                                        <p:strVal val="visible"/>
                                      </p:to>
                                    </p:set>
                                    <p:animEffect transition="in" filter="dissolve">
                                      <p:cBhvr>
                                        <p:cTn id="15" dur="500"/>
                                        <p:tgtEl>
                                          <p:spTgt spid="16388"/>
                                        </p:tgtEl>
                                      </p:cBhvr>
                                    </p:animEffect>
                                  </p:childTnLst>
                                </p:cTn>
                              </p:par>
                            </p:childTnLst>
                          </p:cTn>
                        </p:par>
                        <p:par>
                          <p:cTn id="16" fill="hold" nodeType="afterGroup">
                            <p:stCondLst>
                              <p:cond delay="1500"/>
                            </p:stCondLst>
                            <p:childTnLst>
                              <p:par>
                                <p:cTn id="17" presetID="1" presetClass="emph" presetSubtype="2" fill="hold" nodeType="afterEffect">
                                  <p:stCondLst>
                                    <p:cond delay="0"/>
                                  </p:stCondLst>
                                  <p:childTnLst>
                                    <p:animClr clrSpc="rgb" dir="cw">
                                      <p:cBhvr>
                                        <p:cTn id="18" dur="2000" fill="hold"/>
                                        <p:tgtEl>
                                          <p:spTgt spid="6"/>
                                        </p:tgtEl>
                                        <p:attrNameLst>
                                          <p:attrName>fillcolor</p:attrName>
                                        </p:attrNameLst>
                                      </p:cBhvr>
                                      <p:to>
                                        <a:srgbClr val="FF5050"/>
                                      </p:to>
                                    </p:animClr>
                                    <p:set>
                                      <p:cBhvr>
                                        <p:cTn id="19" dur="2000" fill="hold"/>
                                        <p:tgtEl>
                                          <p:spTgt spid="6"/>
                                        </p:tgtEl>
                                        <p:attrNameLst>
                                          <p:attrName>fill.type</p:attrName>
                                        </p:attrNameLst>
                                      </p:cBhvr>
                                      <p:to>
                                        <p:strVal val="solid"/>
                                      </p:to>
                                    </p:set>
                                    <p:set>
                                      <p:cBhvr>
                                        <p:cTn id="20" dur="2000" fill="hold"/>
                                        <p:tgtEl>
                                          <p:spTgt spid="6"/>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p:bldP spid="16388" grpId="0" animBg="1"/>
      <p:bldP spid="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365125" y="1504950"/>
            <a:ext cx="282575"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eaLnBrk="1" hangingPunct="1"/>
            <a:r>
              <a:rPr lang="en-US" altLang="en-US"/>
              <a:t> </a:t>
            </a:r>
          </a:p>
        </p:txBody>
      </p:sp>
      <p:sp>
        <p:nvSpPr>
          <p:cNvPr id="17411" name="Text Box 3"/>
          <p:cNvSpPr txBox="1">
            <a:spLocks noChangeArrowheads="1"/>
          </p:cNvSpPr>
          <p:nvPr/>
        </p:nvSpPr>
        <p:spPr bwMode="auto">
          <a:xfrm>
            <a:off x="914400" y="1143000"/>
            <a:ext cx="73152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eaLnBrk="1" hangingPunct="1"/>
            <a:r>
              <a:rPr lang="en-US" altLang="en-US"/>
              <a:t>Many Indian groups, however, </a:t>
            </a:r>
            <a:r>
              <a:rPr lang="en-US" altLang="en-US">
                <a:solidFill>
                  <a:srgbClr val="0062AC"/>
                </a:solidFill>
              </a:rPr>
              <a:t>were bitterly divided about which side to support. </a:t>
            </a:r>
            <a:r>
              <a:rPr lang="en-US" altLang="en-US"/>
              <a:t>Some split into warring factions.</a:t>
            </a:r>
          </a:p>
        </p:txBody>
      </p:sp>
      <p:sp>
        <p:nvSpPr>
          <p:cNvPr id="112646" name="Rectangle 6"/>
          <p:cNvSpPr>
            <a:spLocks noChangeArrowheads="1"/>
          </p:cNvSpPr>
          <p:nvPr/>
        </p:nvSpPr>
        <p:spPr bwMode="auto">
          <a:xfrm>
            <a:off x="762000" y="5410200"/>
            <a:ext cx="7315200" cy="762000"/>
          </a:xfrm>
          <a:prstGeom prst="rect">
            <a:avLst/>
          </a:prstGeom>
          <a:solidFill>
            <a:srgbClr val="FFC000"/>
          </a:solidFill>
          <a:ln w="9525">
            <a:solidFill>
              <a:schemeClr val="tx1"/>
            </a:solidFill>
            <a:miter lim="800000"/>
            <a:headEnd/>
            <a:tailEnd/>
          </a:ln>
        </p:spPr>
        <p:txBody>
          <a:bodyPr wrap="none" tIns="137160" anchor="ct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algn="ctr" eaLnBrk="1" hangingPunct="1"/>
            <a:r>
              <a:rPr lang="en-US" altLang="en-US" sz="2000"/>
              <a:t>Native Americans</a:t>
            </a:r>
          </a:p>
        </p:txBody>
      </p:sp>
      <p:sp>
        <p:nvSpPr>
          <p:cNvPr id="112647" name="AutoShape 7"/>
          <p:cNvSpPr>
            <a:spLocks noChangeArrowheads="1"/>
          </p:cNvSpPr>
          <p:nvPr/>
        </p:nvSpPr>
        <p:spPr bwMode="auto">
          <a:xfrm>
            <a:off x="228600" y="3810000"/>
            <a:ext cx="3124200" cy="1371600"/>
          </a:xfrm>
          <a:prstGeom prst="downArrow">
            <a:avLst>
              <a:gd name="adj1" fmla="val 50000"/>
              <a:gd name="adj2" fmla="val 25000"/>
            </a:avLst>
          </a:prstGeom>
          <a:solidFill>
            <a:srgbClr val="C0C0C0"/>
          </a:solidFill>
          <a:ln w="9525">
            <a:solidFill>
              <a:schemeClr val="tx1"/>
            </a:solidFill>
            <a:miter lim="800000"/>
            <a:headEnd/>
            <a:tailEnd/>
          </a:ln>
        </p:spPr>
        <p:txBody>
          <a:bodyPr wrap="none" anchor="ct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algn="ctr" eaLnBrk="1" hangingPunct="1"/>
            <a:r>
              <a:rPr lang="en-US" altLang="en-US" sz="2000"/>
              <a:t>Infighting</a:t>
            </a:r>
          </a:p>
        </p:txBody>
      </p:sp>
      <p:sp>
        <p:nvSpPr>
          <p:cNvPr id="112648" name="AutoShape 8"/>
          <p:cNvSpPr>
            <a:spLocks noChangeArrowheads="1"/>
          </p:cNvSpPr>
          <p:nvPr/>
        </p:nvSpPr>
        <p:spPr bwMode="auto">
          <a:xfrm>
            <a:off x="5562600" y="3810000"/>
            <a:ext cx="3200400" cy="1371600"/>
          </a:xfrm>
          <a:prstGeom prst="downArrow">
            <a:avLst>
              <a:gd name="adj1" fmla="val 50000"/>
              <a:gd name="adj2" fmla="val 25000"/>
            </a:avLst>
          </a:prstGeom>
          <a:solidFill>
            <a:srgbClr val="C0C0C0"/>
          </a:solidFill>
          <a:ln w="9525">
            <a:solidFill>
              <a:schemeClr val="tx1"/>
            </a:solidFill>
            <a:miter lim="800000"/>
            <a:headEnd/>
            <a:tailEnd/>
          </a:ln>
        </p:spPr>
        <p:txBody>
          <a:bodyPr wrap="none" anchor="ct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algn="ctr" eaLnBrk="1" hangingPunct="1"/>
            <a:r>
              <a:rPr lang="en-US" altLang="en-US" sz="2000"/>
              <a:t>Western</a:t>
            </a:r>
          </a:p>
          <a:p>
            <a:pPr algn="ctr" eaLnBrk="1" hangingPunct="1"/>
            <a:r>
              <a:rPr lang="en-US" altLang="en-US" sz="2000"/>
              <a:t>raids</a:t>
            </a:r>
          </a:p>
        </p:txBody>
      </p:sp>
      <p:sp>
        <p:nvSpPr>
          <p:cNvPr id="112649" name="AutoShape 9"/>
          <p:cNvSpPr>
            <a:spLocks noChangeArrowheads="1"/>
          </p:cNvSpPr>
          <p:nvPr/>
        </p:nvSpPr>
        <p:spPr bwMode="auto">
          <a:xfrm>
            <a:off x="2895600" y="4038600"/>
            <a:ext cx="3124200" cy="1371600"/>
          </a:xfrm>
          <a:prstGeom prst="downArrow">
            <a:avLst>
              <a:gd name="adj1" fmla="val 50000"/>
              <a:gd name="adj2" fmla="val 25000"/>
            </a:avLst>
          </a:prstGeom>
          <a:solidFill>
            <a:srgbClr val="C0C0C0"/>
          </a:solidFill>
          <a:ln w="9525">
            <a:solidFill>
              <a:schemeClr val="tx1"/>
            </a:solidFill>
            <a:miter lim="800000"/>
            <a:headEnd/>
            <a:tailEnd/>
          </a:ln>
        </p:spPr>
        <p:txBody>
          <a:bodyPr wrap="none" anchor="ct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algn="ctr" eaLnBrk="1" hangingPunct="1"/>
            <a:r>
              <a:rPr lang="en-US" altLang="en-US" sz="2000"/>
              <a:t>Smallpox</a:t>
            </a:r>
          </a:p>
        </p:txBody>
      </p:sp>
      <p:sp>
        <p:nvSpPr>
          <p:cNvPr id="17416" name="Text Box 10"/>
          <p:cNvSpPr txBox="1">
            <a:spLocks noChangeArrowheads="1"/>
          </p:cNvSpPr>
          <p:nvPr/>
        </p:nvSpPr>
        <p:spPr bwMode="auto">
          <a:xfrm>
            <a:off x="914400" y="2590800"/>
            <a:ext cx="73152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eaLnBrk="1" hangingPunct="1"/>
            <a:r>
              <a:rPr lang="en-US" altLang="en-US"/>
              <a:t>A deadly epidemic added to the crushing effects of war.</a:t>
            </a:r>
          </a:p>
        </p:txBody>
      </p:sp>
    </p:spTree>
    <p:extLst>
      <p:ext uri="{BB962C8B-B14F-4D97-AF65-F5344CB8AC3E}">
        <p14:creationId xmlns:p14="http://schemas.microsoft.com/office/powerpoint/2010/main" val="42054033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7416"/>
                                        </p:tgtEl>
                                        <p:attrNameLst>
                                          <p:attrName>style.visibility</p:attrName>
                                        </p:attrNameLst>
                                      </p:cBhvr>
                                      <p:to>
                                        <p:strVal val="visible"/>
                                      </p:to>
                                    </p:set>
                                    <p:animEffect transition="in" filter="dissolve">
                                      <p:cBhvr>
                                        <p:cTn id="7" dur="500"/>
                                        <p:tgtEl>
                                          <p:spTgt spid="17416"/>
                                        </p:tgtEl>
                                      </p:cBhvr>
                                    </p:animEffect>
                                  </p:childTnLst>
                                </p:cTn>
                              </p:par>
                            </p:childTnLst>
                          </p:cTn>
                        </p:par>
                        <p:par>
                          <p:cTn id="8" fill="hold" nodeType="afterGroup">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2647"/>
                                        </p:tgtEl>
                                        <p:attrNameLst>
                                          <p:attrName>style.visibility</p:attrName>
                                        </p:attrNameLst>
                                      </p:cBhvr>
                                      <p:to>
                                        <p:strVal val="visible"/>
                                      </p:to>
                                    </p:set>
                                    <p:animEffect transition="in" filter="wipe(up)">
                                      <p:cBhvr>
                                        <p:cTn id="11" dur="500"/>
                                        <p:tgtEl>
                                          <p:spTgt spid="112647"/>
                                        </p:tgtEl>
                                      </p:cBhvr>
                                    </p:animEffect>
                                  </p:childTnLst>
                                </p:cTn>
                              </p:par>
                            </p:childTnLst>
                          </p:cTn>
                        </p:par>
                        <p:par>
                          <p:cTn id="12" fill="hold" nodeType="afterGroup">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2649"/>
                                        </p:tgtEl>
                                        <p:attrNameLst>
                                          <p:attrName>style.visibility</p:attrName>
                                        </p:attrNameLst>
                                      </p:cBhvr>
                                      <p:to>
                                        <p:strVal val="visible"/>
                                      </p:to>
                                    </p:set>
                                    <p:animEffect transition="in" filter="wipe(up)">
                                      <p:cBhvr>
                                        <p:cTn id="15" dur="500"/>
                                        <p:tgtEl>
                                          <p:spTgt spid="112649"/>
                                        </p:tgtEl>
                                      </p:cBhvr>
                                    </p:animEffect>
                                  </p:childTnLst>
                                </p:cTn>
                              </p:par>
                            </p:childTnLst>
                          </p:cTn>
                        </p:par>
                        <p:par>
                          <p:cTn id="16" fill="hold" nodeType="afterGroup">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12648"/>
                                        </p:tgtEl>
                                        <p:attrNameLst>
                                          <p:attrName>style.visibility</p:attrName>
                                        </p:attrNameLst>
                                      </p:cBhvr>
                                      <p:to>
                                        <p:strVal val="visible"/>
                                      </p:to>
                                    </p:set>
                                    <p:animEffect transition="in" filter="wipe(up)">
                                      <p:cBhvr>
                                        <p:cTn id="19" dur="500"/>
                                        <p:tgtEl>
                                          <p:spTgt spid="112648"/>
                                        </p:tgtEl>
                                      </p:cBhvr>
                                    </p:animEffect>
                                  </p:childTnLst>
                                </p:cTn>
                              </p:par>
                            </p:childTnLst>
                          </p:cTn>
                        </p:par>
                        <p:par>
                          <p:cTn id="20" fill="hold" nodeType="afterGroup">
                            <p:stCondLst>
                              <p:cond delay="2000"/>
                            </p:stCondLst>
                            <p:childTnLst>
                              <p:par>
                                <p:cTn id="21" presetID="25" presetClass="emph" presetSubtype="0" fill="hold" grpId="0" nodeType="afterEffect">
                                  <p:stCondLst>
                                    <p:cond delay="0"/>
                                  </p:stCondLst>
                                  <p:childTnLst>
                                    <p:animClr clrSpc="hsl" dir="cw">
                                      <p:cBhvr override="childStyle">
                                        <p:cTn id="22" dur="500" fill="hold"/>
                                        <p:tgtEl>
                                          <p:spTgt spid="112646"/>
                                        </p:tgtEl>
                                        <p:attrNameLst>
                                          <p:attrName>style.color</p:attrName>
                                        </p:attrNameLst>
                                      </p:cBhvr>
                                      <p:by>
                                        <p:hsl h="0" s="-70588" l="0"/>
                                      </p:by>
                                    </p:animClr>
                                    <p:animClr clrSpc="hsl" dir="cw">
                                      <p:cBhvr>
                                        <p:cTn id="23" dur="500" fill="hold"/>
                                        <p:tgtEl>
                                          <p:spTgt spid="112646"/>
                                        </p:tgtEl>
                                        <p:attrNameLst>
                                          <p:attrName>fillcolor</p:attrName>
                                        </p:attrNameLst>
                                      </p:cBhvr>
                                      <p:by>
                                        <p:hsl h="0" s="-70588" l="0"/>
                                      </p:by>
                                    </p:animClr>
                                    <p:animClr clrSpc="hsl" dir="cw">
                                      <p:cBhvr>
                                        <p:cTn id="24" dur="500" fill="hold"/>
                                        <p:tgtEl>
                                          <p:spTgt spid="112646"/>
                                        </p:tgtEl>
                                        <p:attrNameLst>
                                          <p:attrName>stroke.color</p:attrName>
                                        </p:attrNameLst>
                                      </p:cBhvr>
                                      <p:by>
                                        <p:hsl h="0" s="-70588" l="0"/>
                                      </p:by>
                                    </p:animClr>
                                    <p:set>
                                      <p:cBhvr>
                                        <p:cTn id="25" dur="500" fill="hold"/>
                                        <p:tgtEl>
                                          <p:spTgt spid="11264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6" grpId="0" animBg="1"/>
      <p:bldP spid="112647" grpId="0" animBg="1"/>
      <p:bldP spid="112648" grpId="0" animBg="1"/>
      <p:bldP spid="112649" grpId="0" animBg="1"/>
      <p:bldP spid="1741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9"/>
          <p:cNvSpPr txBox="1">
            <a:spLocks noChangeArrowheads="1"/>
          </p:cNvSpPr>
          <p:nvPr/>
        </p:nvSpPr>
        <p:spPr bwMode="auto">
          <a:xfrm>
            <a:off x="914400" y="1143000"/>
            <a:ext cx="7315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eaLnBrk="1" hangingPunct="1"/>
            <a:r>
              <a:rPr lang="en-US" altLang="en-US" dirty="0">
                <a:solidFill>
                  <a:srgbClr val="0070C0"/>
                </a:solidFill>
              </a:rPr>
              <a:t>George Rogers Clark </a:t>
            </a:r>
            <a:r>
              <a:rPr lang="en-US" altLang="en-US" dirty="0"/>
              <a:t>pushed west to strike British forts on the frontier. </a:t>
            </a:r>
          </a:p>
        </p:txBody>
      </p:sp>
      <p:sp>
        <p:nvSpPr>
          <p:cNvPr id="79902" name="Text Box 30"/>
          <p:cNvSpPr txBox="1">
            <a:spLocks noChangeArrowheads="1"/>
          </p:cNvSpPr>
          <p:nvPr/>
        </p:nvSpPr>
        <p:spPr bwMode="auto">
          <a:xfrm>
            <a:off x="5257800" y="2430463"/>
            <a:ext cx="2971800" cy="178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eaLnBrk="1" hangingPunct="1"/>
            <a:r>
              <a:rPr lang="en-US" altLang="en-US" dirty="0"/>
              <a:t>Clark won key battles against the British and their Native American allies.</a:t>
            </a:r>
          </a:p>
        </p:txBody>
      </p:sp>
      <p:sp>
        <p:nvSpPr>
          <p:cNvPr id="79906" name="Text Box 34"/>
          <p:cNvSpPr txBox="1">
            <a:spLocks noChangeArrowheads="1"/>
          </p:cNvSpPr>
          <p:nvPr/>
        </p:nvSpPr>
        <p:spPr bwMode="auto">
          <a:xfrm>
            <a:off x="5257800" y="4740275"/>
            <a:ext cx="2971800"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eaLnBrk="1" hangingPunct="1"/>
            <a:r>
              <a:rPr lang="en-US" altLang="en-US" b="1"/>
              <a:t>These victories allowed settlers to remain on the frontier.</a:t>
            </a:r>
          </a:p>
        </p:txBody>
      </p:sp>
      <p:sp>
        <p:nvSpPr>
          <p:cNvPr id="6" name="AutoShape 10"/>
          <p:cNvSpPr>
            <a:spLocks noChangeArrowheads="1"/>
          </p:cNvSpPr>
          <p:nvPr/>
        </p:nvSpPr>
        <p:spPr bwMode="auto">
          <a:xfrm>
            <a:off x="6477000" y="1938338"/>
            <a:ext cx="457200" cy="457200"/>
          </a:xfrm>
          <a:prstGeom prst="downArrow">
            <a:avLst>
              <a:gd name="adj1" fmla="val 50000"/>
              <a:gd name="adj2" fmla="val 25000"/>
            </a:avLst>
          </a:prstGeom>
          <a:solidFill>
            <a:srgbClr val="FF0000"/>
          </a:solidFill>
          <a:ln w="9525">
            <a:solidFill>
              <a:schemeClr val="tx1"/>
            </a:solidFill>
            <a:miter lim="800000"/>
            <a:headEnd/>
            <a:tailEnd/>
          </a:ln>
        </p:spPr>
        <p:txBody>
          <a:bodyPr vert="eaVert" wrap="none" anchor="ct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eaLnBrk="1" hangingPunct="1"/>
            <a:endParaRPr lang="en-US" altLang="en-US"/>
          </a:p>
        </p:txBody>
      </p:sp>
      <p:sp>
        <p:nvSpPr>
          <p:cNvPr id="7" name="AutoShape 10"/>
          <p:cNvSpPr>
            <a:spLocks noChangeArrowheads="1"/>
          </p:cNvSpPr>
          <p:nvPr/>
        </p:nvSpPr>
        <p:spPr bwMode="auto">
          <a:xfrm>
            <a:off x="6477000" y="4249738"/>
            <a:ext cx="457200" cy="457200"/>
          </a:xfrm>
          <a:prstGeom prst="downArrow">
            <a:avLst>
              <a:gd name="adj1" fmla="val 50000"/>
              <a:gd name="adj2" fmla="val 25000"/>
            </a:avLst>
          </a:prstGeom>
          <a:solidFill>
            <a:srgbClr val="FF0000"/>
          </a:solidFill>
          <a:ln w="9525">
            <a:solidFill>
              <a:schemeClr val="tx1"/>
            </a:solidFill>
            <a:miter lim="800000"/>
            <a:headEnd/>
            <a:tailEnd/>
          </a:ln>
        </p:spPr>
        <p:txBody>
          <a:bodyPr vert="eaVert" wrap="none" anchor="ct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eaLnBrk="1" hangingPunct="1"/>
            <a:endParaRPr lang="en-US" altLang="en-US"/>
          </a:p>
        </p:txBody>
      </p:sp>
      <p:pic>
        <p:nvPicPr>
          <p:cNvPr id="18439" name="Picture 7" descr="ch06_maps_ahon_se_p0189.jpg"/>
          <p:cNvPicPr>
            <a:picLocks noChangeAspect="1"/>
          </p:cNvPicPr>
          <p:nvPr/>
        </p:nvPicPr>
        <p:blipFill>
          <a:blip r:embed="rId3">
            <a:extLst>
              <a:ext uri="{28A0092B-C50C-407E-A947-70E740481C1C}">
                <a14:useLocalDpi xmlns:a14="http://schemas.microsoft.com/office/drawing/2010/main" val="0"/>
              </a:ext>
            </a:extLst>
          </a:blip>
          <a:srcRect b="24445"/>
          <a:stretch>
            <a:fillRect/>
          </a:stretch>
        </p:blipFill>
        <p:spPr bwMode="auto">
          <a:xfrm>
            <a:off x="815975" y="2163763"/>
            <a:ext cx="4137025" cy="393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48142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79902"/>
                                        </p:tgtEl>
                                        <p:attrNameLst>
                                          <p:attrName>style.visibility</p:attrName>
                                        </p:attrNameLst>
                                      </p:cBhvr>
                                      <p:to>
                                        <p:strVal val="visible"/>
                                      </p:to>
                                    </p:set>
                                    <p:animEffect transition="in" filter="dissolve">
                                      <p:cBhvr>
                                        <p:cTn id="11" dur="500"/>
                                        <p:tgtEl>
                                          <p:spTgt spid="7990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500"/>
                                        <p:tgtEl>
                                          <p:spTgt spid="7"/>
                                        </p:tgtEl>
                                      </p:cBhvr>
                                    </p:animEffect>
                                  </p:childTnLst>
                                </p:cTn>
                              </p:par>
                            </p:childTnLst>
                          </p:cTn>
                        </p:par>
                        <p:par>
                          <p:cTn id="17" fill="hold" nodeType="afterGroup">
                            <p:stCondLst>
                              <p:cond delay="500"/>
                            </p:stCondLst>
                            <p:childTnLst>
                              <p:par>
                                <p:cTn id="18" presetID="9" presetClass="entr" presetSubtype="0" fill="hold" grpId="0" nodeType="afterEffect">
                                  <p:stCondLst>
                                    <p:cond delay="0"/>
                                  </p:stCondLst>
                                  <p:childTnLst>
                                    <p:set>
                                      <p:cBhvr>
                                        <p:cTn id="19" dur="1" fill="hold">
                                          <p:stCondLst>
                                            <p:cond delay="0"/>
                                          </p:stCondLst>
                                        </p:cTn>
                                        <p:tgtEl>
                                          <p:spTgt spid="79906"/>
                                        </p:tgtEl>
                                        <p:attrNameLst>
                                          <p:attrName>style.visibility</p:attrName>
                                        </p:attrNameLst>
                                      </p:cBhvr>
                                      <p:to>
                                        <p:strVal val="visible"/>
                                      </p:to>
                                    </p:set>
                                    <p:animEffect transition="in" filter="dissolve">
                                      <p:cBhvr>
                                        <p:cTn id="20" dur="500"/>
                                        <p:tgtEl>
                                          <p:spTgt spid="799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902" grpId="0"/>
      <p:bldP spid="79906" grpId="0"/>
      <p:bldP spid="6"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Battles of the American Revolution</a:t>
            </a:r>
          </a:p>
        </p:txBody>
      </p:sp>
      <p:sp>
        <p:nvSpPr>
          <p:cNvPr id="3" name="Content Placeholder 2"/>
          <p:cNvSpPr>
            <a:spLocks noGrp="1"/>
          </p:cNvSpPr>
          <p:nvPr>
            <p:ph idx="1"/>
          </p:nvPr>
        </p:nvSpPr>
        <p:spPr/>
        <p:txBody>
          <a:bodyPr>
            <a:normAutofit lnSpcReduction="10000"/>
          </a:bodyPr>
          <a:lstStyle/>
          <a:p>
            <a:pPr marL="385763" indent="-385763">
              <a:buAutoNum type="arabicPeriod"/>
            </a:pPr>
            <a:r>
              <a:rPr lang="en-US" dirty="0"/>
              <a:t>Bunker Hill</a:t>
            </a:r>
          </a:p>
          <a:p>
            <a:pPr marL="385763" indent="-385763">
              <a:buAutoNum type="arabicPeriod"/>
            </a:pPr>
            <a:r>
              <a:rPr lang="en-US" dirty="0"/>
              <a:t>Long Island</a:t>
            </a:r>
          </a:p>
          <a:p>
            <a:pPr marL="385763" indent="-385763">
              <a:buAutoNum type="arabicPeriod"/>
            </a:pPr>
            <a:r>
              <a:rPr lang="en-US" dirty="0"/>
              <a:t>Trenton</a:t>
            </a:r>
          </a:p>
          <a:p>
            <a:pPr marL="385763" indent="-385763">
              <a:buAutoNum type="arabicPeriod"/>
            </a:pPr>
            <a:r>
              <a:rPr lang="en-US" dirty="0"/>
              <a:t>Saratoga</a:t>
            </a:r>
          </a:p>
          <a:p>
            <a:pPr marL="385763" indent="-385763">
              <a:buAutoNum type="arabicPeriod"/>
            </a:pPr>
            <a:r>
              <a:rPr lang="en-US" dirty="0"/>
              <a:t>Brandywine</a:t>
            </a:r>
          </a:p>
          <a:p>
            <a:pPr marL="385763" indent="-385763">
              <a:buAutoNum type="arabicPeriod"/>
            </a:pPr>
            <a:r>
              <a:rPr lang="en-US" dirty="0"/>
              <a:t>Germantown</a:t>
            </a:r>
          </a:p>
          <a:p>
            <a:pPr marL="385763" indent="-385763">
              <a:buAutoNum type="arabicPeriod"/>
            </a:pPr>
            <a:r>
              <a:rPr lang="en-US" dirty="0"/>
              <a:t>Charlestown</a:t>
            </a:r>
          </a:p>
          <a:p>
            <a:pPr marL="385763" indent="-385763">
              <a:buAutoNum type="arabicPeriod"/>
            </a:pPr>
            <a:r>
              <a:rPr lang="en-US" dirty="0"/>
              <a:t>Cowpens</a:t>
            </a:r>
          </a:p>
          <a:p>
            <a:pPr marL="385763" indent="-385763">
              <a:buAutoNum type="arabicPeriod"/>
            </a:pPr>
            <a:r>
              <a:rPr lang="en-US" dirty="0"/>
              <a:t>Yorktown</a:t>
            </a:r>
          </a:p>
        </p:txBody>
      </p:sp>
    </p:spTree>
    <p:extLst>
      <p:ext uri="{BB962C8B-B14F-4D97-AF65-F5344CB8AC3E}">
        <p14:creationId xmlns:p14="http://schemas.microsoft.com/office/powerpoint/2010/main" val="1549072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914400" y="1143000"/>
            <a:ext cx="73152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eaLnBrk="1" hangingPunct="1"/>
            <a:r>
              <a:rPr lang="en-US" altLang="en-US" dirty="0"/>
              <a:t>Clark and other Americans were given help by the </a:t>
            </a:r>
            <a:r>
              <a:rPr lang="en-US" altLang="en-US" u="sng" dirty="0">
                <a:solidFill>
                  <a:srgbClr val="FF0000"/>
                </a:solidFill>
              </a:rPr>
              <a:t>Spanish</a:t>
            </a:r>
            <a:r>
              <a:rPr lang="en-US" altLang="en-US" dirty="0"/>
              <a:t>, who declared war on Britain in 1779.  </a:t>
            </a:r>
          </a:p>
        </p:txBody>
      </p:sp>
      <p:sp>
        <p:nvSpPr>
          <p:cNvPr id="19459" name="Oval 7"/>
          <p:cNvSpPr>
            <a:spLocks noChangeArrowheads="1"/>
          </p:cNvSpPr>
          <p:nvPr/>
        </p:nvSpPr>
        <p:spPr bwMode="auto">
          <a:xfrm>
            <a:off x="5486400" y="3124200"/>
            <a:ext cx="1752600" cy="1676400"/>
          </a:xfrm>
          <a:prstGeom prst="ellipse">
            <a:avLst/>
          </a:prstGeom>
          <a:solidFill>
            <a:srgbClr val="6699FF"/>
          </a:solidFill>
          <a:ln w="9525">
            <a:solidFill>
              <a:schemeClr val="tx1"/>
            </a:solidFill>
            <a:round/>
            <a:headEnd/>
            <a:tailEnd/>
          </a:ln>
        </p:spPr>
        <p:txBody>
          <a:bodyPr wrap="none" anchor="ct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algn="ctr" eaLnBrk="1" hangingPunct="1"/>
            <a:r>
              <a:rPr lang="en-US" altLang="en-US" sz="2000"/>
              <a:t>Patriots</a:t>
            </a:r>
          </a:p>
        </p:txBody>
      </p:sp>
      <p:sp>
        <p:nvSpPr>
          <p:cNvPr id="6" name="Oval 7"/>
          <p:cNvSpPr>
            <a:spLocks noChangeArrowheads="1"/>
          </p:cNvSpPr>
          <p:nvPr/>
        </p:nvSpPr>
        <p:spPr bwMode="auto">
          <a:xfrm>
            <a:off x="1447800" y="2971800"/>
            <a:ext cx="2209800" cy="2133600"/>
          </a:xfrm>
          <a:prstGeom prst="ellipse">
            <a:avLst/>
          </a:prstGeom>
          <a:solidFill>
            <a:srgbClr val="CCFFFF"/>
          </a:solidFill>
          <a:ln w="9525">
            <a:solidFill>
              <a:schemeClr val="tx1"/>
            </a:solidFill>
            <a:round/>
            <a:headEnd/>
            <a:tailEnd/>
          </a:ln>
        </p:spPr>
        <p:txBody>
          <a:bodyPr wrap="none" anchor="ct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algn="ctr" eaLnBrk="1" hangingPunct="1"/>
            <a:r>
              <a:rPr lang="en-US" altLang="en-US" sz="2000"/>
              <a:t>Spanish</a:t>
            </a:r>
          </a:p>
        </p:txBody>
      </p:sp>
      <p:sp>
        <p:nvSpPr>
          <p:cNvPr id="5" name="Right Arrow 4"/>
          <p:cNvSpPr/>
          <p:nvPr/>
        </p:nvSpPr>
        <p:spPr>
          <a:xfrm>
            <a:off x="4038600" y="3733800"/>
            <a:ext cx="1143000" cy="609600"/>
          </a:xfrm>
          <a:prstGeom prst="rightArrow">
            <a:avLst/>
          </a:prstGeom>
          <a:solidFill>
            <a:srgbClr val="CCFF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38856118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1"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nodeType="afterGroup">
                            <p:stCondLst>
                              <p:cond delay="1000"/>
                            </p:stCondLst>
                            <p:childTnLst>
                              <p:par>
                                <p:cTn id="13" presetID="1" presetClass="emph" presetSubtype="2" fill="hold" grpId="0" nodeType="afterEffect">
                                  <p:stCondLst>
                                    <p:cond delay="0"/>
                                  </p:stCondLst>
                                  <p:childTnLst>
                                    <p:animClr clrSpc="rgb" dir="cw">
                                      <p:cBhvr>
                                        <p:cTn id="14" dur="2000" fill="hold"/>
                                        <p:tgtEl>
                                          <p:spTgt spid="6"/>
                                        </p:tgtEl>
                                        <p:attrNameLst>
                                          <p:attrName>fillcolor</p:attrName>
                                        </p:attrNameLst>
                                      </p:cBhvr>
                                      <p:to>
                                        <a:srgbClr val="6699FF"/>
                                      </p:to>
                                    </p:animClr>
                                    <p:set>
                                      <p:cBhvr>
                                        <p:cTn id="15" dur="2000" fill="hold"/>
                                        <p:tgtEl>
                                          <p:spTgt spid="6"/>
                                        </p:tgtEl>
                                        <p:attrNameLst>
                                          <p:attrName>fill.type</p:attrName>
                                        </p:attrNameLst>
                                      </p:cBhvr>
                                      <p:to>
                                        <p:strVal val="solid"/>
                                      </p:to>
                                    </p:set>
                                    <p:set>
                                      <p:cBhvr>
                                        <p:cTn id="16" dur="2000" fill="hold"/>
                                        <p:tgtEl>
                                          <p:spTgt spid="6"/>
                                        </p:tgtEl>
                                        <p:attrNameLst>
                                          <p:attrName>fill.on</p:attrName>
                                        </p:attrNameLst>
                                      </p:cBhvr>
                                      <p:to>
                                        <p:strVal val="true"/>
                                      </p:to>
                                    </p:set>
                                  </p:childTnLst>
                                </p:cTn>
                              </p:par>
                              <p:par>
                                <p:cTn id="17" presetID="1" presetClass="emph" presetSubtype="2" fill="hold" nodeType="withEffect">
                                  <p:stCondLst>
                                    <p:cond delay="0"/>
                                  </p:stCondLst>
                                  <p:childTnLst>
                                    <p:animClr clrSpc="rgb" dir="cw">
                                      <p:cBhvr>
                                        <p:cTn id="18" dur="2000" fill="hold"/>
                                        <p:tgtEl>
                                          <p:spTgt spid="5"/>
                                        </p:tgtEl>
                                        <p:attrNameLst>
                                          <p:attrName>fillcolor</p:attrName>
                                        </p:attrNameLst>
                                      </p:cBhvr>
                                      <p:to>
                                        <a:srgbClr val="6699FF"/>
                                      </p:to>
                                    </p:animClr>
                                    <p:set>
                                      <p:cBhvr>
                                        <p:cTn id="19" dur="2000" fill="hold"/>
                                        <p:tgtEl>
                                          <p:spTgt spid="5"/>
                                        </p:tgtEl>
                                        <p:attrNameLst>
                                          <p:attrName>fill.type</p:attrName>
                                        </p:attrNameLst>
                                      </p:cBhvr>
                                      <p:to>
                                        <p:strVal val="solid"/>
                                      </p:to>
                                    </p:set>
                                    <p:set>
                                      <p:cBhvr>
                                        <p:cTn id="20" dur="2000" fill="hold"/>
                                        <p:tgtEl>
                                          <p:spTgt spid="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8FED142-8EA2-0D4C-A5D3-775D0C2C7F0C}"/>
              </a:ext>
            </a:extLst>
          </p:cNvPr>
          <p:cNvSpPr/>
          <p:nvPr/>
        </p:nvSpPr>
        <p:spPr>
          <a:xfrm>
            <a:off x="266700" y="2133600"/>
            <a:ext cx="8610600" cy="4247317"/>
          </a:xfrm>
          <a:prstGeom prst="rect">
            <a:avLst/>
          </a:prstGeom>
        </p:spPr>
        <p:txBody>
          <a:bodyPr wrap="square">
            <a:spAutoFit/>
          </a:bodyPr>
          <a:lstStyle/>
          <a:p>
            <a:pPr marL="285750" indent="-285750">
              <a:buFont typeface="Arial" panose="020B0604020202020204" pitchFamily="34" charset="0"/>
              <a:buChar char="•"/>
            </a:pPr>
            <a:r>
              <a:rPr lang="en-US" dirty="0">
                <a:latin typeface="Verdana" panose="020B0604030504040204" pitchFamily="34" charset="0"/>
                <a:ea typeface="Verdana" panose="020B0604030504040204" pitchFamily="34" charset="0"/>
                <a:cs typeface="Verdana" panose="020B0604030504040204" pitchFamily="34" charset="0"/>
              </a:rPr>
              <a:t>Brandywine- British victory that allowed the British to </a:t>
            </a:r>
            <a:r>
              <a:rPr lang="en-US" u="sng" dirty="0">
                <a:solidFill>
                  <a:srgbClr val="FF0000"/>
                </a:solidFill>
                <a:latin typeface="Verdana" panose="020B0604030504040204" pitchFamily="34" charset="0"/>
                <a:ea typeface="Verdana" panose="020B0604030504040204" pitchFamily="34" charset="0"/>
                <a:cs typeface="Verdana" panose="020B0604030504040204" pitchFamily="34" charset="0"/>
              </a:rPr>
              <a:t>capture</a:t>
            </a:r>
            <a:r>
              <a:rPr lang="en-US" dirty="0">
                <a:latin typeface="Verdana" panose="020B0604030504040204" pitchFamily="34" charset="0"/>
                <a:ea typeface="Verdana" panose="020B0604030504040204" pitchFamily="34" charset="0"/>
                <a:cs typeface="Verdana" panose="020B0604030504040204" pitchFamily="34" charset="0"/>
              </a:rPr>
              <a:t> Philadelphia the capital of the colonies.</a:t>
            </a:r>
          </a:p>
          <a:p>
            <a:endParaRPr lang="en-US" dirty="0">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n-US" u="sng" dirty="0">
                <a:solidFill>
                  <a:srgbClr val="FF0000"/>
                </a:solidFill>
                <a:latin typeface="Verdana" panose="020B0604030504040204" pitchFamily="34" charset="0"/>
                <a:ea typeface="Verdana" panose="020B0604030504040204" pitchFamily="34" charset="0"/>
                <a:cs typeface="Verdana" panose="020B0604030504040204" pitchFamily="34" charset="0"/>
              </a:rPr>
              <a:t>Germantown</a:t>
            </a:r>
            <a:r>
              <a:rPr lang="en-US" dirty="0">
                <a:latin typeface="Verdana" panose="020B0604030504040204" pitchFamily="34" charset="0"/>
                <a:ea typeface="Verdana" panose="020B0604030504040204" pitchFamily="34" charset="0"/>
                <a:cs typeface="Verdana" panose="020B0604030504040204" pitchFamily="34" charset="0"/>
              </a:rPr>
              <a:t>- British victory the last of 1777 before both sides would settle into winter quarters. </a:t>
            </a:r>
          </a:p>
          <a:p>
            <a:endParaRPr lang="en-US" dirty="0">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n-US" dirty="0">
                <a:latin typeface="Verdana" panose="020B0604030504040204" pitchFamily="34" charset="0"/>
                <a:ea typeface="Verdana" panose="020B0604030504040204" pitchFamily="34" charset="0"/>
                <a:cs typeface="Verdana" panose="020B0604030504040204" pitchFamily="34" charset="0"/>
              </a:rPr>
              <a:t>Charlestown- British victory that gave the British </a:t>
            </a:r>
            <a:r>
              <a:rPr lang="en-US" u="sng" dirty="0">
                <a:solidFill>
                  <a:srgbClr val="FF0000"/>
                </a:solidFill>
                <a:latin typeface="Verdana" panose="020B0604030504040204" pitchFamily="34" charset="0"/>
                <a:ea typeface="Verdana" panose="020B0604030504040204" pitchFamily="34" charset="0"/>
                <a:cs typeface="Verdana" panose="020B0604030504040204" pitchFamily="34" charset="0"/>
              </a:rPr>
              <a:t>control</a:t>
            </a:r>
            <a:r>
              <a:rPr lang="en-US" dirty="0">
                <a:latin typeface="Verdana" panose="020B0604030504040204" pitchFamily="34" charset="0"/>
                <a:ea typeface="Verdana" panose="020B0604030504040204" pitchFamily="34" charset="0"/>
                <a:cs typeface="Verdana" panose="020B0604030504040204" pitchFamily="34" charset="0"/>
              </a:rPr>
              <a:t> of Charleston Harbor. From here they could </a:t>
            </a:r>
            <a:r>
              <a:rPr lang="en-US" u="sng" dirty="0">
                <a:solidFill>
                  <a:srgbClr val="FF0000"/>
                </a:solidFill>
                <a:latin typeface="Verdana" panose="020B0604030504040204" pitchFamily="34" charset="0"/>
                <a:ea typeface="Verdana" panose="020B0604030504040204" pitchFamily="34" charset="0"/>
                <a:cs typeface="Verdana" panose="020B0604030504040204" pitchFamily="34" charset="0"/>
              </a:rPr>
              <a:t>invade</a:t>
            </a:r>
            <a:r>
              <a:rPr lang="en-US" dirty="0">
                <a:latin typeface="Verdana" panose="020B0604030504040204" pitchFamily="34" charset="0"/>
                <a:ea typeface="Verdana" panose="020B0604030504040204" pitchFamily="34" charset="0"/>
                <a:cs typeface="Verdana" panose="020B0604030504040204" pitchFamily="34" charset="0"/>
              </a:rPr>
              <a:t> the Southern Colonies.</a:t>
            </a:r>
          </a:p>
          <a:p>
            <a:endParaRPr lang="en-US" dirty="0">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n-US" dirty="0">
                <a:latin typeface="Verdana" panose="020B0604030504040204" pitchFamily="34" charset="0"/>
                <a:ea typeface="Verdana" panose="020B0604030504040204" pitchFamily="34" charset="0"/>
                <a:cs typeface="Verdana" panose="020B0604030504040204" pitchFamily="34" charset="0"/>
              </a:rPr>
              <a:t>Cowpens- </a:t>
            </a:r>
            <a:r>
              <a:rPr lang="en-US" dirty="0">
                <a:solidFill>
                  <a:srgbClr val="FF0000"/>
                </a:solidFill>
                <a:latin typeface="Verdana" panose="020B0604030504040204" pitchFamily="34" charset="0"/>
                <a:ea typeface="Verdana" panose="020B0604030504040204" pitchFamily="34" charset="0"/>
                <a:cs typeface="Verdana" panose="020B0604030504040204" pitchFamily="34" charset="0"/>
              </a:rPr>
              <a:t>American</a:t>
            </a:r>
            <a:r>
              <a:rPr lang="en-US" dirty="0">
                <a:latin typeface="Verdana" panose="020B0604030504040204" pitchFamily="34" charset="0"/>
                <a:ea typeface="Verdana" panose="020B0604030504040204" pitchFamily="34" charset="0"/>
                <a:cs typeface="Verdana" panose="020B0604030504040204" pitchFamily="34" charset="0"/>
              </a:rPr>
              <a:t> victory that caused the British to retreat toward Yorktown Virginia. The beginning of the end for the British in the colonies</a:t>
            </a:r>
          </a:p>
          <a:p>
            <a:endParaRPr lang="en-US" dirty="0">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n-US" dirty="0">
                <a:latin typeface="Verdana" panose="020B0604030504040204" pitchFamily="34" charset="0"/>
                <a:ea typeface="Verdana" panose="020B0604030504040204" pitchFamily="34" charset="0"/>
                <a:cs typeface="Verdana" panose="020B0604030504040204" pitchFamily="34" charset="0"/>
              </a:rPr>
              <a:t>Yorktown- An </a:t>
            </a:r>
            <a:r>
              <a:rPr lang="en-US" u="sng" dirty="0">
                <a:solidFill>
                  <a:srgbClr val="FF0000"/>
                </a:solidFill>
                <a:latin typeface="Verdana" panose="020B0604030504040204" pitchFamily="34" charset="0"/>
                <a:ea typeface="Verdana" panose="020B0604030504040204" pitchFamily="34" charset="0"/>
                <a:cs typeface="Verdana" panose="020B0604030504040204" pitchFamily="34" charset="0"/>
              </a:rPr>
              <a:t>American</a:t>
            </a:r>
            <a:r>
              <a:rPr lang="en-US" dirty="0">
                <a:latin typeface="Verdana" panose="020B0604030504040204" pitchFamily="34" charset="0"/>
                <a:ea typeface="Verdana" panose="020B0604030504040204" pitchFamily="34" charset="0"/>
                <a:cs typeface="Verdana" panose="020B0604030504040204" pitchFamily="34" charset="0"/>
              </a:rPr>
              <a:t> victory! The </a:t>
            </a:r>
            <a:r>
              <a:rPr lang="en-US" u="sng" dirty="0">
                <a:solidFill>
                  <a:srgbClr val="FF0000"/>
                </a:solidFill>
                <a:latin typeface="Verdana" panose="020B0604030504040204" pitchFamily="34" charset="0"/>
                <a:ea typeface="Verdana" panose="020B0604030504040204" pitchFamily="34" charset="0"/>
                <a:cs typeface="Verdana" panose="020B0604030504040204" pitchFamily="34" charset="0"/>
              </a:rPr>
              <a:t>final</a:t>
            </a:r>
            <a:r>
              <a:rPr lang="en-US" dirty="0">
                <a:latin typeface="Verdana" panose="020B0604030504040204" pitchFamily="34" charset="0"/>
                <a:ea typeface="Verdana" panose="020B0604030504040204" pitchFamily="34" charset="0"/>
                <a:cs typeface="Verdana" panose="020B0604030504040204" pitchFamily="34" charset="0"/>
              </a:rPr>
              <a:t> battle of the American Revolution.</a:t>
            </a:r>
          </a:p>
        </p:txBody>
      </p:sp>
      <p:sp>
        <p:nvSpPr>
          <p:cNvPr id="4" name="TextBox 3">
            <a:extLst>
              <a:ext uri="{FF2B5EF4-FFF2-40B4-BE49-F238E27FC236}">
                <a16:creationId xmlns:a16="http://schemas.microsoft.com/office/drawing/2014/main" id="{41DC3CC4-D9B8-934A-BAC4-9EF829EB6DF5}"/>
              </a:ext>
            </a:extLst>
          </p:cNvPr>
          <p:cNvSpPr txBox="1"/>
          <p:nvPr/>
        </p:nvSpPr>
        <p:spPr>
          <a:xfrm>
            <a:off x="533400" y="609600"/>
            <a:ext cx="3818674" cy="646331"/>
          </a:xfrm>
          <a:prstGeom prst="rect">
            <a:avLst/>
          </a:prstGeom>
          <a:noFill/>
        </p:spPr>
        <p:txBody>
          <a:bodyPr wrap="none" rtlCol="0">
            <a:spAutoFit/>
          </a:bodyPr>
          <a:lstStyle/>
          <a:p>
            <a:r>
              <a:rPr lang="en-US" sz="3600" dirty="0"/>
              <a:t>Battles of the War</a:t>
            </a:r>
          </a:p>
        </p:txBody>
      </p:sp>
    </p:spTree>
    <p:extLst>
      <p:ext uri="{BB962C8B-B14F-4D97-AF65-F5344CB8AC3E}">
        <p14:creationId xmlns:p14="http://schemas.microsoft.com/office/powerpoint/2010/main" val="42756070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305800" cy="2743200"/>
          </a:xfrm>
        </p:spPr>
        <p:txBody>
          <a:bodyPr/>
          <a:lstStyle/>
          <a:p>
            <a:r>
              <a:rPr lang="en-US" sz="5000" dirty="0"/>
              <a:t>Winning Independence</a:t>
            </a:r>
          </a:p>
        </p:txBody>
      </p:sp>
      <p:sp>
        <p:nvSpPr>
          <p:cNvPr id="3" name="Text Placeholder 2"/>
          <p:cNvSpPr>
            <a:spLocks noGrp="1"/>
          </p:cNvSpPr>
          <p:nvPr>
            <p:ph type="body" idx="1"/>
          </p:nvPr>
        </p:nvSpPr>
        <p:spPr>
          <a:xfrm>
            <a:off x="699248" y="3767316"/>
            <a:ext cx="7734747" cy="2709684"/>
          </a:xfrm>
        </p:spPr>
        <p:txBody>
          <a:bodyPr>
            <a:normAutofit/>
          </a:bodyPr>
          <a:lstStyle/>
          <a:p>
            <a:pPr algn="l"/>
            <a:r>
              <a:rPr lang="en-US" b="1" dirty="0"/>
              <a:t>Focus Question: </a:t>
            </a:r>
          </a:p>
          <a:p>
            <a:pPr algn="l"/>
            <a:r>
              <a:rPr lang="en-US" dirty="0"/>
              <a:t>How did the Americans win the war and make peace?</a:t>
            </a:r>
          </a:p>
          <a:p>
            <a:pPr algn="l"/>
            <a:endParaRPr lang="en-US" dirty="0"/>
          </a:p>
        </p:txBody>
      </p:sp>
    </p:spTree>
    <p:extLst>
      <p:ext uri="{BB962C8B-B14F-4D97-AF65-F5344CB8AC3E}">
        <p14:creationId xmlns:p14="http://schemas.microsoft.com/office/powerpoint/2010/main" val="25221370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1371600" y="1143000"/>
            <a:ext cx="64008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eaLnBrk="1" hangingPunct="1"/>
            <a:r>
              <a:rPr lang="en-US" altLang="en-US" sz="2400" b="1"/>
              <a:t>How did the Americans win the war and make peace? </a:t>
            </a:r>
          </a:p>
        </p:txBody>
      </p:sp>
      <p:sp>
        <p:nvSpPr>
          <p:cNvPr id="8195" name="Text Box 4"/>
          <p:cNvSpPr txBox="1">
            <a:spLocks noChangeArrowheads="1"/>
          </p:cNvSpPr>
          <p:nvPr/>
        </p:nvSpPr>
        <p:spPr bwMode="auto">
          <a:xfrm>
            <a:off x="1371600" y="2514600"/>
            <a:ext cx="64008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eaLnBrk="1" hangingPunct="1"/>
            <a:r>
              <a:rPr lang="en-US" altLang="en-US"/>
              <a:t>Armed with a new battle plan, the British were determined to finally end the rebellion. </a:t>
            </a:r>
          </a:p>
        </p:txBody>
      </p:sp>
      <p:sp>
        <p:nvSpPr>
          <p:cNvPr id="122885" name="AutoShape 5"/>
          <p:cNvSpPr>
            <a:spLocks noChangeArrowheads="1"/>
          </p:cNvSpPr>
          <p:nvPr/>
        </p:nvSpPr>
        <p:spPr bwMode="auto">
          <a:xfrm>
            <a:off x="4343400" y="3914775"/>
            <a:ext cx="457200" cy="457200"/>
          </a:xfrm>
          <a:prstGeom prst="downArrow">
            <a:avLst>
              <a:gd name="adj1" fmla="val 50000"/>
              <a:gd name="adj2" fmla="val 25000"/>
            </a:avLst>
          </a:prstGeom>
          <a:solidFill>
            <a:srgbClr val="FF0000"/>
          </a:solidFill>
          <a:ln w="9525">
            <a:solidFill>
              <a:schemeClr val="tx1"/>
            </a:solidFill>
            <a:miter lim="800000"/>
            <a:headEnd/>
            <a:tailEnd/>
          </a:ln>
        </p:spPr>
        <p:txBody>
          <a:bodyPr vert="eaVert" wrap="none" anchor="ct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eaLnBrk="1" hangingPunct="1"/>
            <a:endParaRPr lang="en-US" altLang="en-US"/>
          </a:p>
        </p:txBody>
      </p:sp>
      <p:sp>
        <p:nvSpPr>
          <p:cNvPr id="122886" name="Text Box 6"/>
          <p:cNvSpPr txBox="1">
            <a:spLocks noChangeArrowheads="1"/>
          </p:cNvSpPr>
          <p:nvPr/>
        </p:nvSpPr>
        <p:spPr bwMode="auto">
          <a:xfrm>
            <a:off x="1371600" y="4572000"/>
            <a:ext cx="6400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eaLnBrk="1" hangingPunct="1"/>
            <a:r>
              <a:rPr lang="en-US" altLang="en-US"/>
              <a:t>For a time, it seemed they might succeed. But the Americans fought on, still believing in victory.</a:t>
            </a:r>
          </a:p>
        </p:txBody>
      </p:sp>
      <p:pic>
        <p:nvPicPr>
          <p:cNvPr id="8198" name="Picture 6" descr="SFQ_ic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198563"/>
            <a:ext cx="7620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28271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195"/>
                                        </p:tgtEl>
                                        <p:attrNameLst>
                                          <p:attrName>style.visibility</p:attrName>
                                        </p:attrNameLst>
                                      </p:cBhvr>
                                      <p:to>
                                        <p:strVal val="visible"/>
                                      </p:to>
                                    </p:set>
                                    <p:animEffect transition="in" filter="dissolve">
                                      <p:cBhvr>
                                        <p:cTn id="7" dur="500"/>
                                        <p:tgtEl>
                                          <p:spTgt spid="819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22885"/>
                                        </p:tgtEl>
                                        <p:attrNameLst>
                                          <p:attrName>style.visibility</p:attrName>
                                        </p:attrNameLst>
                                      </p:cBhvr>
                                      <p:to>
                                        <p:strVal val="visible"/>
                                      </p:to>
                                    </p:set>
                                    <p:animEffect transition="in" filter="wipe(up)">
                                      <p:cBhvr>
                                        <p:cTn id="12" dur="500"/>
                                        <p:tgtEl>
                                          <p:spTgt spid="122885"/>
                                        </p:tgtEl>
                                      </p:cBhvr>
                                    </p:animEffect>
                                  </p:childTnLst>
                                </p:cTn>
                              </p:par>
                            </p:childTnLst>
                          </p:cTn>
                        </p:par>
                        <p:par>
                          <p:cTn id="13" fill="hold" nodeType="afterGroup">
                            <p:stCondLst>
                              <p:cond delay="500"/>
                            </p:stCondLst>
                            <p:childTnLst>
                              <p:par>
                                <p:cTn id="14" presetID="9" presetClass="entr" presetSubtype="0" fill="hold" grpId="0" nodeType="afterEffect">
                                  <p:stCondLst>
                                    <p:cond delay="0"/>
                                  </p:stCondLst>
                                  <p:childTnLst>
                                    <p:set>
                                      <p:cBhvr>
                                        <p:cTn id="15" dur="1" fill="hold">
                                          <p:stCondLst>
                                            <p:cond delay="0"/>
                                          </p:stCondLst>
                                        </p:cTn>
                                        <p:tgtEl>
                                          <p:spTgt spid="122886"/>
                                        </p:tgtEl>
                                        <p:attrNameLst>
                                          <p:attrName>style.visibility</p:attrName>
                                        </p:attrNameLst>
                                      </p:cBhvr>
                                      <p:to>
                                        <p:strVal val="visible"/>
                                      </p:to>
                                    </p:set>
                                    <p:animEffect transition="in" filter="dissolve">
                                      <p:cBhvr>
                                        <p:cTn id="16" dur="500"/>
                                        <p:tgtEl>
                                          <p:spTgt spid="1228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p:bldP spid="122885" grpId="0" animBg="1"/>
      <p:bldP spid="122886"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746125" y="1581150"/>
            <a:ext cx="18415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eaLnBrk="1" hangingPunct="1"/>
            <a:endParaRPr lang="en-US" altLang="en-US"/>
          </a:p>
        </p:txBody>
      </p:sp>
      <p:sp>
        <p:nvSpPr>
          <p:cNvPr id="9219" name="Text Box 3"/>
          <p:cNvSpPr txBox="1">
            <a:spLocks noChangeArrowheads="1"/>
          </p:cNvSpPr>
          <p:nvPr/>
        </p:nvSpPr>
        <p:spPr bwMode="auto">
          <a:xfrm>
            <a:off x="914400" y="1143000"/>
            <a:ext cx="7315200"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eaLnBrk="1" hangingPunct="1"/>
            <a:r>
              <a:rPr lang="en-US" altLang="en-US" b="1" dirty="0"/>
              <a:t>After losing New England, the British tried to win the war by capturing the South, then marching north.</a:t>
            </a:r>
          </a:p>
        </p:txBody>
      </p:sp>
      <p:sp>
        <p:nvSpPr>
          <p:cNvPr id="126980" name="Text Box 4"/>
          <p:cNvSpPr txBox="1">
            <a:spLocks noChangeArrowheads="1"/>
          </p:cNvSpPr>
          <p:nvPr/>
        </p:nvSpPr>
        <p:spPr bwMode="auto">
          <a:xfrm>
            <a:off x="914400" y="3048000"/>
            <a:ext cx="3505200"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eaLnBrk="1" hangingPunct="1"/>
            <a:r>
              <a:rPr lang="en-US" altLang="en-US" b="1" dirty="0"/>
              <a:t>Charles Cornwallis,</a:t>
            </a:r>
            <a:r>
              <a:rPr lang="en-US" altLang="en-US" dirty="0"/>
              <a:t> the British commander, seemed unstoppable as he swept through Georgia and into the Carolinas.</a:t>
            </a:r>
          </a:p>
        </p:txBody>
      </p:sp>
      <p:sp>
        <p:nvSpPr>
          <p:cNvPr id="126986" name="Text Box 10"/>
          <p:cNvSpPr txBox="1">
            <a:spLocks noChangeArrowheads="1"/>
          </p:cNvSpPr>
          <p:nvPr/>
        </p:nvSpPr>
        <p:spPr bwMode="auto">
          <a:xfrm>
            <a:off x="6248400" y="3505200"/>
            <a:ext cx="20558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eaLnBrk="1" hangingPunct="1"/>
            <a:r>
              <a:rPr lang="en-US" altLang="en-US" sz="1800" b="1"/>
              <a:t>North Carolina</a:t>
            </a:r>
          </a:p>
        </p:txBody>
      </p:sp>
      <p:sp>
        <p:nvSpPr>
          <p:cNvPr id="126988" name="AutoShape 12"/>
          <p:cNvSpPr>
            <a:spLocks noChangeArrowheads="1"/>
          </p:cNvSpPr>
          <p:nvPr/>
        </p:nvSpPr>
        <p:spPr bwMode="auto">
          <a:xfrm rot="-3680537">
            <a:off x="3581400" y="4191000"/>
            <a:ext cx="2895600" cy="609600"/>
          </a:xfrm>
          <a:prstGeom prst="rightArrow">
            <a:avLst>
              <a:gd name="adj1" fmla="val 0"/>
              <a:gd name="adj2" fmla="val 58781"/>
            </a:avLst>
          </a:prstGeom>
          <a:solidFill>
            <a:srgbClr val="FF3300"/>
          </a:solidFill>
          <a:ln w="76200">
            <a:solidFill>
              <a:srgbClr val="FF3300"/>
            </a:solidFill>
            <a:miter lim="800000"/>
            <a:headEnd/>
            <a:tailEnd/>
          </a:ln>
        </p:spPr>
        <p:txBody>
          <a:bodyPr wrap="none" anchor="ct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eaLnBrk="1" hangingPunct="1"/>
            <a:endParaRPr lang="en-US" altLang="en-US"/>
          </a:p>
        </p:txBody>
      </p:sp>
      <p:grpSp>
        <p:nvGrpSpPr>
          <p:cNvPr id="2" name="Group 10"/>
          <p:cNvGrpSpPr>
            <a:grpSpLocks/>
          </p:cNvGrpSpPr>
          <p:nvPr/>
        </p:nvGrpSpPr>
        <p:grpSpPr bwMode="auto">
          <a:xfrm>
            <a:off x="5638800" y="4191000"/>
            <a:ext cx="2538413" cy="641350"/>
            <a:chOff x="5638800" y="4191000"/>
            <a:chExt cx="2538413" cy="641350"/>
          </a:xfrm>
        </p:grpSpPr>
        <p:sp>
          <p:nvSpPr>
            <p:cNvPr id="9227" name="Text Box 7"/>
            <p:cNvSpPr txBox="1">
              <a:spLocks noChangeArrowheads="1"/>
            </p:cNvSpPr>
            <p:nvPr/>
          </p:nvSpPr>
          <p:spPr bwMode="auto">
            <a:xfrm>
              <a:off x="6019800" y="4191000"/>
              <a:ext cx="215741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eaLnBrk="1" hangingPunct="1"/>
              <a:r>
                <a:rPr lang="en-US" altLang="en-US" sz="1800" b="1"/>
                <a:t>Charles Towne,</a:t>
              </a:r>
            </a:p>
            <a:p>
              <a:pPr eaLnBrk="1" hangingPunct="1"/>
              <a:r>
                <a:rPr lang="en-US" altLang="en-US" sz="1800" b="1"/>
                <a:t>South Carolina</a:t>
              </a:r>
            </a:p>
          </p:txBody>
        </p:sp>
        <p:sp>
          <p:nvSpPr>
            <p:cNvPr id="9228" name="AutoShape 13"/>
            <p:cNvSpPr>
              <a:spLocks noChangeArrowheads="1"/>
            </p:cNvSpPr>
            <p:nvPr/>
          </p:nvSpPr>
          <p:spPr bwMode="auto">
            <a:xfrm>
              <a:off x="5638800" y="4191000"/>
              <a:ext cx="304800" cy="381000"/>
            </a:xfrm>
            <a:prstGeom prst="irregularSeal1">
              <a:avLst/>
            </a:prstGeom>
            <a:solidFill>
              <a:srgbClr val="FFCC00"/>
            </a:solidFill>
            <a:ln w="9525">
              <a:solidFill>
                <a:schemeClr val="tx1"/>
              </a:solidFill>
              <a:miter lim="800000"/>
              <a:headEnd/>
              <a:tailEnd/>
            </a:ln>
          </p:spPr>
          <p:txBody>
            <a:bodyPr wrap="none" anchor="ct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eaLnBrk="1" hangingPunct="1"/>
              <a:endParaRPr lang="en-US" altLang="en-US"/>
            </a:p>
          </p:txBody>
        </p:sp>
      </p:grpSp>
      <p:grpSp>
        <p:nvGrpSpPr>
          <p:cNvPr id="3" name="Group 11"/>
          <p:cNvGrpSpPr>
            <a:grpSpLocks/>
          </p:cNvGrpSpPr>
          <p:nvPr/>
        </p:nvGrpSpPr>
        <p:grpSpPr bwMode="auto">
          <a:xfrm>
            <a:off x="5257800" y="5181600"/>
            <a:ext cx="1906588" cy="641350"/>
            <a:chOff x="5257800" y="5181600"/>
            <a:chExt cx="1906588" cy="641350"/>
          </a:xfrm>
        </p:grpSpPr>
        <p:sp>
          <p:nvSpPr>
            <p:cNvPr id="9225" name="Text Box 6"/>
            <p:cNvSpPr txBox="1">
              <a:spLocks noChangeArrowheads="1"/>
            </p:cNvSpPr>
            <p:nvPr/>
          </p:nvSpPr>
          <p:spPr bwMode="auto">
            <a:xfrm>
              <a:off x="5638800" y="5181600"/>
              <a:ext cx="152558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eaLnBrk="1" hangingPunct="1"/>
              <a:r>
                <a:rPr lang="en-US" altLang="en-US" sz="1800" b="1"/>
                <a:t>Savannah,</a:t>
              </a:r>
            </a:p>
            <a:p>
              <a:pPr eaLnBrk="1" hangingPunct="1"/>
              <a:r>
                <a:rPr lang="en-US" altLang="en-US" sz="1800" b="1"/>
                <a:t>Georgia</a:t>
              </a:r>
            </a:p>
          </p:txBody>
        </p:sp>
        <p:sp>
          <p:nvSpPr>
            <p:cNvPr id="9226" name="AutoShape 14"/>
            <p:cNvSpPr>
              <a:spLocks noChangeArrowheads="1"/>
            </p:cNvSpPr>
            <p:nvPr/>
          </p:nvSpPr>
          <p:spPr bwMode="auto">
            <a:xfrm>
              <a:off x="5257800" y="5181600"/>
              <a:ext cx="304800" cy="381000"/>
            </a:xfrm>
            <a:prstGeom prst="irregularSeal1">
              <a:avLst/>
            </a:prstGeom>
            <a:solidFill>
              <a:srgbClr val="FFCC00"/>
            </a:solidFill>
            <a:ln w="9525">
              <a:solidFill>
                <a:schemeClr val="tx1"/>
              </a:solidFill>
              <a:miter lim="800000"/>
              <a:headEnd/>
              <a:tailEnd/>
            </a:ln>
          </p:spPr>
          <p:txBody>
            <a:bodyPr wrap="none" anchor="ct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eaLnBrk="1" hangingPunct="1"/>
              <a:endParaRPr lang="en-US" altLang="en-US"/>
            </a:p>
          </p:txBody>
        </p:sp>
      </p:grpSp>
    </p:spTree>
    <p:extLst>
      <p:ext uri="{BB962C8B-B14F-4D97-AF65-F5344CB8AC3E}">
        <p14:creationId xmlns:p14="http://schemas.microsoft.com/office/powerpoint/2010/main" val="30947861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6980"/>
                                        </p:tgtEl>
                                        <p:attrNameLst>
                                          <p:attrName>style.visibility</p:attrName>
                                        </p:attrNameLst>
                                      </p:cBhvr>
                                      <p:to>
                                        <p:strVal val="visible"/>
                                      </p:to>
                                    </p:set>
                                    <p:animEffect transition="in" filter="dissolve">
                                      <p:cBhvr>
                                        <p:cTn id="7" dur="500"/>
                                        <p:tgtEl>
                                          <p:spTgt spid="12698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6988"/>
                                        </p:tgtEl>
                                        <p:attrNameLst>
                                          <p:attrName>style.visibility</p:attrName>
                                        </p:attrNameLst>
                                      </p:cBhvr>
                                      <p:to>
                                        <p:strVal val="visible"/>
                                      </p:to>
                                    </p:set>
                                    <p:animEffect transition="in" filter="wipe(down)">
                                      <p:cBhvr>
                                        <p:cTn id="12" dur="2000"/>
                                        <p:tgtEl>
                                          <p:spTgt spid="126988"/>
                                        </p:tgtEl>
                                      </p:cBhvr>
                                    </p:animEffect>
                                  </p:childTnLst>
                                </p:cTn>
                              </p:par>
                              <p:par>
                                <p:cTn id="13" presetID="9" presetClass="entr" presetSubtype="0" fill="hold" nodeType="withEffect">
                                  <p:stCondLst>
                                    <p:cond delay="500"/>
                                  </p:stCondLst>
                                  <p:childTnLst>
                                    <p:set>
                                      <p:cBhvr>
                                        <p:cTn id="14" dur="1" fill="hold">
                                          <p:stCondLst>
                                            <p:cond delay="0"/>
                                          </p:stCondLst>
                                        </p:cTn>
                                        <p:tgtEl>
                                          <p:spTgt spid="3"/>
                                        </p:tgtEl>
                                        <p:attrNameLst>
                                          <p:attrName>style.visibility</p:attrName>
                                        </p:attrNameLst>
                                      </p:cBhvr>
                                      <p:to>
                                        <p:strVal val="visible"/>
                                      </p:to>
                                    </p:set>
                                    <p:animEffect transition="in" filter="dissolve">
                                      <p:cBhvr>
                                        <p:cTn id="15" dur="500"/>
                                        <p:tgtEl>
                                          <p:spTgt spid="3"/>
                                        </p:tgtEl>
                                      </p:cBhvr>
                                    </p:animEffect>
                                  </p:childTnLst>
                                </p:cTn>
                              </p:par>
                              <p:par>
                                <p:cTn id="16" presetID="9" presetClass="entr" presetSubtype="0" fill="hold" nodeType="withEffect">
                                  <p:stCondLst>
                                    <p:cond delay="1000"/>
                                  </p:stCondLst>
                                  <p:childTnLst>
                                    <p:set>
                                      <p:cBhvr>
                                        <p:cTn id="17" dur="1" fill="hold">
                                          <p:stCondLst>
                                            <p:cond delay="0"/>
                                          </p:stCondLst>
                                        </p:cTn>
                                        <p:tgtEl>
                                          <p:spTgt spid="2"/>
                                        </p:tgtEl>
                                        <p:attrNameLst>
                                          <p:attrName>style.visibility</p:attrName>
                                        </p:attrNameLst>
                                      </p:cBhvr>
                                      <p:to>
                                        <p:strVal val="visible"/>
                                      </p:to>
                                    </p:set>
                                    <p:animEffect transition="in" filter="dissolve">
                                      <p:cBhvr>
                                        <p:cTn id="18" dur="500"/>
                                        <p:tgtEl>
                                          <p:spTgt spid="2"/>
                                        </p:tgtEl>
                                      </p:cBhvr>
                                    </p:animEffect>
                                  </p:childTnLst>
                                </p:cTn>
                              </p:par>
                              <p:par>
                                <p:cTn id="19" presetID="9" presetClass="entr" presetSubtype="0" fill="hold" grpId="0" nodeType="withEffect">
                                  <p:stCondLst>
                                    <p:cond delay="1500"/>
                                  </p:stCondLst>
                                  <p:childTnLst>
                                    <p:set>
                                      <p:cBhvr>
                                        <p:cTn id="20" dur="1" fill="hold">
                                          <p:stCondLst>
                                            <p:cond delay="0"/>
                                          </p:stCondLst>
                                        </p:cTn>
                                        <p:tgtEl>
                                          <p:spTgt spid="126986"/>
                                        </p:tgtEl>
                                        <p:attrNameLst>
                                          <p:attrName>style.visibility</p:attrName>
                                        </p:attrNameLst>
                                      </p:cBhvr>
                                      <p:to>
                                        <p:strVal val="visible"/>
                                      </p:to>
                                    </p:set>
                                    <p:animEffect transition="in" filter="dissolve">
                                      <p:cBhvr>
                                        <p:cTn id="21" dur="500"/>
                                        <p:tgtEl>
                                          <p:spTgt spid="1269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80" grpId="0"/>
      <p:bldP spid="126986" grpId="0"/>
      <p:bldP spid="126988"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746125" y="1581150"/>
            <a:ext cx="18415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eaLnBrk="1" hangingPunct="1"/>
            <a:endParaRPr lang="en-US" altLang="en-US"/>
          </a:p>
        </p:txBody>
      </p:sp>
      <p:sp>
        <p:nvSpPr>
          <p:cNvPr id="10243" name="Text Box 11"/>
          <p:cNvSpPr txBox="1">
            <a:spLocks noChangeArrowheads="1"/>
          </p:cNvSpPr>
          <p:nvPr/>
        </p:nvSpPr>
        <p:spPr bwMode="auto">
          <a:xfrm>
            <a:off x="457200" y="1143000"/>
            <a:ext cx="82296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eaLnBrk="1" hangingPunct="1"/>
            <a:r>
              <a:rPr lang="en-US" altLang="en-US" dirty="0"/>
              <a:t>American </a:t>
            </a:r>
            <a:r>
              <a:rPr lang="en-US" altLang="en-US" b="1" dirty="0"/>
              <a:t>Francis Marion,</a:t>
            </a:r>
            <a:r>
              <a:rPr lang="en-US" altLang="en-US" dirty="0"/>
              <a:t> called the Swamp Fox, used hit-and-run </a:t>
            </a:r>
            <a:r>
              <a:rPr lang="en-US" altLang="en-US" b="1" dirty="0"/>
              <a:t>guerrilla</a:t>
            </a:r>
            <a:r>
              <a:rPr lang="en-US" altLang="en-US" dirty="0"/>
              <a:t> tactics to slow the British.</a:t>
            </a:r>
          </a:p>
        </p:txBody>
      </p:sp>
      <p:pic>
        <p:nvPicPr>
          <p:cNvPr id="10244" name="Picture 4" descr="ch06_img_ahon_se_p0194.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362200"/>
            <a:ext cx="8229600" cy="356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85AE74F1-E635-1044-B55D-F25542FABD91}"/>
              </a:ext>
            </a:extLst>
          </p:cNvPr>
          <p:cNvSpPr/>
          <p:nvPr/>
        </p:nvSpPr>
        <p:spPr>
          <a:xfrm>
            <a:off x="457200" y="6178332"/>
            <a:ext cx="6000750" cy="646331"/>
          </a:xfrm>
          <a:prstGeom prst="rect">
            <a:avLst/>
          </a:prstGeom>
        </p:spPr>
        <p:txBody>
          <a:bodyPr wrap="square">
            <a:spAutoFit/>
          </a:bodyPr>
          <a:lstStyle/>
          <a:p>
            <a:pPr marL="228600" indent="-228600">
              <a:spcAft>
                <a:spcPct val="60000"/>
              </a:spcAft>
            </a:pPr>
            <a:r>
              <a:rPr lang="en-US" altLang="en-US" b="1" dirty="0">
                <a:latin typeface="Verdana" pitchFamily="34" charset="0"/>
              </a:rPr>
              <a:t>guerrilla</a:t>
            </a:r>
            <a:r>
              <a:rPr lang="en-US" altLang="en-US" dirty="0">
                <a:latin typeface="Verdana" pitchFamily="34" charset="0"/>
              </a:rPr>
              <a:t> </a:t>
            </a:r>
            <a:r>
              <a:rPr lang="en-US" altLang="en-US" dirty="0"/>
              <a:t>–</a:t>
            </a:r>
            <a:r>
              <a:rPr lang="en-US" altLang="en-US" dirty="0">
                <a:latin typeface="Verdana" pitchFamily="34" charset="0"/>
              </a:rPr>
              <a:t> fighter who works in a small band to make hit-and-run attacks</a:t>
            </a:r>
          </a:p>
        </p:txBody>
      </p:sp>
    </p:spTree>
    <p:extLst>
      <p:ext uri="{BB962C8B-B14F-4D97-AF65-F5344CB8AC3E}">
        <p14:creationId xmlns:p14="http://schemas.microsoft.com/office/powerpoint/2010/main" val="416796699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746125" y="1581150"/>
            <a:ext cx="18415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eaLnBrk="1" hangingPunct="1"/>
            <a:endParaRPr lang="en-US" altLang="en-US"/>
          </a:p>
        </p:txBody>
      </p:sp>
      <p:sp>
        <p:nvSpPr>
          <p:cNvPr id="11267" name="Text Box 3"/>
          <p:cNvSpPr txBox="1">
            <a:spLocks noChangeArrowheads="1"/>
          </p:cNvSpPr>
          <p:nvPr/>
        </p:nvSpPr>
        <p:spPr bwMode="auto">
          <a:xfrm>
            <a:off x="457200" y="1143000"/>
            <a:ext cx="82296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eaLnBrk="1" hangingPunct="1"/>
            <a:r>
              <a:rPr lang="en-US" altLang="en-US"/>
              <a:t>But the British kept pushing on, battle after battle.</a:t>
            </a:r>
          </a:p>
        </p:txBody>
      </p:sp>
      <p:sp>
        <p:nvSpPr>
          <p:cNvPr id="11268" name="Text Box 4"/>
          <p:cNvSpPr txBox="1">
            <a:spLocks noChangeArrowheads="1"/>
          </p:cNvSpPr>
          <p:nvPr/>
        </p:nvSpPr>
        <p:spPr bwMode="auto">
          <a:xfrm>
            <a:off x="457200" y="22098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eaLnBrk="1" hangingPunct="1"/>
            <a:r>
              <a:rPr lang="en-US" altLang="en-US" dirty="0"/>
              <a:t>Helping the British was the American </a:t>
            </a:r>
            <a:r>
              <a:rPr lang="en-US" altLang="en-US" b="1" dirty="0"/>
              <a:t>traitor</a:t>
            </a:r>
            <a:r>
              <a:rPr lang="en-US" altLang="en-US" dirty="0"/>
              <a:t>, </a:t>
            </a:r>
          </a:p>
          <a:p>
            <a:pPr eaLnBrk="1" hangingPunct="1"/>
            <a:r>
              <a:rPr lang="en-US" altLang="en-US" dirty="0"/>
              <a:t>Benedict Arnold. </a:t>
            </a:r>
          </a:p>
        </p:txBody>
      </p:sp>
      <p:sp>
        <p:nvSpPr>
          <p:cNvPr id="131080" name="AutoShape 8"/>
          <p:cNvSpPr>
            <a:spLocks noChangeArrowheads="1"/>
          </p:cNvSpPr>
          <p:nvPr/>
        </p:nvSpPr>
        <p:spPr bwMode="auto">
          <a:xfrm>
            <a:off x="457200" y="3657600"/>
            <a:ext cx="2362200" cy="2209800"/>
          </a:xfrm>
          <a:prstGeom prst="homePlate">
            <a:avLst>
              <a:gd name="adj" fmla="val 26724"/>
            </a:avLst>
          </a:prstGeom>
          <a:solidFill>
            <a:srgbClr val="CCECFF"/>
          </a:solidFill>
          <a:ln w="9525">
            <a:solidFill>
              <a:schemeClr val="tx1"/>
            </a:solidFill>
            <a:miter lim="800000"/>
            <a:headEnd/>
            <a:tailEnd/>
          </a:ln>
          <a:effectLst/>
        </p:spPr>
        <p:txBody>
          <a:bodyPr wrap="none" anchor="ctr"/>
          <a:lstStyle/>
          <a:p>
            <a:pPr marL="396875">
              <a:defRPr/>
            </a:pPr>
            <a:r>
              <a:rPr lang="en-US" sz="2000" dirty="0"/>
              <a:t>Benedict </a:t>
            </a:r>
            <a:br>
              <a:rPr lang="en-US" sz="2000" dirty="0"/>
            </a:br>
            <a:r>
              <a:rPr lang="en-US" sz="2000" dirty="0"/>
              <a:t>Arnold</a:t>
            </a:r>
          </a:p>
          <a:p>
            <a:pPr algn="ctr">
              <a:defRPr/>
            </a:pPr>
            <a:endParaRPr lang="en-US" sz="2000" dirty="0"/>
          </a:p>
          <a:p>
            <a:pPr marL="396875">
              <a:defRPr/>
            </a:pPr>
            <a:r>
              <a:rPr lang="en-US" sz="2000" dirty="0"/>
              <a:t>Patriot</a:t>
            </a:r>
          </a:p>
        </p:txBody>
      </p:sp>
      <p:sp>
        <p:nvSpPr>
          <p:cNvPr id="131081" name="Rectangle 9"/>
          <p:cNvSpPr>
            <a:spLocks noChangeArrowheads="1"/>
          </p:cNvSpPr>
          <p:nvPr/>
        </p:nvSpPr>
        <p:spPr bwMode="auto">
          <a:xfrm>
            <a:off x="2895600" y="3657600"/>
            <a:ext cx="5791200" cy="2209800"/>
          </a:xfrm>
          <a:prstGeom prst="rect">
            <a:avLst/>
          </a:prstGeom>
          <a:solidFill>
            <a:srgbClr val="FF0000">
              <a:alpha val="45000"/>
            </a:srgbClr>
          </a:solidFill>
          <a:ln w="9525">
            <a:solidFill>
              <a:schemeClr val="tx1"/>
            </a:solidFill>
            <a:miter lim="800000"/>
            <a:headEnd/>
            <a:tailEnd/>
          </a:ln>
          <a:effectLst/>
        </p:spPr>
        <p:txBody>
          <a:bodyPr wrap="none" tIns="228600" anchor="ctr"/>
          <a:lstStyle/>
          <a:p>
            <a:pPr marL="461963" indent="-230188">
              <a:lnSpc>
                <a:spcPct val="150000"/>
              </a:lnSpc>
              <a:buFontTx/>
              <a:buChar char="•"/>
              <a:defRPr/>
            </a:pPr>
            <a:r>
              <a:rPr lang="en-US" sz="2000" dirty="0"/>
              <a:t>had fought bravely for the Patriots</a:t>
            </a:r>
          </a:p>
          <a:p>
            <a:pPr marL="461963" indent="-230188">
              <a:lnSpc>
                <a:spcPct val="150000"/>
              </a:lnSpc>
              <a:buFontTx/>
              <a:buChar char="•"/>
              <a:defRPr/>
            </a:pPr>
            <a:r>
              <a:rPr lang="en-US" sz="2000" dirty="0"/>
              <a:t>plotted to give West Point to the British </a:t>
            </a:r>
          </a:p>
          <a:p>
            <a:pPr marL="461963" indent="-230188">
              <a:lnSpc>
                <a:spcPct val="150000"/>
              </a:lnSpc>
              <a:buFontTx/>
              <a:buChar char="•"/>
              <a:defRPr/>
            </a:pPr>
            <a:r>
              <a:rPr lang="en-US" sz="2000" dirty="0"/>
              <a:t>led Loyalist raids in Virginia</a:t>
            </a:r>
          </a:p>
          <a:p>
            <a:pPr marL="228600" indent="-228600">
              <a:lnSpc>
                <a:spcPct val="150000"/>
              </a:lnSpc>
              <a:buFontTx/>
              <a:buChar char="•"/>
              <a:defRPr/>
            </a:pPr>
            <a:endParaRPr lang="en-US" sz="2000" dirty="0"/>
          </a:p>
        </p:txBody>
      </p:sp>
      <p:sp>
        <p:nvSpPr>
          <p:cNvPr id="131083" name="Line 11"/>
          <p:cNvSpPr>
            <a:spLocks noChangeShapeType="1"/>
          </p:cNvSpPr>
          <p:nvPr/>
        </p:nvSpPr>
        <p:spPr bwMode="auto">
          <a:xfrm>
            <a:off x="914400" y="4800600"/>
            <a:ext cx="1066800" cy="68580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1084" name="Line 12"/>
          <p:cNvSpPr>
            <a:spLocks noChangeShapeType="1"/>
          </p:cNvSpPr>
          <p:nvPr/>
        </p:nvSpPr>
        <p:spPr bwMode="auto">
          <a:xfrm flipV="1">
            <a:off x="914400" y="4800600"/>
            <a:ext cx="1066800" cy="685800"/>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4328838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268"/>
                                        </p:tgtEl>
                                        <p:attrNameLst>
                                          <p:attrName>style.visibility</p:attrName>
                                        </p:attrNameLst>
                                      </p:cBhvr>
                                      <p:to>
                                        <p:strVal val="visible"/>
                                      </p:to>
                                    </p:set>
                                    <p:animEffect transition="in" filter="dissolve">
                                      <p:cBhvr>
                                        <p:cTn id="7" dur="500"/>
                                        <p:tgtEl>
                                          <p:spTgt spid="1126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31080"/>
                                        </p:tgtEl>
                                        <p:attrNameLst>
                                          <p:attrName>style.visibility</p:attrName>
                                        </p:attrNameLst>
                                      </p:cBhvr>
                                      <p:to>
                                        <p:strVal val="visible"/>
                                      </p:to>
                                    </p:set>
                                    <p:animEffect transition="in" filter="slide(fromBottom)">
                                      <p:cBhvr>
                                        <p:cTn id="12" dur="500"/>
                                        <p:tgtEl>
                                          <p:spTgt spid="131080"/>
                                        </p:tgtEl>
                                      </p:cBhvr>
                                    </p:animEffect>
                                  </p:childTnLst>
                                </p:cTn>
                              </p:par>
                            </p:childTnLst>
                          </p:cTn>
                        </p:par>
                        <p:par>
                          <p:cTn id="13" fill="hold" nodeType="afterGroup">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131083"/>
                                        </p:tgtEl>
                                        <p:attrNameLst>
                                          <p:attrName>style.visibility</p:attrName>
                                        </p:attrNameLst>
                                      </p:cBhvr>
                                      <p:to>
                                        <p:strVal val="visible"/>
                                      </p:to>
                                    </p:set>
                                    <p:animEffect transition="in" filter="wipe(up)">
                                      <p:cBhvr>
                                        <p:cTn id="16" dur="500"/>
                                        <p:tgtEl>
                                          <p:spTgt spid="131083"/>
                                        </p:tgtEl>
                                      </p:cBhvr>
                                    </p:animEffect>
                                  </p:childTnLst>
                                </p:cTn>
                              </p:par>
                            </p:childTnLst>
                          </p:cTn>
                        </p:par>
                        <p:par>
                          <p:cTn id="17" fill="hold" nodeType="afterGroup">
                            <p:stCondLst>
                              <p:cond delay="1000"/>
                            </p:stCondLst>
                            <p:childTnLst>
                              <p:par>
                                <p:cTn id="18" presetID="22" presetClass="entr" presetSubtype="1" fill="hold" grpId="0" nodeType="afterEffect">
                                  <p:stCondLst>
                                    <p:cond delay="0"/>
                                  </p:stCondLst>
                                  <p:childTnLst>
                                    <p:set>
                                      <p:cBhvr>
                                        <p:cTn id="19" dur="1" fill="hold">
                                          <p:stCondLst>
                                            <p:cond delay="0"/>
                                          </p:stCondLst>
                                        </p:cTn>
                                        <p:tgtEl>
                                          <p:spTgt spid="131084"/>
                                        </p:tgtEl>
                                        <p:attrNameLst>
                                          <p:attrName>style.visibility</p:attrName>
                                        </p:attrNameLst>
                                      </p:cBhvr>
                                      <p:to>
                                        <p:strVal val="visible"/>
                                      </p:to>
                                    </p:set>
                                    <p:animEffect transition="in" filter="wipe(up)">
                                      <p:cBhvr>
                                        <p:cTn id="20" dur="500"/>
                                        <p:tgtEl>
                                          <p:spTgt spid="131084"/>
                                        </p:tgtEl>
                                      </p:cBhvr>
                                    </p:animEffect>
                                  </p:childTnLst>
                                </p:cTn>
                              </p:par>
                            </p:childTnLst>
                          </p:cTn>
                        </p:par>
                        <p:par>
                          <p:cTn id="21" fill="hold" nodeType="afterGroup">
                            <p:stCondLst>
                              <p:cond delay="1500"/>
                            </p:stCondLst>
                            <p:childTnLst>
                              <p:par>
                                <p:cTn id="22" presetID="12" presetClass="entr" presetSubtype="8" fill="hold" grpId="0" nodeType="afterEffect">
                                  <p:stCondLst>
                                    <p:cond delay="0"/>
                                  </p:stCondLst>
                                  <p:childTnLst>
                                    <p:set>
                                      <p:cBhvr>
                                        <p:cTn id="23" dur="1" fill="hold">
                                          <p:stCondLst>
                                            <p:cond delay="0"/>
                                          </p:stCondLst>
                                        </p:cTn>
                                        <p:tgtEl>
                                          <p:spTgt spid="131081"/>
                                        </p:tgtEl>
                                        <p:attrNameLst>
                                          <p:attrName>style.visibility</p:attrName>
                                        </p:attrNameLst>
                                      </p:cBhvr>
                                      <p:to>
                                        <p:strVal val="visible"/>
                                      </p:to>
                                    </p:set>
                                    <p:animEffect transition="in" filter="slide(fromLeft)">
                                      <p:cBhvr>
                                        <p:cTn id="24" dur="1000"/>
                                        <p:tgtEl>
                                          <p:spTgt spid="1310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p:bldP spid="131080" grpId="0" animBg="1"/>
      <p:bldP spid="131081" grpId="0" animBg="1"/>
      <p:bldP spid="131083" grpId="0" animBg="1"/>
      <p:bldP spid="13108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746125" y="1581150"/>
            <a:ext cx="18415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eaLnBrk="1" hangingPunct="1"/>
            <a:endParaRPr lang="en-US" altLang="en-US"/>
          </a:p>
        </p:txBody>
      </p:sp>
      <p:sp>
        <p:nvSpPr>
          <p:cNvPr id="12291" name="Text Box 3"/>
          <p:cNvSpPr txBox="1">
            <a:spLocks noChangeArrowheads="1"/>
          </p:cNvSpPr>
          <p:nvPr/>
        </p:nvSpPr>
        <p:spPr bwMode="auto">
          <a:xfrm>
            <a:off x="914400" y="1143000"/>
            <a:ext cx="7315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eaLnBrk="1" hangingPunct="1"/>
            <a:r>
              <a:rPr lang="en-US" altLang="en-US"/>
              <a:t>Finally, </a:t>
            </a:r>
            <a:r>
              <a:rPr lang="en-US" altLang="en-US">
                <a:solidFill>
                  <a:srgbClr val="0062AC"/>
                </a:solidFill>
              </a:rPr>
              <a:t>American forces rallied at two key battles in South Carolina.</a:t>
            </a:r>
          </a:p>
        </p:txBody>
      </p:sp>
      <p:sp>
        <p:nvSpPr>
          <p:cNvPr id="120849" name="AutoShape 17"/>
          <p:cNvSpPr>
            <a:spLocks noChangeArrowheads="1"/>
          </p:cNvSpPr>
          <p:nvPr/>
        </p:nvSpPr>
        <p:spPr bwMode="auto">
          <a:xfrm>
            <a:off x="914400" y="4343400"/>
            <a:ext cx="2514600" cy="1752600"/>
          </a:xfrm>
          <a:prstGeom prst="irregularSeal1">
            <a:avLst/>
          </a:prstGeom>
          <a:solidFill>
            <a:srgbClr val="FFCC00"/>
          </a:solidFill>
          <a:ln w="9525">
            <a:solidFill>
              <a:schemeClr val="tx1"/>
            </a:solidFill>
            <a:miter lim="800000"/>
            <a:headEnd/>
            <a:tailEnd/>
          </a:ln>
        </p:spPr>
        <p:txBody>
          <a:bodyPr wrap="none" anchor="ct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algn="ctr" eaLnBrk="1" hangingPunct="1"/>
            <a:r>
              <a:rPr lang="en-US" altLang="en-US" sz="2000" b="1" dirty="0"/>
              <a:t>Cowpens</a:t>
            </a:r>
          </a:p>
        </p:txBody>
      </p:sp>
      <p:sp>
        <p:nvSpPr>
          <p:cNvPr id="120860" name="AutoShape 28"/>
          <p:cNvSpPr>
            <a:spLocks noChangeArrowheads="1"/>
          </p:cNvSpPr>
          <p:nvPr/>
        </p:nvSpPr>
        <p:spPr bwMode="auto">
          <a:xfrm>
            <a:off x="990600" y="2362200"/>
            <a:ext cx="2514600" cy="1752600"/>
          </a:xfrm>
          <a:prstGeom prst="irregularSeal1">
            <a:avLst/>
          </a:prstGeom>
          <a:solidFill>
            <a:srgbClr val="FFCC00"/>
          </a:solidFill>
          <a:ln w="9525">
            <a:solidFill>
              <a:schemeClr val="tx1"/>
            </a:solidFill>
            <a:miter lim="800000"/>
            <a:headEnd/>
            <a:tailEnd/>
          </a:ln>
        </p:spPr>
        <p:txBody>
          <a:bodyPr wrap="none" anchor="ct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algn="ctr" eaLnBrk="1" hangingPunct="1"/>
            <a:r>
              <a:rPr lang="en-US" altLang="en-US" sz="2000" b="1" dirty="0"/>
              <a:t>Kings</a:t>
            </a:r>
          </a:p>
          <a:p>
            <a:pPr algn="ctr" eaLnBrk="1" hangingPunct="1"/>
            <a:r>
              <a:rPr lang="en-US" altLang="en-US" sz="2000" b="1" dirty="0"/>
              <a:t>Mountain</a:t>
            </a:r>
          </a:p>
        </p:txBody>
      </p:sp>
      <p:sp>
        <p:nvSpPr>
          <p:cNvPr id="18" name="Rectangle 17"/>
          <p:cNvSpPr>
            <a:spLocks noChangeArrowheads="1"/>
          </p:cNvSpPr>
          <p:nvPr/>
        </p:nvSpPr>
        <p:spPr bwMode="auto">
          <a:xfrm>
            <a:off x="3962400" y="2684463"/>
            <a:ext cx="42672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a:spcBef>
                <a:spcPct val="20000"/>
              </a:spcBef>
            </a:pPr>
            <a:r>
              <a:rPr lang="en-US" altLang="en-US"/>
              <a:t>Frontier fighters defeated British and Loyalist troops atop Kings Mountain </a:t>
            </a:r>
          </a:p>
        </p:txBody>
      </p:sp>
      <p:sp>
        <p:nvSpPr>
          <p:cNvPr id="19" name="Rectangle 18"/>
          <p:cNvSpPr>
            <a:spLocks noChangeArrowheads="1"/>
          </p:cNvSpPr>
          <p:nvPr/>
        </p:nvSpPr>
        <p:spPr bwMode="auto">
          <a:xfrm>
            <a:off x="3962400" y="4495800"/>
            <a:ext cx="4267200"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a:spcBef>
                <a:spcPct val="20000"/>
              </a:spcBef>
            </a:pPr>
            <a:r>
              <a:rPr lang="en-US" altLang="en-US" b="1" dirty="0"/>
              <a:t>Nathanael Greene</a:t>
            </a:r>
            <a:r>
              <a:rPr lang="en-US" altLang="en-US" dirty="0"/>
              <a:t> split his army in two; </a:t>
            </a:r>
            <a:r>
              <a:rPr lang="en-US" altLang="en-US" b="1" dirty="0"/>
              <a:t>American General Daniel Morgan </a:t>
            </a:r>
            <a:r>
              <a:rPr lang="en-US" altLang="en-US" dirty="0"/>
              <a:t>led the western force in a victory over British fighters.</a:t>
            </a:r>
          </a:p>
        </p:txBody>
      </p:sp>
    </p:spTree>
    <p:extLst>
      <p:ext uri="{BB962C8B-B14F-4D97-AF65-F5344CB8AC3E}">
        <p14:creationId xmlns:p14="http://schemas.microsoft.com/office/powerpoint/2010/main" val="33136013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20860"/>
                                        </p:tgtEl>
                                        <p:attrNameLst>
                                          <p:attrName>style.visibility</p:attrName>
                                        </p:attrNameLst>
                                      </p:cBhvr>
                                      <p:to>
                                        <p:strVal val="visible"/>
                                      </p:to>
                                    </p:set>
                                    <p:anim calcmode="lin" valueType="num">
                                      <p:cBhvr>
                                        <p:cTn id="7" dur="1000" fill="hold"/>
                                        <p:tgtEl>
                                          <p:spTgt spid="120860"/>
                                        </p:tgtEl>
                                        <p:attrNameLst>
                                          <p:attrName>ppt_w</p:attrName>
                                        </p:attrNameLst>
                                      </p:cBhvr>
                                      <p:tavLst>
                                        <p:tav tm="0">
                                          <p:val>
                                            <p:strVal val="#ppt_w*0.70"/>
                                          </p:val>
                                        </p:tav>
                                        <p:tav tm="100000">
                                          <p:val>
                                            <p:strVal val="#ppt_w"/>
                                          </p:val>
                                        </p:tav>
                                      </p:tavLst>
                                    </p:anim>
                                    <p:anim calcmode="lin" valueType="num">
                                      <p:cBhvr>
                                        <p:cTn id="8" dur="1000" fill="hold"/>
                                        <p:tgtEl>
                                          <p:spTgt spid="120860"/>
                                        </p:tgtEl>
                                        <p:attrNameLst>
                                          <p:attrName>ppt_h</p:attrName>
                                        </p:attrNameLst>
                                      </p:cBhvr>
                                      <p:tavLst>
                                        <p:tav tm="0">
                                          <p:val>
                                            <p:strVal val="#ppt_h"/>
                                          </p:val>
                                        </p:tav>
                                        <p:tav tm="100000">
                                          <p:val>
                                            <p:strVal val="#ppt_h"/>
                                          </p:val>
                                        </p:tav>
                                      </p:tavLst>
                                    </p:anim>
                                    <p:animEffect transition="in" filter="fade">
                                      <p:cBhvr>
                                        <p:cTn id="9" dur="1000"/>
                                        <p:tgtEl>
                                          <p:spTgt spid="120860"/>
                                        </p:tgtEl>
                                      </p:cBhvr>
                                    </p:animEffect>
                                  </p:childTnLst>
                                </p:cTn>
                              </p:par>
                            </p:childTnLst>
                          </p:cTn>
                        </p:par>
                        <p:par>
                          <p:cTn id="10" fill="hold" nodeType="afterGroup">
                            <p:stCondLst>
                              <p:cond delay="1000"/>
                            </p:stCondLst>
                            <p:childTnLst>
                              <p:par>
                                <p:cTn id="11" presetID="9"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dissolve">
                                      <p:cBhvr>
                                        <p:cTn id="13" dur="500"/>
                                        <p:tgtEl>
                                          <p:spTgt spid="18"/>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55" presetClass="entr" presetSubtype="0" fill="hold" grpId="0" nodeType="clickEffect">
                                  <p:stCondLst>
                                    <p:cond delay="0"/>
                                  </p:stCondLst>
                                  <p:childTnLst>
                                    <p:set>
                                      <p:cBhvr>
                                        <p:cTn id="17" dur="1" fill="hold">
                                          <p:stCondLst>
                                            <p:cond delay="0"/>
                                          </p:stCondLst>
                                        </p:cTn>
                                        <p:tgtEl>
                                          <p:spTgt spid="120849"/>
                                        </p:tgtEl>
                                        <p:attrNameLst>
                                          <p:attrName>style.visibility</p:attrName>
                                        </p:attrNameLst>
                                      </p:cBhvr>
                                      <p:to>
                                        <p:strVal val="visible"/>
                                      </p:to>
                                    </p:set>
                                    <p:anim calcmode="lin" valueType="num">
                                      <p:cBhvr>
                                        <p:cTn id="18" dur="1000" fill="hold"/>
                                        <p:tgtEl>
                                          <p:spTgt spid="120849"/>
                                        </p:tgtEl>
                                        <p:attrNameLst>
                                          <p:attrName>ppt_w</p:attrName>
                                        </p:attrNameLst>
                                      </p:cBhvr>
                                      <p:tavLst>
                                        <p:tav tm="0">
                                          <p:val>
                                            <p:strVal val="#ppt_w*0.70"/>
                                          </p:val>
                                        </p:tav>
                                        <p:tav tm="100000">
                                          <p:val>
                                            <p:strVal val="#ppt_w"/>
                                          </p:val>
                                        </p:tav>
                                      </p:tavLst>
                                    </p:anim>
                                    <p:anim calcmode="lin" valueType="num">
                                      <p:cBhvr>
                                        <p:cTn id="19" dur="1000" fill="hold"/>
                                        <p:tgtEl>
                                          <p:spTgt spid="120849"/>
                                        </p:tgtEl>
                                        <p:attrNameLst>
                                          <p:attrName>ppt_h</p:attrName>
                                        </p:attrNameLst>
                                      </p:cBhvr>
                                      <p:tavLst>
                                        <p:tav tm="0">
                                          <p:val>
                                            <p:strVal val="#ppt_h"/>
                                          </p:val>
                                        </p:tav>
                                        <p:tav tm="100000">
                                          <p:val>
                                            <p:strVal val="#ppt_h"/>
                                          </p:val>
                                        </p:tav>
                                      </p:tavLst>
                                    </p:anim>
                                    <p:animEffect transition="in" filter="fade">
                                      <p:cBhvr>
                                        <p:cTn id="20" dur="1000"/>
                                        <p:tgtEl>
                                          <p:spTgt spid="120849"/>
                                        </p:tgtEl>
                                      </p:cBhvr>
                                    </p:animEffect>
                                  </p:childTnLst>
                                </p:cTn>
                              </p:par>
                            </p:childTnLst>
                          </p:cTn>
                        </p:par>
                        <p:par>
                          <p:cTn id="21" fill="hold" nodeType="afterGroup">
                            <p:stCondLst>
                              <p:cond delay="1000"/>
                            </p:stCondLst>
                            <p:childTnLst>
                              <p:par>
                                <p:cTn id="22" presetID="9"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dissolve">
                                      <p:cBhvr>
                                        <p:cTn id="2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49" grpId="0" animBg="1"/>
      <p:bldP spid="120860" grpId="0" animBg="1"/>
      <p:bldP spid="18" grpId="0"/>
      <p:bldP spid="19"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746125" y="1581150"/>
            <a:ext cx="18415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eaLnBrk="1" hangingPunct="1"/>
            <a:endParaRPr lang="en-US" altLang="en-US"/>
          </a:p>
        </p:txBody>
      </p:sp>
      <p:pic>
        <p:nvPicPr>
          <p:cNvPr id="13315" name="Picture 55" descr="ch06_maps_ahon_se_p019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828800"/>
            <a:ext cx="44196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Text Box 56"/>
          <p:cNvSpPr txBox="1">
            <a:spLocks noChangeArrowheads="1"/>
          </p:cNvSpPr>
          <p:nvPr/>
        </p:nvSpPr>
        <p:spPr bwMode="auto">
          <a:xfrm>
            <a:off x="457200" y="1143000"/>
            <a:ext cx="60960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eaLnBrk="1" hangingPunct="1"/>
            <a:r>
              <a:rPr lang="en-US" altLang="en-US"/>
              <a:t>The War in the South, 1778–1781</a:t>
            </a:r>
          </a:p>
        </p:txBody>
      </p:sp>
      <p:sp>
        <p:nvSpPr>
          <p:cNvPr id="13317" name="Text Box 58"/>
          <p:cNvSpPr txBox="1">
            <a:spLocks noChangeArrowheads="1"/>
          </p:cNvSpPr>
          <p:nvPr/>
        </p:nvSpPr>
        <p:spPr bwMode="auto">
          <a:xfrm>
            <a:off x="5181600" y="2286000"/>
            <a:ext cx="34290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eaLnBrk="1" hangingPunct="1"/>
            <a:r>
              <a:rPr lang="en-US" altLang="en-US" dirty="0"/>
              <a:t>Weakened, Cornwallis continued the march north, into Virginia.</a:t>
            </a:r>
          </a:p>
        </p:txBody>
      </p:sp>
      <p:sp>
        <p:nvSpPr>
          <p:cNvPr id="92219" name="Text Box 59"/>
          <p:cNvSpPr txBox="1">
            <a:spLocks noChangeArrowheads="1"/>
          </p:cNvSpPr>
          <p:nvPr/>
        </p:nvSpPr>
        <p:spPr bwMode="auto">
          <a:xfrm>
            <a:off x="5181600" y="3962400"/>
            <a:ext cx="342900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eaLnBrk="1" hangingPunct="1"/>
            <a:r>
              <a:rPr lang="en-US" altLang="en-US"/>
              <a:t>At the same time, </a:t>
            </a:r>
            <a:r>
              <a:rPr lang="en-US" altLang="en-US">
                <a:solidFill>
                  <a:srgbClr val="0070C0"/>
                </a:solidFill>
              </a:rPr>
              <a:t>Washington rushed to Virginia</a:t>
            </a:r>
            <a:r>
              <a:rPr lang="en-US" altLang="en-US"/>
              <a:t> with American and French troops. </a:t>
            </a:r>
          </a:p>
        </p:txBody>
      </p:sp>
    </p:spTree>
    <p:extLst>
      <p:ext uri="{BB962C8B-B14F-4D97-AF65-F5344CB8AC3E}">
        <p14:creationId xmlns:p14="http://schemas.microsoft.com/office/powerpoint/2010/main" val="38036598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317"/>
                                        </p:tgtEl>
                                        <p:attrNameLst>
                                          <p:attrName>style.visibility</p:attrName>
                                        </p:attrNameLst>
                                      </p:cBhvr>
                                      <p:to>
                                        <p:strVal val="visible"/>
                                      </p:to>
                                    </p:set>
                                    <p:animEffect transition="in" filter="dissolve">
                                      <p:cBhvr>
                                        <p:cTn id="7" dur="500"/>
                                        <p:tgtEl>
                                          <p:spTgt spid="1331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2219"/>
                                        </p:tgtEl>
                                        <p:attrNameLst>
                                          <p:attrName>style.visibility</p:attrName>
                                        </p:attrNameLst>
                                      </p:cBhvr>
                                      <p:to>
                                        <p:strVal val="visible"/>
                                      </p:to>
                                    </p:set>
                                    <p:animEffect transition="in" filter="dissolve">
                                      <p:cBhvr>
                                        <p:cTn id="12" dur="500"/>
                                        <p:tgtEl>
                                          <p:spTgt spid="92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p:bldP spid="92219"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914400" y="1143000"/>
            <a:ext cx="7315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eaLnBrk="1" hangingPunct="1"/>
            <a:r>
              <a:rPr lang="en-US" altLang="en-US" b="1"/>
              <a:t>At Yorktown, Cornwallis moved his main army onto the peninsula. </a:t>
            </a:r>
          </a:p>
        </p:txBody>
      </p:sp>
      <p:sp>
        <p:nvSpPr>
          <p:cNvPr id="139267" name="Text Box 3"/>
          <p:cNvSpPr txBox="1">
            <a:spLocks noChangeArrowheads="1"/>
          </p:cNvSpPr>
          <p:nvPr/>
        </p:nvSpPr>
        <p:spPr bwMode="auto">
          <a:xfrm>
            <a:off x="914400" y="5364163"/>
            <a:ext cx="73152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eaLnBrk="1" hangingPunct="1"/>
            <a:r>
              <a:rPr lang="en-US" altLang="en-US"/>
              <a:t>But Cornwallis soon realized </a:t>
            </a:r>
            <a:r>
              <a:rPr lang="en-US" altLang="en-US">
                <a:solidFill>
                  <a:srgbClr val="0070C0"/>
                </a:solidFill>
              </a:rPr>
              <a:t>that he was trapped. </a:t>
            </a:r>
          </a:p>
        </p:txBody>
      </p:sp>
      <p:sp>
        <p:nvSpPr>
          <p:cNvPr id="139271" name="Text Box 7"/>
          <p:cNvSpPr txBox="1">
            <a:spLocks noChangeArrowheads="1"/>
          </p:cNvSpPr>
          <p:nvPr/>
        </p:nvSpPr>
        <p:spPr bwMode="auto">
          <a:xfrm>
            <a:off x="914400" y="3254375"/>
            <a:ext cx="7315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eaLnBrk="1" hangingPunct="1"/>
            <a:r>
              <a:rPr lang="en-US" altLang="en-US"/>
              <a:t>He believed that the </a:t>
            </a:r>
            <a:r>
              <a:rPr lang="en-US" altLang="en-US">
                <a:solidFill>
                  <a:srgbClr val="0070C0"/>
                </a:solidFill>
              </a:rPr>
              <a:t>British naval fleet could reinforce his position </a:t>
            </a:r>
            <a:r>
              <a:rPr lang="en-US" altLang="en-US"/>
              <a:t>there. </a:t>
            </a:r>
          </a:p>
        </p:txBody>
      </p:sp>
      <p:sp>
        <p:nvSpPr>
          <p:cNvPr id="7" name="AutoShape 5"/>
          <p:cNvSpPr>
            <a:spLocks noChangeArrowheads="1"/>
          </p:cNvSpPr>
          <p:nvPr/>
        </p:nvSpPr>
        <p:spPr bwMode="auto">
          <a:xfrm>
            <a:off x="4343400" y="2397125"/>
            <a:ext cx="457200" cy="457200"/>
          </a:xfrm>
          <a:prstGeom prst="downArrow">
            <a:avLst>
              <a:gd name="adj1" fmla="val 50000"/>
              <a:gd name="adj2" fmla="val 25000"/>
            </a:avLst>
          </a:prstGeom>
          <a:solidFill>
            <a:srgbClr val="FF0000"/>
          </a:solidFill>
          <a:ln w="9525">
            <a:solidFill>
              <a:schemeClr val="tx1"/>
            </a:solidFill>
            <a:miter lim="800000"/>
            <a:headEnd/>
            <a:tailEnd/>
          </a:ln>
        </p:spPr>
        <p:txBody>
          <a:bodyPr vert="eaVert" wrap="none" anchor="ct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eaLnBrk="1" hangingPunct="1"/>
            <a:endParaRPr lang="en-US" altLang="en-US"/>
          </a:p>
        </p:txBody>
      </p:sp>
      <p:sp>
        <p:nvSpPr>
          <p:cNvPr id="8" name="AutoShape 5"/>
          <p:cNvSpPr>
            <a:spLocks noChangeArrowheads="1"/>
          </p:cNvSpPr>
          <p:nvPr/>
        </p:nvSpPr>
        <p:spPr bwMode="auto">
          <a:xfrm>
            <a:off x="4343400" y="4506913"/>
            <a:ext cx="457200" cy="457200"/>
          </a:xfrm>
          <a:prstGeom prst="downArrow">
            <a:avLst>
              <a:gd name="adj1" fmla="val 50000"/>
              <a:gd name="adj2" fmla="val 25000"/>
            </a:avLst>
          </a:prstGeom>
          <a:solidFill>
            <a:srgbClr val="FF0000"/>
          </a:solidFill>
          <a:ln w="9525">
            <a:solidFill>
              <a:schemeClr val="tx1"/>
            </a:solidFill>
            <a:miter lim="800000"/>
            <a:headEnd/>
            <a:tailEnd/>
          </a:ln>
        </p:spPr>
        <p:txBody>
          <a:bodyPr vert="eaVert" wrap="none" anchor="ct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eaLnBrk="1" hangingPunct="1"/>
            <a:endParaRPr lang="en-US" altLang="en-US"/>
          </a:p>
        </p:txBody>
      </p:sp>
    </p:spTree>
    <p:extLst>
      <p:ext uri="{BB962C8B-B14F-4D97-AF65-F5344CB8AC3E}">
        <p14:creationId xmlns:p14="http://schemas.microsoft.com/office/powerpoint/2010/main" val="609628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39271"/>
                                        </p:tgtEl>
                                        <p:attrNameLst>
                                          <p:attrName>style.visibility</p:attrName>
                                        </p:attrNameLst>
                                      </p:cBhvr>
                                      <p:to>
                                        <p:strVal val="visible"/>
                                      </p:to>
                                    </p:set>
                                    <p:animEffect transition="in" filter="dissolve">
                                      <p:cBhvr>
                                        <p:cTn id="11" dur="500"/>
                                        <p:tgtEl>
                                          <p:spTgt spid="139271"/>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500"/>
                                        <p:tgtEl>
                                          <p:spTgt spid="8"/>
                                        </p:tgtEl>
                                      </p:cBhvr>
                                    </p:animEffect>
                                  </p:childTnLst>
                                </p:cTn>
                              </p:par>
                            </p:childTnLst>
                          </p:cTn>
                        </p:par>
                        <p:par>
                          <p:cTn id="17" fill="hold" nodeType="afterGroup">
                            <p:stCondLst>
                              <p:cond delay="500"/>
                            </p:stCondLst>
                            <p:childTnLst>
                              <p:par>
                                <p:cTn id="18" presetID="9" presetClass="entr" presetSubtype="0" fill="hold" grpId="0" nodeType="afterEffect">
                                  <p:stCondLst>
                                    <p:cond delay="0"/>
                                  </p:stCondLst>
                                  <p:childTnLst>
                                    <p:set>
                                      <p:cBhvr>
                                        <p:cTn id="19" dur="1" fill="hold">
                                          <p:stCondLst>
                                            <p:cond delay="0"/>
                                          </p:stCondLst>
                                        </p:cTn>
                                        <p:tgtEl>
                                          <p:spTgt spid="139267"/>
                                        </p:tgtEl>
                                        <p:attrNameLst>
                                          <p:attrName>style.visibility</p:attrName>
                                        </p:attrNameLst>
                                      </p:cBhvr>
                                      <p:to>
                                        <p:strVal val="visible"/>
                                      </p:to>
                                    </p:set>
                                    <p:animEffect transition="in" filter="dissolve">
                                      <p:cBhvr>
                                        <p:cTn id="20" dur="500"/>
                                        <p:tgtEl>
                                          <p:spTgt spid="1392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67" grpId="0"/>
      <p:bldP spid="139271" grpId="0"/>
      <p:bldP spid="7"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04516CF-6CCE-3B44-8E48-587479E2AE03}"/>
              </a:ext>
            </a:extLst>
          </p:cNvPr>
          <p:cNvSpPr>
            <a:spLocks noGrp="1"/>
          </p:cNvSpPr>
          <p:nvPr>
            <p:ph idx="4294967295"/>
          </p:nvPr>
        </p:nvSpPr>
        <p:spPr>
          <a:xfrm>
            <a:off x="228600" y="1372704"/>
            <a:ext cx="8686800" cy="5433391"/>
          </a:xfrm>
        </p:spPr>
        <p:txBody>
          <a:bodyPr>
            <a:normAutofit fontScale="92500" lnSpcReduction="10000"/>
          </a:bodyPr>
          <a:lstStyle/>
          <a:p>
            <a:r>
              <a:rPr lang="en-US" u="sng" dirty="0">
                <a:solidFill>
                  <a:srgbClr val="FF0000"/>
                </a:solidFill>
                <a:latin typeface="Verdana" panose="020B0604030504040204" pitchFamily="34" charset="0"/>
                <a:ea typeface="Verdana" panose="020B0604030504040204" pitchFamily="34" charset="0"/>
                <a:cs typeface="Verdana" panose="020B0604030504040204" pitchFamily="34" charset="0"/>
              </a:rPr>
              <a:t>Bunker Hill- </a:t>
            </a:r>
            <a:r>
              <a:rPr lang="en-US" dirty="0">
                <a:latin typeface="Verdana" panose="020B0604030504040204" pitchFamily="34" charset="0"/>
                <a:ea typeface="Verdana" panose="020B0604030504040204" pitchFamily="34" charset="0"/>
                <a:cs typeface="Verdana" panose="020B0604030504040204" pitchFamily="34" charset="0"/>
              </a:rPr>
              <a:t>This was the </a:t>
            </a:r>
            <a:r>
              <a:rPr lang="en-US" u="sng" dirty="0">
                <a:solidFill>
                  <a:srgbClr val="FF0000"/>
                </a:solidFill>
                <a:latin typeface="Verdana" panose="020B0604030504040204" pitchFamily="34" charset="0"/>
                <a:ea typeface="Verdana" panose="020B0604030504040204" pitchFamily="34" charset="0"/>
                <a:cs typeface="Verdana" panose="020B0604030504040204" pitchFamily="34" charset="0"/>
              </a:rPr>
              <a:t>first</a:t>
            </a:r>
            <a:r>
              <a:rPr lang="en-US" dirty="0">
                <a:latin typeface="Verdana" panose="020B0604030504040204" pitchFamily="34" charset="0"/>
                <a:ea typeface="Verdana" panose="020B0604030504040204" pitchFamily="34" charset="0"/>
                <a:cs typeface="Verdana" panose="020B0604030504040204" pitchFamily="34" charset="0"/>
              </a:rPr>
              <a:t> official battle of the American Revolution. </a:t>
            </a:r>
          </a:p>
          <a:p>
            <a:pPr lvl="1">
              <a:buFont typeface="Arial" panose="020B0604020202020204" pitchFamily="34" charset="0"/>
              <a:buChar char="•"/>
            </a:pPr>
            <a:r>
              <a:rPr lang="en-US" dirty="0">
                <a:latin typeface="Verdana" panose="020B0604030504040204" pitchFamily="34" charset="0"/>
                <a:ea typeface="Verdana" panose="020B0604030504040204" pitchFamily="34" charset="0"/>
                <a:cs typeface="Verdana" panose="020B0604030504040204" pitchFamily="34" charset="0"/>
              </a:rPr>
              <a:t>While it was a </a:t>
            </a:r>
            <a:r>
              <a:rPr lang="en-US" u="sng" dirty="0">
                <a:solidFill>
                  <a:srgbClr val="FF0000"/>
                </a:solidFill>
                <a:latin typeface="Verdana" panose="020B0604030504040204" pitchFamily="34" charset="0"/>
                <a:ea typeface="Verdana" panose="020B0604030504040204" pitchFamily="34" charset="0"/>
                <a:cs typeface="Verdana" panose="020B0604030504040204" pitchFamily="34" charset="0"/>
              </a:rPr>
              <a:t>British</a:t>
            </a:r>
            <a:r>
              <a:rPr lang="en-US" dirty="0">
                <a:latin typeface="Verdana" panose="020B0604030504040204" pitchFamily="34" charset="0"/>
                <a:ea typeface="Verdana" panose="020B0604030504040204" pitchFamily="34" charset="0"/>
                <a:cs typeface="Verdana" panose="020B0604030504040204" pitchFamily="34" charset="0"/>
              </a:rPr>
              <a:t> victory because the British took Breed’s Hill and the Patriots </a:t>
            </a:r>
            <a:r>
              <a:rPr lang="en-US" u="sng" dirty="0">
                <a:solidFill>
                  <a:srgbClr val="FF0000"/>
                </a:solidFill>
                <a:latin typeface="Verdana" panose="020B0604030504040204" pitchFamily="34" charset="0"/>
                <a:ea typeface="Verdana" panose="020B0604030504040204" pitchFamily="34" charset="0"/>
                <a:cs typeface="Verdana" panose="020B0604030504040204" pitchFamily="34" charset="0"/>
              </a:rPr>
              <a:t>retreated</a:t>
            </a:r>
            <a:r>
              <a:rPr lang="en-US" dirty="0">
                <a:latin typeface="Verdana" panose="020B0604030504040204" pitchFamily="34" charset="0"/>
                <a:ea typeface="Verdana" panose="020B0604030504040204" pitchFamily="34" charset="0"/>
                <a:cs typeface="Verdana" panose="020B0604030504040204" pitchFamily="34" charset="0"/>
              </a:rPr>
              <a:t>, the British lost 226 men and 924 were wounded while the Patriots suffered </a:t>
            </a:r>
            <a:r>
              <a:rPr lang="en-US" u="sng" dirty="0">
                <a:solidFill>
                  <a:srgbClr val="FF0000"/>
                </a:solidFill>
                <a:latin typeface="Verdana" panose="020B0604030504040204" pitchFamily="34" charset="0"/>
                <a:ea typeface="Verdana" panose="020B0604030504040204" pitchFamily="34" charset="0"/>
                <a:cs typeface="Verdana" panose="020B0604030504040204" pitchFamily="34" charset="0"/>
              </a:rPr>
              <a:t>140</a:t>
            </a:r>
            <a:r>
              <a:rPr lang="en-US" dirty="0">
                <a:latin typeface="Verdana" panose="020B0604030504040204" pitchFamily="34" charset="0"/>
                <a:ea typeface="Verdana" panose="020B0604030504040204" pitchFamily="34" charset="0"/>
                <a:cs typeface="Verdana" panose="020B0604030504040204" pitchFamily="34" charset="0"/>
              </a:rPr>
              <a:t> killed and 301 wounded.</a:t>
            </a:r>
          </a:p>
          <a:p>
            <a:pPr marL="0" indent="0">
              <a:buNone/>
            </a:pPr>
            <a:endParaRPr lang="en-US" dirty="0">
              <a:latin typeface="Verdana" panose="020B0604030504040204" pitchFamily="34" charset="0"/>
              <a:ea typeface="Verdana" panose="020B0604030504040204" pitchFamily="34" charset="0"/>
              <a:cs typeface="Verdana" panose="020B0604030504040204" pitchFamily="34" charset="0"/>
            </a:endParaRPr>
          </a:p>
          <a:p>
            <a:r>
              <a:rPr lang="en-US" dirty="0">
                <a:latin typeface="Verdana" panose="020B0604030504040204" pitchFamily="34" charset="0"/>
                <a:ea typeface="Verdana" panose="020B0604030504040204" pitchFamily="34" charset="0"/>
                <a:cs typeface="Verdana" panose="020B0604030504040204" pitchFamily="34" charset="0"/>
              </a:rPr>
              <a:t>Long Island- </a:t>
            </a:r>
            <a:r>
              <a:rPr lang="en-US" u="sng" dirty="0">
                <a:solidFill>
                  <a:srgbClr val="FF0000"/>
                </a:solidFill>
                <a:latin typeface="Verdana" panose="020B0604030504040204" pitchFamily="34" charset="0"/>
                <a:ea typeface="Verdana" panose="020B0604030504040204" pitchFamily="34" charset="0"/>
                <a:cs typeface="Verdana" panose="020B0604030504040204" pitchFamily="34" charset="0"/>
              </a:rPr>
              <a:t>British</a:t>
            </a:r>
            <a:r>
              <a:rPr lang="en-US" dirty="0">
                <a:latin typeface="Verdana" panose="020B0604030504040204" pitchFamily="34" charset="0"/>
                <a:ea typeface="Verdana" panose="020B0604030504040204" pitchFamily="34" charset="0"/>
                <a:cs typeface="Verdana" panose="020B0604030504040204" pitchFamily="34" charset="0"/>
              </a:rPr>
              <a:t> victory that gave the British control of New York and the Hudson River.</a:t>
            </a:r>
          </a:p>
          <a:p>
            <a:pPr marL="0" indent="0">
              <a:buNone/>
            </a:pPr>
            <a:endParaRPr lang="en-US" dirty="0">
              <a:latin typeface="Verdana" panose="020B0604030504040204" pitchFamily="34" charset="0"/>
              <a:ea typeface="Verdana" panose="020B0604030504040204" pitchFamily="34" charset="0"/>
              <a:cs typeface="Verdana" panose="020B0604030504040204" pitchFamily="34" charset="0"/>
            </a:endParaRPr>
          </a:p>
          <a:p>
            <a:r>
              <a:rPr lang="en-US" dirty="0">
                <a:latin typeface="Verdana" panose="020B0604030504040204" pitchFamily="34" charset="0"/>
                <a:ea typeface="Verdana" panose="020B0604030504040204" pitchFamily="34" charset="0"/>
                <a:cs typeface="Verdana" panose="020B0604030504040204" pitchFamily="34" charset="0"/>
              </a:rPr>
              <a:t>Trenton- Washington’s sneak attack gave the </a:t>
            </a:r>
            <a:r>
              <a:rPr lang="en-US" u="sng" dirty="0">
                <a:solidFill>
                  <a:srgbClr val="FF0000"/>
                </a:solidFill>
                <a:latin typeface="Verdana" panose="020B0604030504040204" pitchFamily="34" charset="0"/>
                <a:ea typeface="Verdana" panose="020B0604030504040204" pitchFamily="34" charset="0"/>
                <a:cs typeface="Verdana" panose="020B0604030504040204" pitchFamily="34" charset="0"/>
              </a:rPr>
              <a:t>Patriots</a:t>
            </a:r>
            <a:r>
              <a:rPr lang="en-US" dirty="0">
                <a:latin typeface="Verdana" panose="020B0604030504040204" pitchFamily="34" charset="0"/>
                <a:ea typeface="Verdana" panose="020B0604030504040204" pitchFamily="34" charset="0"/>
                <a:cs typeface="Verdana" panose="020B0604030504040204" pitchFamily="34" charset="0"/>
              </a:rPr>
              <a:t> a much needed victory.</a:t>
            </a:r>
          </a:p>
          <a:p>
            <a:pPr marL="0" indent="0">
              <a:buNone/>
            </a:pPr>
            <a:endParaRPr lang="en-US" dirty="0">
              <a:latin typeface="Verdana" panose="020B0604030504040204" pitchFamily="34" charset="0"/>
              <a:ea typeface="Verdana" panose="020B0604030504040204" pitchFamily="34" charset="0"/>
              <a:cs typeface="Verdana" panose="020B0604030504040204" pitchFamily="34" charset="0"/>
            </a:endParaRPr>
          </a:p>
          <a:p>
            <a:r>
              <a:rPr lang="en-US" u="sng" dirty="0">
                <a:solidFill>
                  <a:srgbClr val="FF0000"/>
                </a:solidFill>
                <a:latin typeface="Verdana" panose="020B0604030504040204" pitchFamily="34" charset="0"/>
                <a:ea typeface="Verdana" panose="020B0604030504040204" pitchFamily="34" charset="0"/>
                <a:cs typeface="Verdana" panose="020B0604030504040204" pitchFamily="34" charset="0"/>
              </a:rPr>
              <a:t>Saratoga-</a:t>
            </a:r>
            <a:r>
              <a:rPr lang="en-US" dirty="0">
                <a:latin typeface="Verdana" panose="020B0604030504040204" pitchFamily="34" charset="0"/>
                <a:ea typeface="Verdana" panose="020B0604030504040204" pitchFamily="34" charset="0"/>
                <a:cs typeface="Verdana" panose="020B0604030504040204" pitchFamily="34" charset="0"/>
              </a:rPr>
              <a:t> The defeat of the British, gave </a:t>
            </a:r>
            <a:r>
              <a:rPr lang="en-US" u="sng" dirty="0">
                <a:solidFill>
                  <a:srgbClr val="FF0000"/>
                </a:solidFill>
                <a:latin typeface="Verdana" panose="020B0604030504040204" pitchFamily="34" charset="0"/>
                <a:ea typeface="Verdana" panose="020B0604030504040204" pitchFamily="34" charset="0"/>
                <a:cs typeface="Verdana" panose="020B0604030504040204" pitchFamily="34" charset="0"/>
              </a:rPr>
              <a:t>France</a:t>
            </a:r>
            <a:r>
              <a:rPr lang="en-US" dirty="0">
                <a:latin typeface="Verdana" panose="020B0604030504040204" pitchFamily="34" charset="0"/>
                <a:ea typeface="Verdana" panose="020B0604030504040204" pitchFamily="34" charset="0"/>
                <a:cs typeface="Verdana" panose="020B0604030504040204" pitchFamily="34" charset="0"/>
              </a:rPr>
              <a:t> the encouragement they needed to join the war on the Patriots side. This battle lifted Patriot </a:t>
            </a:r>
            <a:r>
              <a:rPr lang="en-US" u="sng" dirty="0">
                <a:solidFill>
                  <a:srgbClr val="FF0000"/>
                </a:solidFill>
                <a:latin typeface="Verdana" panose="020B0604030504040204" pitchFamily="34" charset="0"/>
                <a:ea typeface="Verdana" panose="020B0604030504040204" pitchFamily="34" charset="0"/>
                <a:cs typeface="Verdana" panose="020B0604030504040204" pitchFamily="34" charset="0"/>
              </a:rPr>
              <a:t>spirit</a:t>
            </a:r>
            <a:r>
              <a:rPr lang="en-US" dirty="0">
                <a:latin typeface="Verdana" panose="020B0604030504040204" pitchFamily="34" charset="0"/>
                <a:ea typeface="Verdana" panose="020B0604030504040204" pitchFamily="34" charset="0"/>
                <a:cs typeface="Verdana" panose="020B0604030504040204" pitchFamily="34" charset="0"/>
              </a:rPr>
              <a:t>.</a:t>
            </a:r>
          </a:p>
        </p:txBody>
      </p:sp>
      <p:sp>
        <p:nvSpPr>
          <p:cNvPr id="3" name="Title 2">
            <a:extLst>
              <a:ext uri="{FF2B5EF4-FFF2-40B4-BE49-F238E27FC236}">
                <a16:creationId xmlns:a16="http://schemas.microsoft.com/office/drawing/2014/main" id="{54A0EB40-3540-DA43-B9FA-FB30980821C3}"/>
              </a:ext>
            </a:extLst>
          </p:cNvPr>
          <p:cNvSpPr>
            <a:spLocks noGrp="1"/>
          </p:cNvSpPr>
          <p:nvPr>
            <p:ph type="title" idx="4294967295"/>
          </p:nvPr>
        </p:nvSpPr>
        <p:spPr>
          <a:xfrm>
            <a:off x="228600" y="228600"/>
            <a:ext cx="8686800" cy="1054100"/>
          </a:xfrm>
        </p:spPr>
        <p:txBody>
          <a:bodyPr/>
          <a:lstStyle/>
          <a:p>
            <a:r>
              <a:rPr lang="en-US" sz="3600" dirty="0"/>
              <a:t>Battles of the War</a:t>
            </a:r>
          </a:p>
        </p:txBody>
      </p:sp>
    </p:spTree>
    <p:extLst>
      <p:ext uri="{BB962C8B-B14F-4D97-AF65-F5344CB8AC3E}">
        <p14:creationId xmlns:p14="http://schemas.microsoft.com/office/powerpoint/2010/main" val="36745794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746125" y="1581150"/>
            <a:ext cx="18415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eaLnBrk="1" hangingPunct="1"/>
            <a:endParaRPr lang="en-US" altLang="en-US"/>
          </a:p>
        </p:txBody>
      </p:sp>
      <p:sp>
        <p:nvSpPr>
          <p:cNvPr id="15363" name="Text Box 3"/>
          <p:cNvSpPr txBox="1">
            <a:spLocks noChangeArrowheads="1"/>
          </p:cNvSpPr>
          <p:nvPr/>
        </p:nvSpPr>
        <p:spPr bwMode="auto">
          <a:xfrm>
            <a:off x="457200" y="1143000"/>
            <a:ext cx="3657600"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eaLnBrk="1" hangingPunct="1"/>
            <a:r>
              <a:rPr lang="en-US" altLang="en-US" dirty="0"/>
              <a:t>American and French troops arrived, blocking an escape by land.</a:t>
            </a:r>
          </a:p>
        </p:txBody>
      </p:sp>
      <p:sp>
        <p:nvSpPr>
          <p:cNvPr id="15364" name="Text Box 6"/>
          <p:cNvSpPr txBox="1">
            <a:spLocks noChangeArrowheads="1"/>
          </p:cNvSpPr>
          <p:nvPr/>
        </p:nvSpPr>
        <p:spPr bwMode="auto">
          <a:xfrm>
            <a:off x="441325" y="3867150"/>
            <a:ext cx="18415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eaLnBrk="1" hangingPunct="1"/>
            <a:endParaRPr lang="en-US" altLang="en-US"/>
          </a:p>
        </p:txBody>
      </p:sp>
      <p:sp>
        <p:nvSpPr>
          <p:cNvPr id="141319" name="Text Box 7"/>
          <p:cNvSpPr txBox="1">
            <a:spLocks noChangeArrowheads="1"/>
          </p:cNvSpPr>
          <p:nvPr/>
        </p:nvSpPr>
        <p:spPr bwMode="auto">
          <a:xfrm>
            <a:off x="457200" y="3109913"/>
            <a:ext cx="3657600" cy="109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eaLnBrk="1" hangingPunct="1"/>
            <a:r>
              <a:rPr lang="en-US" altLang="en-US"/>
              <a:t>The French fleet also arrived, blocking an escape by sea.</a:t>
            </a:r>
          </a:p>
        </p:txBody>
      </p:sp>
      <p:sp>
        <p:nvSpPr>
          <p:cNvPr id="141320" name="Text Box 8"/>
          <p:cNvSpPr txBox="1">
            <a:spLocks noChangeArrowheads="1"/>
          </p:cNvSpPr>
          <p:nvPr/>
        </p:nvSpPr>
        <p:spPr bwMode="auto">
          <a:xfrm>
            <a:off x="457200" y="5075238"/>
            <a:ext cx="3657600"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eaLnBrk="1" hangingPunct="1"/>
            <a:r>
              <a:rPr lang="en-US" altLang="en-US" b="1" dirty="0"/>
              <a:t>On October 19, 1781, Cornwallis surrendered.</a:t>
            </a:r>
          </a:p>
        </p:txBody>
      </p:sp>
      <p:sp>
        <p:nvSpPr>
          <p:cNvPr id="8" name="AutoShape 5"/>
          <p:cNvSpPr>
            <a:spLocks noChangeArrowheads="1"/>
          </p:cNvSpPr>
          <p:nvPr/>
        </p:nvSpPr>
        <p:spPr bwMode="auto">
          <a:xfrm>
            <a:off x="2057400" y="2446338"/>
            <a:ext cx="457200" cy="457200"/>
          </a:xfrm>
          <a:prstGeom prst="downArrow">
            <a:avLst>
              <a:gd name="adj1" fmla="val 50000"/>
              <a:gd name="adj2" fmla="val 25000"/>
            </a:avLst>
          </a:prstGeom>
          <a:solidFill>
            <a:srgbClr val="FF0000"/>
          </a:solidFill>
          <a:ln w="9525">
            <a:solidFill>
              <a:schemeClr val="tx1"/>
            </a:solidFill>
            <a:miter lim="800000"/>
            <a:headEnd/>
            <a:tailEnd/>
          </a:ln>
        </p:spPr>
        <p:txBody>
          <a:bodyPr vert="eaVert" wrap="none" anchor="ct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eaLnBrk="1" hangingPunct="1"/>
            <a:endParaRPr lang="en-US" altLang="en-US"/>
          </a:p>
        </p:txBody>
      </p:sp>
      <p:sp>
        <p:nvSpPr>
          <p:cNvPr id="9" name="AutoShape 5"/>
          <p:cNvSpPr>
            <a:spLocks noChangeArrowheads="1"/>
          </p:cNvSpPr>
          <p:nvPr/>
        </p:nvSpPr>
        <p:spPr bwMode="auto">
          <a:xfrm>
            <a:off x="2057400" y="4411663"/>
            <a:ext cx="457200" cy="457200"/>
          </a:xfrm>
          <a:prstGeom prst="downArrow">
            <a:avLst>
              <a:gd name="adj1" fmla="val 50000"/>
              <a:gd name="adj2" fmla="val 25000"/>
            </a:avLst>
          </a:prstGeom>
          <a:solidFill>
            <a:srgbClr val="FF0000"/>
          </a:solidFill>
          <a:ln w="9525">
            <a:solidFill>
              <a:schemeClr val="tx1"/>
            </a:solidFill>
            <a:miter lim="800000"/>
            <a:headEnd/>
            <a:tailEnd/>
          </a:ln>
        </p:spPr>
        <p:txBody>
          <a:bodyPr vert="eaVert" wrap="none" anchor="ct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eaLnBrk="1" hangingPunct="1"/>
            <a:endParaRPr lang="en-US" altLang="en-US"/>
          </a:p>
        </p:txBody>
      </p:sp>
      <p:pic>
        <p:nvPicPr>
          <p:cNvPr id="15369" name="Picture 9" descr="ch04_maps_us_se_p0125.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1143000"/>
            <a:ext cx="4572000" cy="510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7245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41319"/>
                                        </p:tgtEl>
                                        <p:attrNameLst>
                                          <p:attrName>style.visibility</p:attrName>
                                        </p:attrNameLst>
                                      </p:cBhvr>
                                      <p:to>
                                        <p:strVal val="visible"/>
                                      </p:to>
                                    </p:set>
                                    <p:animEffect transition="in" filter="dissolve">
                                      <p:cBhvr>
                                        <p:cTn id="11" dur="500"/>
                                        <p:tgtEl>
                                          <p:spTgt spid="141319"/>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up)">
                                      <p:cBhvr>
                                        <p:cTn id="16" dur="500"/>
                                        <p:tgtEl>
                                          <p:spTgt spid="9"/>
                                        </p:tgtEl>
                                      </p:cBhvr>
                                    </p:animEffect>
                                  </p:childTnLst>
                                </p:cTn>
                              </p:par>
                            </p:childTnLst>
                          </p:cTn>
                        </p:par>
                        <p:par>
                          <p:cTn id="17" fill="hold" nodeType="afterGroup">
                            <p:stCondLst>
                              <p:cond delay="500"/>
                            </p:stCondLst>
                            <p:childTnLst>
                              <p:par>
                                <p:cTn id="18" presetID="9" presetClass="entr" presetSubtype="0" fill="hold" grpId="0" nodeType="afterEffect">
                                  <p:stCondLst>
                                    <p:cond delay="0"/>
                                  </p:stCondLst>
                                  <p:childTnLst>
                                    <p:set>
                                      <p:cBhvr>
                                        <p:cTn id="19" dur="1" fill="hold">
                                          <p:stCondLst>
                                            <p:cond delay="0"/>
                                          </p:stCondLst>
                                        </p:cTn>
                                        <p:tgtEl>
                                          <p:spTgt spid="141320"/>
                                        </p:tgtEl>
                                        <p:attrNameLst>
                                          <p:attrName>style.visibility</p:attrName>
                                        </p:attrNameLst>
                                      </p:cBhvr>
                                      <p:to>
                                        <p:strVal val="visible"/>
                                      </p:to>
                                    </p:set>
                                    <p:animEffect transition="in" filter="dissolve">
                                      <p:cBhvr>
                                        <p:cTn id="20" dur="500"/>
                                        <p:tgtEl>
                                          <p:spTgt spid="1413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319" grpId="0"/>
      <p:bldP spid="141320" grpId="0"/>
      <p:bldP spid="8" grpId="0" animBg="1"/>
      <p:bldP spid="9"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9"/>
          <p:cNvSpPr txBox="1">
            <a:spLocks noChangeArrowheads="1"/>
          </p:cNvSpPr>
          <p:nvPr/>
        </p:nvSpPr>
        <p:spPr bwMode="auto">
          <a:xfrm>
            <a:off x="914400" y="1143000"/>
            <a:ext cx="731520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eaLnBrk="1" hangingPunct="1"/>
            <a:r>
              <a:rPr lang="en-US" altLang="en-US" b="1" dirty="0"/>
              <a:t>For many, it seemed the </a:t>
            </a:r>
            <a:r>
              <a:rPr lang="en-US" altLang="en-US" b="1" i="1" dirty="0"/>
              <a:t>impossible</a:t>
            </a:r>
            <a:r>
              <a:rPr lang="en-US" altLang="en-US" b="1" dirty="0"/>
              <a:t> had happened. How had the Americans defeated one of the most powerful nations in the world? </a:t>
            </a:r>
          </a:p>
        </p:txBody>
      </p:sp>
      <p:grpSp>
        <p:nvGrpSpPr>
          <p:cNvPr id="2" name="Group 13"/>
          <p:cNvGrpSpPr>
            <a:grpSpLocks/>
          </p:cNvGrpSpPr>
          <p:nvPr/>
        </p:nvGrpSpPr>
        <p:grpSpPr bwMode="auto">
          <a:xfrm>
            <a:off x="1371600" y="3903486"/>
            <a:ext cx="2609850" cy="431800"/>
            <a:chOff x="1371600" y="3733800"/>
            <a:chExt cx="2610354" cy="430887"/>
          </a:xfrm>
        </p:grpSpPr>
        <p:sp>
          <p:nvSpPr>
            <p:cNvPr id="79915" name="AutoShape 43"/>
            <p:cNvSpPr>
              <a:spLocks noChangeArrowheads="1"/>
            </p:cNvSpPr>
            <p:nvPr/>
          </p:nvSpPr>
          <p:spPr bwMode="auto">
            <a:xfrm>
              <a:off x="1371600" y="3797166"/>
              <a:ext cx="381074" cy="304156"/>
            </a:xfrm>
            <a:prstGeom prst="star5">
              <a:avLst/>
            </a:prstGeom>
            <a:solidFill>
              <a:srgbClr val="FF3300"/>
            </a:solidFill>
            <a:ln w="9525">
              <a:solidFill>
                <a:schemeClr val="tx1"/>
              </a:solidFill>
              <a:miter lim="800000"/>
              <a:headEnd/>
              <a:tailEnd/>
            </a:ln>
            <a:effectLst/>
          </p:spPr>
          <p:txBody>
            <a:bodyPr wrap="none" anchor="ctr"/>
            <a:lstStyle/>
            <a:p>
              <a:pPr>
                <a:defRPr/>
              </a:pPr>
              <a:endParaRPr lang="en-US"/>
            </a:p>
          </p:txBody>
        </p:sp>
        <p:sp>
          <p:nvSpPr>
            <p:cNvPr id="19470" name="Rectangle 7"/>
            <p:cNvSpPr>
              <a:spLocks noChangeArrowheads="1"/>
            </p:cNvSpPr>
            <p:nvPr/>
          </p:nvSpPr>
          <p:spPr bwMode="auto">
            <a:xfrm>
              <a:off x="1828800" y="3733800"/>
              <a:ext cx="215315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eaLnBrk="1" hangingPunct="1"/>
              <a:r>
                <a:rPr lang="en-US" altLang="en-US" dirty="0">
                  <a:solidFill>
                    <a:srgbClr val="FF0000"/>
                  </a:solidFill>
                </a:rPr>
                <a:t>patriotic</a:t>
              </a:r>
              <a:r>
                <a:rPr lang="en-US" altLang="en-US" dirty="0"/>
                <a:t> spirit</a:t>
              </a:r>
            </a:p>
          </p:txBody>
        </p:sp>
      </p:grpSp>
      <p:grpSp>
        <p:nvGrpSpPr>
          <p:cNvPr id="3" name="Group 14"/>
          <p:cNvGrpSpPr>
            <a:grpSpLocks/>
          </p:cNvGrpSpPr>
          <p:nvPr/>
        </p:nvGrpSpPr>
        <p:grpSpPr bwMode="auto">
          <a:xfrm>
            <a:off x="1371600" y="3120822"/>
            <a:ext cx="7543800" cy="769441"/>
            <a:chOff x="1371600" y="3044280"/>
            <a:chExt cx="7543800" cy="770648"/>
          </a:xfrm>
        </p:grpSpPr>
        <p:sp>
          <p:nvSpPr>
            <p:cNvPr id="79912" name="AutoShape 40"/>
            <p:cNvSpPr>
              <a:spLocks noChangeArrowheads="1"/>
            </p:cNvSpPr>
            <p:nvPr/>
          </p:nvSpPr>
          <p:spPr bwMode="auto">
            <a:xfrm>
              <a:off x="1371600" y="3107880"/>
              <a:ext cx="381000" cy="303688"/>
            </a:xfrm>
            <a:prstGeom prst="star5">
              <a:avLst/>
            </a:prstGeom>
            <a:solidFill>
              <a:srgbClr val="0066FF"/>
            </a:solidFill>
            <a:ln w="9525">
              <a:solidFill>
                <a:schemeClr val="tx1"/>
              </a:solidFill>
              <a:miter lim="800000"/>
              <a:headEnd/>
              <a:tailEnd/>
            </a:ln>
            <a:effectLst/>
          </p:spPr>
          <p:txBody>
            <a:bodyPr wrap="none" anchor="ctr"/>
            <a:lstStyle/>
            <a:p>
              <a:pPr>
                <a:defRPr/>
              </a:pPr>
              <a:endParaRPr lang="en-US"/>
            </a:p>
          </p:txBody>
        </p:sp>
        <p:sp>
          <p:nvSpPr>
            <p:cNvPr id="19468" name="Rectangle 8"/>
            <p:cNvSpPr>
              <a:spLocks noChangeArrowheads="1"/>
            </p:cNvSpPr>
            <p:nvPr/>
          </p:nvSpPr>
          <p:spPr bwMode="auto">
            <a:xfrm>
              <a:off x="1828800" y="3044280"/>
              <a:ext cx="7086600" cy="770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eaLnBrk="1" hangingPunct="1"/>
              <a:r>
                <a:rPr lang="en-US" altLang="en-US" dirty="0"/>
                <a:t>Geography: Americans were fighting on </a:t>
              </a:r>
              <a:r>
                <a:rPr lang="en-US" altLang="en-US" dirty="0">
                  <a:solidFill>
                    <a:srgbClr val="FF0000"/>
                  </a:solidFill>
                </a:rPr>
                <a:t>home</a:t>
              </a:r>
              <a:r>
                <a:rPr lang="en-US" altLang="en-US" dirty="0"/>
                <a:t> ground</a:t>
              </a:r>
            </a:p>
          </p:txBody>
        </p:sp>
      </p:grpSp>
      <p:grpSp>
        <p:nvGrpSpPr>
          <p:cNvPr id="4" name="Group 12"/>
          <p:cNvGrpSpPr>
            <a:grpSpLocks/>
          </p:cNvGrpSpPr>
          <p:nvPr/>
        </p:nvGrpSpPr>
        <p:grpSpPr bwMode="auto">
          <a:xfrm>
            <a:off x="1371600" y="4462216"/>
            <a:ext cx="5029144" cy="431800"/>
            <a:chOff x="1371600" y="4384202"/>
            <a:chExt cx="5029144" cy="430887"/>
          </a:xfrm>
        </p:grpSpPr>
        <p:sp>
          <p:nvSpPr>
            <p:cNvPr id="79916" name="AutoShape 44"/>
            <p:cNvSpPr>
              <a:spLocks noChangeArrowheads="1"/>
            </p:cNvSpPr>
            <p:nvPr/>
          </p:nvSpPr>
          <p:spPr bwMode="auto">
            <a:xfrm>
              <a:off x="1371600" y="4406766"/>
              <a:ext cx="381000" cy="304156"/>
            </a:xfrm>
            <a:prstGeom prst="star5">
              <a:avLst/>
            </a:prstGeom>
            <a:solidFill>
              <a:srgbClr val="0066FF"/>
            </a:solidFill>
            <a:ln w="9525">
              <a:solidFill>
                <a:schemeClr val="tx1"/>
              </a:solidFill>
              <a:miter lim="800000"/>
              <a:headEnd/>
              <a:tailEnd/>
            </a:ln>
            <a:effectLst/>
          </p:spPr>
          <p:txBody>
            <a:bodyPr wrap="none" anchor="ctr"/>
            <a:lstStyle/>
            <a:p>
              <a:pPr>
                <a:defRPr/>
              </a:pPr>
              <a:endParaRPr lang="en-US" dirty="0"/>
            </a:p>
          </p:txBody>
        </p:sp>
        <p:sp>
          <p:nvSpPr>
            <p:cNvPr id="19466" name="Rectangle 9"/>
            <p:cNvSpPr>
              <a:spLocks noChangeArrowheads="1"/>
            </p:cNvSpPr>
            <p:nvPr/>
          </p:nvSpPr>
          <p:spPr bwMode="auto">
            <a:xfrm>
              <a:off x="1828744" y="4384202"/>
              <a:ext cx="45720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eaLnBrk="1" hangingPunct="1"/>
              <a:r>
                <a:rPr lang="en-US" altLang="en-US" dirty="0"/>
                <a:t>skilled leadership</a:t>
              </a:r>
            </a:p>
          </p:txBody>
        </p:sp>
      </p:grpSp>
      <p:grpSp>
        <p:nvGrpSpPr>
          <p:cNvPr id="5" name="Group 11"/>
          <p:cNvGrpSpPr>
            <a:grpSpLocks/>
          </p:cNvGrpSpPr>
          <p:nvPr/>
        </p:nvGrpSpPr>
        <p:grpSpPr bwMode="auto">
          <a:xfrm>
            <a:off x="1371600" y="4979988"/>
            <a:ext cx="3089275" cy="430212"/>
            <a:chOff x="1371600" y="5105400"/>
            <a:chExt cx="3089652" cy="430887"/>
          </a:xfrm>
        </p:grpSpPr>
        <p:sp>
          <p:nvSpPr>
            <p:cNvPr id="79917" name="AutoShape 45"/>
            <p:cNvSpPr>
              <a:spLocks noChangeArrowheads="1"/>
            </p:cNvSpPr>
            <p:nvPr/>
          </p:nvSpPr>
          <p:spPr bwMode="auto">
            <a:xfrm>
              <a:off x="1371600" y="5169000"/>
              <a:ext cx="381046" cy="303688"/>
            </a:xfrm>
            <a:prstGeom prst="star5">
              <a:avLst/>
            </a:prstGeom>
            <a:solidFill>
              <a:srgbClr val="FF3300"/>
            </a:solidFill>
            <a:ln w="9525">
              <a:solidFill>
                <a:schemeClr val="tx1"/>
              </a:solidFill>
              <a:miter lim="800000"/>
              <a:headEnd/>
              <a:tailEnd/>
            </a:ln>
            <a:effectLst/>
          </p:spPr>
          <p:txBody>
            <a:bodyPr wrap="none" anchor="ctr"/>
            <a:lstStyle/>
            <a:p>
              <a:pPr>
                <a:defRPr/>
              </a:pPr>
              <a:endParaRPr lang="en-US"/>
            </a:p>
          </p:txBody>
        </p:sp>
        <p:sp>
          <p:nvSpPr>
            <p:cNvPr id="19464" name="Rectangle 10"/>
            <p:cNvSpPr>
              <a:spLocks noChangeArrowheads="1"/>
            </p:cNvSpPr>
            <p:nvPr/>
          </p:nvSpPr>
          <p:spPr bwMode="auto">
            <a:xfrm>
              <a:off x="1828800" y="5105400"/>
              <a:ext cx="263245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eaLnBrk="1" hangingPunct="1"/>
              <a:r>
                <a:rPr lang="en-US" altLang="en-US" dirty="0"/>
                <a:t>help from </a:t>
              </a:r>
              <a:r>
                <a:rPr lang="en-US" altLang="en-US" dirty="0">
                  <a:solidFill>
                    <a:srgbClr val="FF0000"/>
                  </a:solidFill>
                </a:rPr>
                <a:t>abroad</a:t>
              </a:r>
            </a:p>
          </p:txBody>
        </p:sp>
      </p:grpSp>
    </p:spTree>
    <p:extLst>
      <p:ext uri="{BB962C8B-B14F-4D97-AF65-F5344CB8AC3E}">
        <p14:creationId xmlns:p14="http://schemas.microsoft.com/office/powerpoint/2010/main" val="15691249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500"/>
                                        <p:tgtEl>
                                          <p:spTgt spid="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dissolv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16"/>
          <p:cNvSpPr txBox="1">
            <a:spLocks noChangeArrowheads="1"/>
          </p:cNvSpPr>
          <p:nvPr/>
        </p:nvSpPr>
        <p:spPr bwMode="auto">
          <a:xfrm>
            <a:off x="914400" y="862011"/>
            <a:ext cx="731520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eaLnBrk="1" hangingPunct="1"/>
            <a:r>
              <a:rPr lang="en-US" altLang="en-US" dirty="0"/>
              <a:t>The war for independence lasted almost </a:t>
            </a:r>
            <a:r>
              <a:rPr lang="en-US" altLang="en-US" u="sng" dirty="0">
                <a:solidFill>
                  <a:srgbClr val="FF0000"/>
                </a:solidFill>
              </a:rPr>
              <a:t>eight</a:t>
            </a:r>
            <a:r>
              <a:rPr lang="en-US" altLang="en-US" dirty="0"/>
              <a:t> years. </a:t>
            </a:r>
          </a:p>
          <a:p>
            <a:pPr eaLnBrk="1" hangingPunct="1"/>
            <a:endParaRPr lang="en-US" altLang="en-US" b="1" dirty="0"/>
          </a:p>
          <a:p>
            <a:pPr eaLnBrk="1" hangingPunct="1"/>
            <a:r>
              <a:rPr lang="en-US" altLang="en-US" dirty="0"/>
              <a:t>Now, it was time to make peace.</a:t>
            </a:r>
          </a:p>
        </p:txBody>
      </p:sp>
      <p:sp>
        <p:nvSpPr>
          <p:cNvPr id="6" name="Rectangle 5"/>
          <p:cNvSpPr>
            <a:spLocks noChangeArrowheads="1"/>
          </p:cNvSpPr>
          <p:nvPr/>
        </p:nvSpPr>
        <p:spPr bwMode="auto">
          <a:xfrm>
            <a:off x="914400" y="2438400"/>
            <a:ext cx="73152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eaLnBrk="1" hangingPunct="1"/>
            <a:r>
              <a:rPr lang="en-US" altLang="en-US" dirty="0"/>
              <a:t>Peace talks between the two sides were held in </a:t>
            </a:r>
            <a:r>
              <a:rPr lang="en-US" altLang="en-US" dirty="0">
                <a:solidFill>
                  <a:srgbClr val="0070C0"/>
                </a:solidFill>
              </a:rPr>
              <a:t>Paris, France. </a:t>
            </a:r>
          </a:p>
        </p:txBody>
      </p:sp>
      <p:sp>
        <p:nvSpPr>
          <p:cNvPr id="7" name="Text Box 2">
            <a:extLst>
              <a:ext uri="{FF2B5EF4-FFF2-40B4-BE49-F238E27FC236}">
                <a16:creationId xmlns:a16="http://schemas.microsoft.com/office/drawing/2014/main" id="{0FDAABD6-B55E-C648-9831-032C3D88EACD}"/>
              </a:ext>
            </a:extLst>
          </p:cNvPr>
          <p:cNvSpPr txBox="1">
            <a:spLocks noChangeArrowheads="1"/>
          </p:cNvSpPr>
          <p:nvPr/>
        </p:nvSpPr>
        <p:spPr bwMode="auto">
          <a:xfrm>
            <a:off x="914400" y="3846649"/>
            <a:ext cx="73152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eaLnBrk="1" hangingPunct="1"/>
            <a:r>
              <a:rPr lang="en-US" altLang="en-US" b="1" dirty="0"/>
              <a:t>Congressional approval of the </a:t>
            </a:r>
            <a:r>
              <a:rPr lang="en-US" altLang="en-US" b="1" dirty="0">
                <a:solidFill>
                  <a:srgbClr val="0062AC"/>
                </a:solidFill>
              </a:rPr>
              <a:t>Treaty of </a:t>
            </a:r>
            <a:r>
              <a:rPr lang="en-US" altLang="en-US" b="1" u="sng" dirty="0">
                <a:solidFill>
                  <a:srgbClr val="FF0000"/>
                </a:solidFill>
              </a:rPr>
              <a:t>Paris</a:t>
            </a:r>
            <a:r>
              <a:rPr lang="en-US" altLang="en-US" b="1" dirty="0">
                <a:solidFill>
                  <a:srgbClr val="0062AC"/>
                </a:solidFill>
              </a:rPr>
              <a:t> marked the official end of the Revolution. </a:t>
            </a:r>
            <a:endParaRPr lang="en-US" altLang="en-US" b="1" dirty="0"/>
          </a:p>
        </p:txBody>
      </p:sp>
    </p:spTree>
    <p:extLst>
      <p:ext uri="{BB962C8B-B14F-4D97-AF65-F5344CB8AC3E}">
        <p14:creationId xmlns:p14="http://schemas.microsoft.com/office/powerpoint/2010/main" val="30832995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2" name="AutoShape 12"/>
          <p:cNvSpPr>
            <a:spLocks noChangeArrowheads="1"/>
          </p:cNvSpPr>
          <p:nvPr/>
        </p:nvSpPr>
        <p:spPr bwMode="auto">
          <a:xfrm>
            <a:off x="1800225" y="838200"/>
            <a:ext cx="5543550" cy="5181600"/>
          </a:xfrm>
          <a:prstGeom prst="horizontalScroll">
            <a:avLst>
              <a:gd name="adj" fmla="val 12500"/>
            </a:avLst>
          </a:prstGeom>
          <a:solidFill>
            <a:srgbClr val="FFCC99"/>
          </a:solidFill>
          <a:ln w="9525">
            <a:solidFill>
              <a:schemeClr val="tx1"/>
            </a:solidFill>
            <a:round/>
            <a:headEnd/>
            <a:tailEnd/>
          </a:ln>
          <a:effectLst/>
        </p:spPr>
        <p:txBody>
          <a:bodyPr wrap="none" anchor="ctr"/>
          <a:lstStyle/>
          <a:p>
            <a:pPr marL="228600" indent="-228600" algn="ctr">
              <a:defRPr/>
            </a:pPr>
            <a:r>
              <a:rPr lang="en-US" sz="2800" dirty="0">
                <a:solidFill>
                  <a:srgbClr val="0062AC"/>
                </a:solidFill>
              </a:rPr>
              <a:t>Treaty of Paris</a:t>
            </a:r>
          </a:p>
          <a:p>
            <a:pPr marL="228600" indent="-228600" algn="ctr">
              <a:defRPr/>
            </a:pPr>
            <a:endParaRPr lang="en-US" sz="2000" dirty="0">
              <a:solidFill>
                <a:srgbClr val="0000FF"/>
              </a:solidFill>
            </a:endParaRPr>
          </a:p>
          <a:p>
            <a:pPr marL="682625" indent="-220663">
              <a:buFontTx/>
              <a:buChar char="•"/>
              <a:defRPr/>
            </a:pPr>
            <a:r>
              <a:rPr lang="en-US" sz="2400" dirty="0"/>
              <a:t>Britain recognized the </a:t>
            </a:r>
            <a:br>
              <a:rPr lang="en-US" sz="2400" dirty="0"/>
            </a:br>
            <a:r>
              <a:rPr lang="en-US" sz="2400" b="1" u="sng" dirty="0">
                <a:solidFill>
                  <a:srgbClr val="FF0000"/>
                </a:solidFill>
              </a:rPr>
              <a:t>independence</a:t>
            </a:r>
            <a:r>
              <a:rPr lang="en-US" sz="2400" dirty="0"/>
              <a:t> </a:t>
            </a:r>
            <a:br>
              <a:rPr lang="en-US" sz="2400" dirty="0"/>
            </a:br>
            <a:r>
              <a:rPr lang="en-US" sz="2400" dirty="0"/>
              <a:t>of the United States.</a:t>
            </a:r>
          </a:p>
          <a:p>
            <a:pPr marL="682625" indent="-220663">
              <a:defRPr/>
            </a:pPr>
            <a:endParaRPr lang="en-US" sz="2400" dirty="0"/>
          </a:p>
          <a:p>
            <a:pPr marL="682625" indent="-220663">
              <a:buFontTx/>
              <a:buChar char="•"/>
              <a:defRPr/>
            </a:pPr>
            <a:r>
              <a:rPr lang="en-US" sz="2400" dirty="0"/>
              <a:t>Both sides agreed to</a:t>
            </a:r>
            <a:br>
              <a:rPr lang="en-US" sz="2400" dirty="0"/>
            </a:br>
            <a:r>
              <a:rPr lang="en-US" sz="2400" dirty="0"/>
              <a:t>new U.S. boundaries.</a:t>
            </a:r>
          </a:p>
        </p:txBody>
      </p:sp>
    </p:spTree>
    <p:extLst>
      <p:ext uri="{BB962C8B-B14F-4D97-AF65-F5344CB8AC3E}">
        <p14:creationId xmlns:p14="http://schemas.microsoft.com/office/powerpoint/2010/main" val="13370413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2652"/>
                                        </p:tgtEl>
                                        <p:attrNameLst>
                                          <p:attrName>style.visibility</p:attrName>
                                        </p:attrNameLst>
                                      </p:cBhvr>
                                      <p:to>
                                        <p:strVal val="visible"/>
                                      </p:to>
                                    </p:set>
                                    <p:animEffect transition="in" filter="wipe(left)">
                                      <p:cBhvr>
                                        <p:cTn id="7" dur="500"/>
                                        <p:tgtEl>
                                          <p:spTgt spid="1126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5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32" descr="ch06_maps_ahon_se_p0196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175" y="1716088"/>
            <a:ext cx="3984625" cy="437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Text Box 33"/>
          <p:cNvSpPr txBox="1">
            <a:spLocks noChangeArrowheads="1"/>
          </p:cNvSpPr>
          <p:nvPr/>
        </p:nvSpPr>
        <p:spPr bwMode="auto">
          <a:xfrm>
            <a:off x="609600" y="1143000"/>
            <a:ext cx="38100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eaLnBrk="1" hangingPunct="1"/>
            <a:r>
              <a:rPr lang="en-US" altLang="en-US" b="1"/>
              <a:t>North America in 1783</a:t>
            </a:r>
          </a:p>
        </p:txBody>
      </p:sp>
      <p:sp>
        <p:nvSpPr>
          <p:cNvPr id="18436" name="Text Box 35"/>
          <p:cNvSpPr txBox="1">
            <a:spLocks noChangeArrowheads="1"/>
          </p:cNvSpPr>
          <p:nvPr/>
        </p:nvSpPr>
        <p:spPr bwMode="auto">
          <a:xfrm>
            <a:off x="4800600" y="1889125"/>
            <a:ext cx="3886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eaLnBrk="1" hangingPunct="1"/>
            <a:r>
              <a:rPr lang="en-US" altLang="en-US"/>
              <a:t>The </a:t>
            </a:r>
            <a:r>
              <a:rPr lang="en-US" altLang="en-US">
                <a:solidFill>
                  <a:srgbClr val="0070C0"/>
                </a:solidFill>
              </a:rPr>
              <a:t>boundaries of the new nation </a:t>
            </a:r>
            <a:r>
              <a:rPr lang="en-US" altLang="en-US"/>
              <a:t>were:</a:t>
            </a:r>
          </a:p>
        </p:txBody>
      </p:sp>
      <p:sp>
        <p:nvSpPr>
          <p:cNvPr id="18437" name="Text Box 36"/>
          <p:cNvSpPr txBox="1">
            <a:spLocks noChangeArrowheads="1"/>
          </p:cNvSpPr>
          <p:nvPr/>
        </p:nvSpPr>
        <p:spPr bwMode="auto">
          <a:xfrm>
            <a:off x="4800600" y="2803525"/>
            <a:ext cx="4191000" cy="2631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31775" indent="-231775"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eaLnBrk="1" hangingPunct="1">
              <a:spcAft>
                <a:spcPct val="50000"/>
              </a:spcAft>
              <a:buFontTx/>
              <a:buChar char="•"/>
            </a:pPr>
            <a:r>
              <a:rPr lang="en-US" altLang="en-US" dirty="0"/>
              <a:t> </a:t>
            </a:r>
            <a:r>
              <a:rPr lang="en-US" altLang="en-US" u="sng" dirty="0">
                <a:solidFill>
                  <a:srgbClr val="FF0000"/>
                </a:solidFill>
              </a:rPr>
              <a:t>Canada</a:t>
            </a:r>
            <a:r>
              <a:rPr lang="en-US" altLang="en-US" dirty="0"/>
              <a:t> on the north</a:t>
            </a:r>
          </a:p>
          <a:p>
            <a:pPr eaLnBrk="1" hangingPunct="1">
              <a:spcAft>
                <a:spcPct val="50000"/>
              </a:spcAft>
              <a:buFontTx/>
              <a:buChar char="•"/>
            </a:pPr>
            <a:r>
              <a:rPr lang="en-US" altLang="en-US" dirty="0"/>
              <a:t> </a:t>
            </a:r>
            <a:r>
              <a:rPr lang="en-US" altLang="en-US" u="sng" dirty="0">
                <a:solidFill>
                  <a:srgbClr val="FF0000"/>
                </a:solidFill>
              </a:rPr>
              <a:t>Atlantic</a:t>
            </a:r>
            <a:r>
              <a:rPr lang="en-US" altLang="en-US" dirty="0"/>
              <a:t> ocean to the east</a:t>
            </a:r>
          </a:p>
          <a:p>
            <a:pPr eaLnBrk="1" hangingPunct="1">
              <a:spcAft>
                <a:spcPct val="50000"/>
              </a:spcAft>
              <a:buFontTx/>
              <a:buChar char="•"/>
            </a:pPr>
            <a:r>
              <a:rPr lang="en-US" altLang="en-US" dirty="0"/>
              <a:t> </a:t>
            </a:r>
            <a:r>
              <a:rPr lang="en-US" altLang="en-US" u="sng" dirty="0">
                <a:solidFill>
                  <a:srgbClr val="FF0000"/>
                </a:solidFill>
              </a:rPr>
              <a:t>Mississippi</a:t>
            </a:r>
            <a:r>
              <a:rPr lang="en-US" altLang="en-US" dirty="0"/>
              <a:t> River on the west</a:t>
            </a:r>
          </a:p>
          <a:p>
            <a:pPr eaLnBrk="1" hangingPunct="1">
              <a:spcAft>
                <a:spcPct val="50000"/>
              </a:spcAft>
              <a:buFontTx/>
              <a:buChar char="•"/>
            </a:pPr>
            <a:r>
              <a:rPr lang="en-US" altLang="en-US" dirty="0"/>
              <a:t>Florida on the south, but it was </a:t>
            </a:r>
            <a:r>
              <a:rPr lang="en-US" altLang="en-US" dirty="0">
                <a:solidFill>
                  <a:srgbClr val="0070C0"/>
                </a:solidFill>
              </a:rPr>
              <a:t>returned to </a:t>
            </a:r>
            <a:r>
              <a:rPr lang="en-US" altLang="en-US" u="sng" dirty="0">
                <a:solidFill>
                  <a:srgbClr val="FF0000"/>
                </a:solidFill>
              </a:rPr>
              <a:t>Spain</a:t>
            </a:r>
            <a:r>
              <a:rPr lang="en-US" altLang="en-US" dirty="0">
                <a:solidFill>
                  <a:srgbClr val="0070C0"/>
                </a:solidFill>
              </a:rPr>
              <a:t>.</a:t>
            </a:r>
            <a:endParaRPr lang="en-US" altLang="en-US" dirty="0"/>
          </a:p>
        </p:txBody>
      </p:sp>
    </p:spTree>
    <p:extLst>
      <p:ext uri="{BB962C8B-B14F-4D97-AF65-F5344CB8AC3E}">
        <p14:creationId xmlns:p14="http://schemas.microsoft.com/office/powerpoint/2010/main" val="38963693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8436"/>
                                        </p:tgtEl>
                                        <p:attrNameLst>
                                          <p:attrName>style.visibility</p:attrName>
                                        </p:attrNameLst>
                                      </p:cBhvr>
                                      <p:to>
                                        <p:strVal val="visible"/>
                                      </p:to>
                                    </p:set>
                                    <p:animEffect transition="in" filter="dissolve">
                                      <p:cBhvr>
                                        <p:cTn id="7" dur="500"/>
                                        <p:tgtEl>
                                          <p:spTgt spid="18436"/>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8437">
                                            <p:txEl>
                                              <p:pRg st="0" end="0"/>
                                            </p:txEl>
                                          </p:spTgt>
                                        </p:tgtEl>
                                        <p:attrNameLst>
                                          <p:attrName>style.visibility</p:attrName>
                                        </p:attrNameLst>
                                      </p:cBhvr>
                                      <p:to>
                                        <p:strVal val="visible"/>
                                      </p:to>
                                    </p:set>
                                    <p:animEffect transition="in" filter="dissolve">
                                      <p:cBhvr>
                                        <p:cTn id="11" dur="500"/>
                                        <p:tgtEl>
                                          <p:spTgt spid="18437">
                                            <p:txEl>
                                              <p:pRg st="0" end="0"/>
                                            </p:txEl>
                                          </p:spTgt>
                                        </p:tgtEl>
                                      </p:cBhvr>
                                    </p:animEffect>
                                  </p:childTnLst>
                                </p:cTn>
                              </p:par>
                            </p:childTnLst>
                          </p:cTn>
                        </p:par>
                        <p:par>
                          <p:cTn id="12" fill="hold" nodeType="afterGroup">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8437">
                                            <p:txEl>
                                              <p:pRg st="1" end="1"/>
                                            </p:txEl>
                                          </p:spTgt>
                                        </p:tgtEl>
                                        <p:attrNameLst>
                                          <p:attrName>style.visibility</p:attrName>
                                        </p:attrNameLst>
                                      </p:cBhvr>
                                      <p:to>
                                        <p:strVal val="visible"/>
                                      </p:to>
                                    </p:set>
                                    <p:animEffect transition="in" filter="dissolve">
                                      <p:cBhvr>
                                        <p:cTn id="15" dur="500"/>
                                        <p:tgtEl>
                                          <p:spTgt spid="18437">
                                            <p:txEl>
                                              <p:pRg st="1" end="1"/>
                                            </p:txEl>
                                          </p:spTgt>
                                        </p:tgtEl>
                                      </p:cBhvr>
                                    </p:animEffect>
                                  </p:childTnLst>
                                </p:cTn>
                              </p:par>
                            </p:childTnLst>
                          </p:cTn>
                        </p:par>
                        <p:par>
                          <p:cTn id="16" fill="hold">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18437">
                                            <p:txEl>
                                              <p:pRg st="2" end="2"/>
                                            </p:txEl>
                                          </p:spTgt>
                                        </p:tgtEl>
                                        <p:attrNameLst>
                                          <p:attrName>style.visibility</p:attrName>
                                        </p:attrNameLst>
                                      </p:cBhvr>
                                      <p:to>
                                        <p:strVal val="visible"/>
                                      </p:to>
                                    </p:set>
                                    <p:animEffect transition="in" filter="dissolve">
                                      <p:cBhvr>
                                        <p:cTn id="19" dur="500"/>
                                        <p:tgtEl>
                                          <p:spTgt spid="18437">
                                            <p:txEl>
                                              <p:pRg st="2" end="2"/>
                                            </p:txEl>
                                          </p:spTgt>
                                        </p:tgtEl>
                                      </p:cBhvr>
                                    </p:animEffect>
                                  </p:childTnLst>
                                </p:cTn>
                              </p:par>
                            </p:childTnLst>
                          </p:cTn>
                        </p:par>
                        <p:par>
                          <p:cTn id="20" fill="hold" nodeType="afterGroup">
                            <p:stCondLst>
                              <p:cond delay="2000"/>
                            </p:stCondLst>
                            <p:childTnLst>
                              <p:par>
                                <p:cTn id="21" presetID="9" presetClass="entr" presetSubtype="0" fill="hold" grpId="0" nodeType="afterEffect">
                                  <p:stCondLst>
                                    <p:cond delay="0"/>
                                  </p:stCondLst>
                                  <p:childTnLst>
                                    <p:set>
                                      <p:cBhvr>
                                        <p:cTn id="22" dur="1" fill="hold">
                                          <p:stCondLst>
                                            <p:cond delay="0"/>
                                          </p:stCondLst>
                                        </p:cTn>
                                        <p:tgtEl>
                                          <p:spTgt spid="18437">
                                            <p:txEl>
                                              <p:pRg st="3" end="3"/>
                                            </p:txEl>
                                          </p:spTgt>
                                        </p:tgtEl>
                                        <p:attrNameLst>
                                          <p:attrName>style.visibility</p:attrName>
                                        </p:attrNameLst>
                                      </p:cBhvr>
                                      <p:to>
                                        <p:strVal val="visible"/>
                                      </p:to>
                                    </p:set>
                                    <p:animEffect transition="in" filter="dissolve">
                                      <p:cBhvr>
                                        <p:cTn id="23" dur="500"/>
                                        <p:tgtEl>
                                          <p:spTgt spid="1843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6" grpId="0"/>
      <p:bldP spid="18437"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4EBA4F6-7E30-6F4D-87BA-D7C37FF28EEC}"/>
              </a:ext>
            </a:extLst>
          </p:cNvPr>
          <p:cNvSpPr txBox="1"/>
          <p:nvPr/>
        </p:nvSpPr>
        <p:spPr>
          <a:xfrm>
            <a:off x="1333500" y="2362200"/>
            <a:ext cx="6477000" cy="2800767"/>
          </a:xfrm>
          <a:prstGeom prst="rect">
            <a:avLst/>
          </a:prstGeom>
          <a:noFill/>
        </p:spPr>
        <p:txBody>
          <a:bodyPr wrap="square" rtlCol="0">
            <a:spAutoFit/>
          </a:bodyPr>
          <a:lstStyle/>
          <a:p>
            <a:pPr lvl="0" algn="ctr"/>
            <a:r>
              <a:rPr lang="en-US" sz="2200" dirty="0">
                <a:latin typeface="Verdana" pitchFamily="34" charset="0"/>
              </a:rPr>
              <a:t>The U.S. Continental Congress agreed to “earnestly recommend” that the states restore rights and </a:t>
            </a:r>
            <a:r>
              <a:rPr lang="en-US" sz="2200" u="sng" dirty="0">
                <a:solidFill>
                  <a:srgbClr val="FF0000"/>
                </a:solidFill>
                <a:latin typeface="Verdana" pitchFamily="34" charset="0"/>
              </a:rPr>
              <a:t>property</a:t>
            </a:r>
            <a:r>
              <a:rPr lang="en-US" sz="2200" dirty="0">
                <a:latin typeface="Verdana" pitchFamily="34" charset="0"/>
              </a:rPr>
              <a:t> taken from </a:t>
            </a:r>
            <a:r>
              <a:rPr lang="en-US" sz="2200" dirty="0">
                <a:solidFill>
                  <a:srgbClr val="0070C0"/>
                </a:solidFill>
                <a:latin typeface="Verdana" pitchFamily="34" charset="0"/>
              </a:rPr>
              <a:t>Loyalists</a:t>
            </a:r>
            <a:r>
              <a:rPr lang="en-US" sz="2200" dirty="0">
                <a:latin typeface="Verdana" pitchFamily="34" charset="0"/>
              </a:rPr>
              <a:t> during the war.</a:t>
            </a:r>
          </a:p>
          <a:p>
            <a:pPr lvl="0" algn="ctr"/>
            <a:endParaRPr lang="en-US" sz="2200" dirty="0">
              <a:latin typeface="Verdana" pitchFamily="34" charset="0"/>
            </a:endParaRPr>
          </a:p>
          <a:p>
            <a:pPr lvl="0" algn="ctr"/>
            <a:endParaRPr lang="en-US" sz="2200" dirty="0">
              <a:latin typeface="Verdana" pitchFamily="34" charset="0"/>
            </a:endParaRPr>
          </a:p>
          <a:p>
            <a:pPr lvl="0" algn="ctr"/>
            <a:r>
              <a:rPr lang="en-US" sz="2200" dirty="0">
                <a:latin typeface="Verdana" pitchFamily="34" charset="0"/>
              </a:rPr>
              <a:t>However, most states ignored this pledge and </a:t>
            </a:r>
            <a:r>
              <a:rPr lang="en-US" sz="2200" dirty="0">
                <a:solidFill>
                  <a:srgbClr val="0070C0"/>
                </a:solidFill>
                <a:latin typeface="Verdana" pitchFamily="34" charset="0"/>
              </a:rPr>
              <a:t>property was not returned.</a:t>
            </a:r>
          </a:p>
        </p:txBody>
      </p:sp>
    </p:spTree>
    <p:extLst>
      <p:ext uri="{BB962C8B-B14F-4D97-AF65-F5344CB8AC3E}">
        <p14:creationId xmlns:p14="http://schemas.microsoft.com/office/powerpoint/2010/main" val="386810470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914400" y="1143000"/>
            <a:ext cx="7315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eaLnBrk="1" hangingPunct="1"/>
            <a:r>
              <a:rPr lang="en-US" altLang="en-US" b="1"/>
              <a:t>The immediate effect of the Revolution was to create a new nation</a:t>
            </a:r>
            <a:r>
              <a:rPr lang="en-US" altLang="en-US" b="1">
                <a:latin typeface="Arial" charset="0"/>
              </a:rPr>
              <a:t>—</a:t>
            </a:r>
            <a:r>
              <a:rPr lang="en-US" altLang="en-US" b="1"/>
              <a:t>the United States of America.</a:t>
            </a:r>
          </a:p>
        </p:txBody>
      </p:sp>
      <p:sp>
        <p:nvSpPr>
          <p:cNvPr id="20483" name="Text Box 7"/>
          <p:cNvSpPr txBox="1">
            <a:spLocks noChangeArrowheads="1"/>
          </p:cNvSpPr>
          <p:nvPr/>
        </p:nvSpPr>
        <p:spPr bwMode="auto">
          <a:xfrm>
            <a:off x="914400" y="3355975"/>
            <a:ext cx="3124200" cy="178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eaLnBrk="1" hangingPunct="1"/>
            <a:r>
              <a:rPr lang="en-US" altLang="en-US"/>
              <a:t>The nation was made up of </a:t>
            </a:r>
            <a:r>
              <a:rPr lang="en-US" altLang="en-US">
                <a:solidFill>
                  <a:srgbClr val="0062AC"/>
                </a:solidFill>
              </a:rPr>
              <a:t>thirteen independent states, linked by custom and history.</a:t>
            </a:r>
          </a:p>
        </p:txBody>
      </p:sp>
      <p:pic>
        <p:nvPicPr>
          <p:cNvPr id="20" name="Picture 19" descr="ch06_img_ahon_se_p0194B.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3086100"/>
            <a:ext cx="3657600" cy="232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74031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483"/>
                                        </p:tgtEl>
                                        <p:attrNameLst>
                                          <p:attrName>style.visibility</p:attrName>
                                        </p:attrNameLst>
                                      </p:cBhvr>
                                      <p:to>
                                        <p:strVal val="visible"/>
                                      </p:to>
                                    </p:set>
                                    <p:animEffect transition="in" filter="dissolve">
                                      <p:cBhvr>
                                        <p:cTn id="7" dur="500"/>
                                        <p:tgtEl>
                                          <p:spTgt spid="2048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left)">
                                      <p:cBhvr>
                                        <p:cTn id="12"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3"/>
          <p:cNvSpPr txBox="1">
            <a:spLocks noChangeArrowheads="1"/>
          </p:cNvSpPr>
          <p:nvPr/>
        </p:nvSpPr>
        <p:spPr bwMode="auto">
          <a:xfrm>
            <a:off x="914400" y="1143000"/>
            <a:ext cx="7315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eaLnBrk="1" hangingPunct="1"/>
            <a:r>
              <a:rPr lang="en-US" altLang="en-US"/>
              <a:t>The long-term effects of the Revolution, however, continue today.</a:t>
            </a:r>
          </a:p>
        </p:txBody>
      </p:sp>
      <p:sp>
        <p:nvSpPr>
          <p:cNvPr id="147460" name="AutoShape 4"/>
          <p:cNvSpPr>
            <a:spLocks noChangeArrowheads="1"/>
          </p:cNvSpPr>
          <p:nvPr/>
        </p:nvSpPr>
        <p:spPr bwMode="auto">
          <a:xfrm>
            <a:off x="2362200" y="2006600"/>
            <a:ext cx="4419600" cy="1676400"/>
          </a:xfrm>
          <a:prstGeom prst="downArrow">
            <a:avLst>
              <a:gd name="adj1" fmla="val 50000"/>
              <a:gd name="adj2" fmla="val 25000"/>
            </a:avLst>
          </a:prstGeom>
          <a:solidFill>
            <a:srgbClr val="0066FF">
              <a:alpha val="34901"/>
            </a:srgbClr>
          </a:solidFill>
          <a:ln w="9525">
            <a:solidFill>
              <a:schemeClr val="tx1"/>
            </a:solidFill>
            <a:miter lim="800000"/>
            <a:headEnd/>
            <a:tailEnd/>
          </a:ln>
        </p:spPr>
        <p:txBody>
          <a:bodyPr wrap="none" anchor="ct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algn="ctr" eaLnBrk="1" hangingPunct="1"/>
            <a:r>
              <a:rPr lang="en-US" altLang="en-US" sz="2000" b="1" dirty="0"/>
              <a:t>American</a:t>
            </a:r>
          </a:p>
          <a:p>
            <a:pPr algn="ctr" eaLnBrk="1" hangingPunct="1"/>
            <a:r>
              <a:rPr lang="en-US" altLang="en-US" sz="2000" b="1" dirty="0"/>
              <a:t>Revolution</a:t>
            </a:r>
          </a:p>
        </p:txBody>
      </p:sp>
      <p:sp>
        <p:nvSpPr>
          <p:cNvPr id="147461" name="Rectangle 5"/>
          <p:cNvSpPr>
            <a:spLocks noChangeArrowheads="1"/>
          </p:cNvSpPr>
          <p:nvPr/>
        </p:nvSpPr>
        <p:spPr bwMode="auto">
          <a:xfrm>
            <a:off x="990600" y="3784600"/>
            <a:ext cx="7239000" cy="2921000"/>
          </a:xfrm>
          <a:prstGeom prst="rect">
            <a:avLst/>
          </a:prstGeom>
          <a:solidFill>
            <a:srgbClr val="C00000">
              <a:alpha val="34901"/>
            </a:srgbClr>
          </a:solidFill>
          <a:ln w="9525">
            <a:solidFill>
              <a:schemeClr val="tx1"/>
            </a:solidFill>
            <a:miter lim="800000"/>
            <a:headEnd/>
            <a:tailEnd/>
          </a:ln>
        </p:spPr>
        <p:txBody>
          <a:bodyPr wrap="none" lIns="731520" anchor="ct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eaLnBrk="1" hangingPunct="1"/>
            <a:endParaRPr lang="en-US" altLang="en-US" sz="2000"/>
          </a:p>
        </p:txBody>
      </p:sp>
      <p:sp>
        <p:nvSpPr>
          <p:cNvPr id="5" name="Rectangle 4"/>
          <p:cNvSpPr>
            <a:spLocks noChangeArrowheads="1"/>
          </p:cNvSpPr>
          <p:nvPr/>
        </p:nvSpPr>
        <p:spPr bwMode="auto">
          <a:xfrm>
            <a:off x="1447800" y="3962400"/>
            <a:ext cx="6553200" cy="3826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457200"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eaLnBrk="1" hangingPunct="1">
              <a:spcAft>
                <a:spcPts val="1600"/>
              </a:spcAft>
            </a:pPr>
            <a:r>
              <a:rPr lang="en-US" altLang="en-US" dirty="0">
                <a:latin typeface="Arial" charset="0"/>
              </a:rPr>
              <a:t>•</a:t>
            </a:r>
            <a:r>
              <a:rPr lang="en-US" altLang="en-US" dirty="0"/>
              <a:t> The </a:t>
            </a:r>
            <a:r>
              <a:rPr lang="en-US" altLang="en-US" dirty="0">
                <a:solidFill>
                  <a:srgbClr val="0062AC"/>
                </a:solidFill>
              </a:rPr>
              <a:t>ideals of equality and liberty </a:t>
            </a:r>
            <a:r>
              <a:rPr lang="en-US" altLang="en-US" dirty="0"/>
              <a:t>continue to gain broader meaning.</a:t>
            </a:r>
          </a:p>
          <a:p>
            <a:pPr eaLnBrk="1" hangingPunct="1">
              <a:spcAft>
                <a:spcPts val="1600"/>
              </a:spcAft>
            </a:pPr>
            <a:r>
              <a:rPr lang="en-US" altLang="en-US" dirty="0">
                <a:latin typeface="Arial" charset="0"/>
              </a:rPr>
              <a:t>•</a:t>
            </a:r>
            <a:r>
              <a:rPr lang="en-US" altLang="en-US" dirty="0"/>
              <a:t> The Revolution has </a:t>
            </a:r>
            <a:r>
              <a:rPr lang="en-US" altLang="en-US" dirty="0">
                <a:solidFill>
                  <a:srgbClr val="0062AC"/>
                </a:solidFill>
              </a:rPr>
              <a:t>inspired independence movements</a:t>
            </a:r>
            <a:r>
              <a:rPr lang="en-US" altLang="en-US" dirty="0"/>
              <a:t> around the world.</a:t>
            </a:r>
          </a:p>
          <a:p>
            <a:pPr eaLnBrk="1" hangingPunct="1">
              <a:spcAft>
                <a:spcPts val="1600"/>
              </a:spcAft>
            </a:pPr>
            <a:r>
              <a:rPr lang="en-US" altLang="en-US" dirty="0"/>
              <a:t>			Ex: </a:t>
            </a:r>
            <a:r>
              <a:rPr lang="en-US" altLang="en-US" dirty="0">
                <a:solidFill>
                  <a:srgbClr val="FF0000"/>
                </a:solidFill>
              </a:rPr>
              <a:t>France</a:t>
            </a:r>
            <a:r>
              <a:rPr lang="en-US" altLang="en-US" dirty="0"/>
              <a:t> and </a:t>
            </a:r>
            <a:r>
              <a:rPr lang="en-US" altLang="en-US" dirty="0">
                <a:solidFill>
                  <a:srgbClr val="FF0000"/>
                </a:solidFill>
              </a:rPr>
              <a:t>Latin</a:t>
            </a:r>
            <a:r>
              <a:rPr lang="en-US" altLang="en-US" dirty="0"/>
              <a:t> America</a:t>
            </a:r>
          </a:p>
          <a:p>
            <a:pPr eaLnBrk="1" hangingPunct="1">
              <a:spcAft>
                <a:spcPts val="1600"/>
              </a:spcAft>
            </a:pPr>
            <a:endParaRPr lang="en-US" altLang="en-US" dirty="0"/>
          </a:p>
          <a:p>
            <a:pPr eaLnBrk="1" hangingPunct="1">
              <a:spcAft>
                <a:spcPts val="1600"/>
              </a:spcAft>
            </a:pPr>
            <a:endParaRPr lang="en-US" altLang="en-US" dirty="0"/>
          </a:p>
          <a:p>
            <a:pPr eaLnBrk="1" hangingPunct="1">
              <a:spcAft>
                <a:spcPts val="1600"/>
              </a:spcAft>
            </a:pPr>
            <a:r>
              <a:rPr lang="en-US" altLang="en-US" dirty="0"/>
              <a:t>	</a:t>
            </a:r>
          </a:p>
        </p:txBody>
      </p:sp>
    </p:spTree>
    <p:extLst>
      <p:ext uri="{BB962C8B-B14F-4D97-AF65-F5344CB8AC3E}">
        <p14:creationId xmlns:p14="http://schemas.microsoft.com/office/powerpoint/2010/main" val="39748208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47460"/>
                                        </p:tgtEl>
                                        <p:attrNameLst>
                                          <p:attrName>style.visibility</p:attrName>
                                        </p:attrNameLst>
                                      </p:cBhvr>
                                      <p:to>
                                        <p:strVal val="visible"/>
                                      </p:to>
                                    </p:set>
                                    <p:animEffect transition="in" filter="wipe(up)">
                                      <p:cBhvr>
                                        <p:cTn id="7" dur="1000"/>
                                        <p:tgtEl>
                                          <p:spTgt spid="14746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147461">
                                            <p:bg/>
                                          </p:spTgt>
                                        </p:tgtEl>
                                        <p:attrNameLst>
                                          <p:attrName>style.visibility</p:attrName>
                                        </p:attrNameLst>
                                      </p:cBhvr>
                                      <p:to>
                                        <p:strVal val="visible"/>
                                      </p:to>
                                    </p:set>
                                    <p:animEffect transition="in" filter="slide(fromTop)">
                                      <p:cBhvr>
                                        <p:cTn id="12" dur="500"/>
                                        <p:tgtEl>
                                          <p:spTgt spid="147461">
                                            <p:bg/>
                                          </p:spTgt>
                                        </p:tgtEl>
                                      </p:cBhvr>
                                    </p:animEffect>
                                  </p:childTnLst>
                                </p:cTn>
                              </p:par>
                            </p:childTnLst>
                          </p:cTn>
                        </p:par>
                        <p:par>
                          <p:cTn id="13" fill="hold" nodeType="afterGroup">
                            <p:stCondLst>
                              <p:cond delay="500"/>
                            </p:stCondLst>
                            <p:childTnLst>
                              <p:par>
                                <p:cTn id="14" presetID="9" presetClass="entr" presetSubtype="0" fill="hold" grpId="0" nodeType="afterEffect">
                                  <p:stCondLst>
                                    <p:cond delay="0"/>
                                  </p:stCondLst>
                                  <p:childTnLst>
                                    <p:set>
                                      <p:cBhvr>
                                        <p:cTn id="15" dur="1" fill="hold">
                                          <p:stCondLst>
                                            <p:cond delay="0"/>
                                          </p:stCondLst>
                                        </p:cTn>
                                        <p:tgtEl>
                                          <p:spTgt spid="5">
                                            <p:txEl>
                                              <p:pRg st="0" end="0"/>
                                            </p:txEl>
                                          </p:spTgt>
                                        </p:tgtEl>
                                        <p:attrNameLst>
                                          <p:attrName>style.visibility</p:attrName>
                                        </p:attrNameLst>
                                      </p:cBhvr>
                                      <p:to>
                                        <p:strVal val="visible"/>
                                      </p:to>
                                    </p:set>
                                    <p:animEffect transition="in" filter="dissolve">
                                      <p:cBhvr>
                                        <p:cTn id="16" dur="500"/>
                                        <p:tgtEl>
                                          <p:spTgt spid="5">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Effect transition="in" filter="dissolve">
                                      <p:cBhvr>
                                        <p:cTn id="21" dur="500"/>
                                        <p:tgtEl>
                                          <p:spTgt spid="5">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5">
                                            <p:txEl>
                                              <p:pRg st="2" end="2"/>
                                            </p:txEl>
                                          </p:spTgt>
                                        </p:tgtEl>
                                        <p:attrNameLst>
                                          <p:attrName>style.visibility</p:attrName>
                                        </p:attrNameLst>
                                      </p:cBhvr>
                                      <p:to>
                                        <p:strVal val="visible"/>
                                      </p:to>
                                    </p:set>
                                    <p:animEffect transition="in" filter="dissolve">
                                      <p:cBhvr>
                                        <p:cTn id="26" dur="500"/>
                                        <p:tgtEl>
                                          <p:spTgt spid="5">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animEffect transition="in" filter="dissolve">
                                      <p:cBhvr>
                                        <p:cTn id="31"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60" grpId="0" animBg="1"/>
      <p:bldP spid="147461" grpId="0" build="p" animBg="1"/>
      <p:bldP spid="5"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 Review</a:t>
            </a:r>
          </a:p>
        </p:txBody>
      </p:sp>
    </p:spTree>
    <p:extLst>
      <p:ext uri="{BB962C8B-B14F-4D97-AF65-F5344CB8AC3E}">
        <p14:creationId xmlns:p14="http://schemas.microsoft.com/office/powerpoint/2010/main" val="347763747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idx="4294967295"/>
          </p:nvPr>
        </p:nvSpPr>
        <p:spPr bwMode="auto">
          <a:xfrm>
            <a:off x="914400" y="1143000"/>
            <a:ext cx="3962400" cy="5334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eaLnBrk="1" hangingPunct="1"/>
            <a:r>
              <a:rPr lang="en-US" altLang="en-US" sz="2400" b="1" u="sng">
                <a:latin typeface="Verdana" pitchFamily="34" charset="0"/>
              </a:rPr>
              <a:t>Chapter Summary</a:t>
            </a:r>
          </a:p>
        </p:txBody>
      </p:sp>
      <p:sp>
        <p:nvSpPr>
          <p:cNvPr id="5123" name="Rectangle 3"/>
          <p:cNvSpPr>
            <a:spLocks noGrp="1" noChangeArrowheads="1"/>
          </p:cNvSpPr>
          <p:nvPr>
            <p:ph type="subTitle" idx="4294967295"/>
          </p:nvPr>
        </p:nvSpPr>
        <p:spPr bwMode="auto">
          <a:xfrm>
            <a:off x="914400" y="1828800"/>
            <a:ext cx="7315200" cy="5334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None/>
            </a:pPr>
            <a:r>
              <a:rPr lang="en-US" altLang="en-US" sz="2200" b="1">
                <a:latin typeface="Verdana" pitchFamily="34" charset="0"/>
              </a:rPr>
              <a:t>Section 1: A Nation Declares Independence</a:t>
            </a:r>
          </a:p>
        </p:txBody>
      </p:sp>
      <p:sp>
        <p:nvSpPr>
          <p:cNvPr id="5124" name="Text Box 8"/>
          <p:cNvSpPr txBox="1">
            <a:spLocks noChangeArrowheads="1"/>
          </p:cNvSpPr>
          <p:nvPr/>
        </p:nvSpPr>
        <p:spPr bwMode="auto">
          <a:xfrm>
            <a:off x="914400" y="2286000"/>
            <a:ext cx="7315200"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eaLnBrk="1" hangingPunct="1"/>
            <a:r>
              <a:rPr lang="en-US" altLang="en-US"/>
              <a:t>In January 1776, many colonists continued to hope for peace with Britain. However, Thomas Paine’s </a:t>
            </a:r>
            <a:r>
              <a:rPr lang="en-US" altLang="en-US" i="1"/>
              <a:t>Common Sense</a:t>
            </a:r>
            <a:r>
              <a:rPr lang="en-US" altLang="en-US"/>
              <a:t> rallied support for the Patriot cause. By May, the Second Continental Congress had voted to become independent. The Declaration of Independence was approved on July 4, 1776.</a:t>
            </a:r>
          </a:p>
        </p:txBody>
      </p:sp>
    </p:spTree>
    <p:extLst>
      <p:ext uri="{BB962C8B-B14F-4D97-AF65-F5344CB8AC3E}">
        <p14:creationId xmlns:p14="http://schemas.microsoft.com/office/powerpoint/2010/main" val="24705807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6"/>
          <p:cNvSpPr txBox="1">
            <a:spLocks noChangeArrowheads="1"/>
          </p:cNvSpPr>
          <p:nvPr/>
        </p:nvSpPr>
        <p:spPr bwMode="auto">
          <a:xfrm>
            <a:off x="1371600" y="1143000"/>
            <a:ext cx="64008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eaLnBrk="1" hangingPunct="1"/>
            <a:r>
              <a:rPr lang="en-US" altLang="en-US" sz="2400" b="1" dirty="0"/>
              <a:t>Why did many colonists favor declaring independence?</a:t>
            </a:r>
          </a:p>
        </p:txBody>
      </p:sp>
      <p:sp>
        <p:nvSpPr>
          <p:cNvPr id="20489" name="Text Box 9"/>
          <p:cNvSpPr txBox="1">
            <a:spLocks noChangeArrowheads="1"/>
          </p:cNvSpPr>
          <p:nvPr/>
        </p:nvSpPr>
        <p:spPr bwMode="auto">
          <a:xfrm>
            <a:off x="1371600" y="2362200"/>
            <a:ext cx="640080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eaLnBrk="1" hangingPunct="1"/>
            <a:r>
              <a:rPr lang="en-US" altLang="en-US" dirty="0"/>
              <a:t>By 1776, tension filled the colonies. The king had </a:t>
            </a:r>
            <a:r>
              <a:rPr lang="en-US" altLang="en-US" dirty="0">
                <a:solidFill>
                  <a:srgbClr val="0062AC"/>
                </a:solidFill>
              </a:rPr>
              <a:t>declared the colonists to be in open rebellion. </a:t>
            </a:r>
            <a:r>
              <a:rPr lang="en-US" altLang="en-US" dirty="0"/>
              <a:t>Battles had been fought, and soldiers had died. </a:t>
            </a:r>
          </a:p>
        </p:txBody>
      </p:sp>
      <p:sp>
        <p:nvSpPr>
          <p:cNvPr id="20490" name="Text Box 10"/>
          <p:cNvSpPr txBox="1">
            <a:spLocks noChangeArrowheads="1"/>
          </p:cNvSpPr>
          <p:nvPr/>
        </p:nvSpPr>
        <p:spPr bwMode="auto">
          <a:xfrm>
            <a:off x="1371600" y="4953000"/>
            <a:ext cx="64008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eaLnBrk="1" hangingPunct="1"/>
            <a:r>
              <a:rPr lang="en-US" altLang="en-US" dirty="0"/>
              <a:t>Still, the path ahead was not clear.</a:t>
            </a:r>
            <a:r>
              <a:rPr lang="en-US" altLang="en-US" b="1" dirty="0"/>
              <a:t> </a:t>
            </a:r>
            <a:r>
              <a:rPr lang="en-US" altLang="en-US" dirty="0"/>
              <a:t>Though blood had been shed, </a:t>
            </a:r>
            <a:r>
              <a:rPr lang="en-US" altLang="en-US" dirty="0">
                <a:solidFill>
                  <a:srgbClr val="0062AC"/>
                </a:solidFill>
              </a:rPr>
              <a:t>many colonists still hoped for peace. </a:t>
            </a:r>
          </a:p>
        </p:txBody>
      </p:sp>
      <p:sp>
        <p:nvSpPr>
          <p:cNvPr id="20491" name="AutoShape 11"/>
          <p:cNvSpPr>
            <a:spLocks noChangeArrowheads="1"/>
          </p:cNvSpPr>
          <p:nvPr/>
        </p:nvSpPr>
        <p:spPr bwMode="auto">
          <a:xfrm>
            <a:off x="4343400" y="4198938"/>
            <a:ext cx="457200" cy="457200"/>
          </a:xfrm>
          <a:prstGeom prst="downArrow">
            <a:avLst>
              <a:gd name="adj1" fmla="val 50000"/>
              <a:gd name="adj2" fmla="val 25000"/>
            </a:avLst>
          </a:prstGeom>
          <a:solidFill>
            <a:srgbClr val="FF0000"/>
          </a:solidFill>
          <a:ln w="9525">
            <a:solidFill>
              <a:schemeClr val="tx1"/>
            </a:solidFill>
            <a:miter lim="800000"/>
            <a:headEnd/>
            <a:tailEnd/>
          </a:ln>
        </p:spPr>
        <p:txBody>
          <a:bodyPr vert="eaVert" wrap="none" anchor="ct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eaLnBrk="1" hangingPunct="1"/>
            <a:endParaRPr lang="en-US" altLang="en-US"/>
          </a:p>
        </p:txBody>
      </p:sp>
      <p:pic>
        <p:nvPicPr>
          <p:cNvPr id="7174" name="Picture 6" descr="SFQ_ic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216025"/>
            <a:ext cx="7620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187877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489"/>
                                        </p:tgtEl>
                                        <p:attrNameLst>
                                          <p:attrName>style.visibility</p:attrName>
                                        </p:attrNameLst>
                                      </p:cBhvr>
                                      <p:to>
                                        <p:strVal val="visible"/>
                                      </p:to>
                                    </p:set>
                                    <p:animEffect transition="in" filter="dissolve">
                                      <p:cBhvr>
                                        <p:cTn id="7" dur="500"/>
                                        <p:tgtEl>
                                          <p:spTgt spid="2048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0491"/>
                                        </p:tgtEl>
                                        <p:attrNameLst>
                                          <p:attrName>style.visibility</p:attrName>
                                        </p:attrNameLst>
                                      </p:cBhvr>
                                      <p:to>
                                        <p:strVal val="visible"/>
                                      </p:to>
                                    </p:set>
                                    <p:animEffect transition="in" filter="wipe(up)">
                                      <p:cBhvr>
                                        <p:cTn id="12" dur="500"/>
                                        <p:tgtEl>
                                          <p:spTgt spid="20491"/>
                                        </p:tgtEl>
                                      </p:cBhvr>
                                    </p:animEffect>
                                  </p:childTnLst>
                                </p:cTn>
                              </p:par>
                            </p:childTnLst>
                          </p:cTn>
                        </p:par>
                        <p:par>
                          <p:cTn id="13" fill="hold" nodeType="afterGroup">
                            <p:stCondLst>
                              <p:cond delay="500"/>
                            </p:stCondLst>
                            <p:childTnLst>
                              <p:par>
                                <p:cTn id="14" presetID="9" presetClass="entr" presetSubtype="0" fill="hold" grpId="0" nodeType="afterEffect">
                                  <p:stCondLst>
                                    <p:cond delay="0"/>
                                  </p:stCondLst>
                                  <p:childTnLst>
                                    <p:set>
                                      <p:cBhvr>
                                        <p:cTn id="15" dur="1" fill="hold">
                                          <p:stCondLst>
                                            <p:cond delay="0"/>
                                          </p:stCondLst>
                                        </p:cTn>
                                        <p:tgtEl>
                                          <p:spTgt spid="20490"/>
                                        </p:tgtEl>
                                        <p:attrNameLst>
                                          <p:attrName>style.visibility</p:attrName>
                                        </p:attrNameLst>
                                      </p:cBhvr>
                                      <p:to>
                                        <p:strVal val="visible"/>
                                      </p:to>
                                    </p:set>
                                    <p:animEffect transition="in" filter="dissolve">
                                      <p:cBhvr>
                                        <p:cTn id="16" dur="500"/>
                                        <p:tgtEl>
                                          <p:spTgt spid="204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9" grpId="0"/>
      <p:bldP spid="20490" grpId="0"/>
      <p:bldP spid="20491"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5"/>
          <p:cNvSpPr txBox="1">
            <a:spLocks noChangeArrowheads="1"/>
          </p:cNvSpPr>
          <p:nvPr/>
        </p:nvSpPr>
        <p:spPr bwMode="auto">
          <a:xfrm>
            <a:off x="914400" y="1828800"/>
            <a:ext cx="73152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eaLnBrk="1" hangingPunct="1"/>
            <a:r>
              <a:rPr lang="en-US" altLang="en-US" b="1"/>
              <a:t>Section 2: A Critical Time</a:t>
            </a:r>
            <a:endParaRPr lang="en-US" altLang="en-US">
              <a:latin typeface="Arial" charset="0"/>
            </a:endParaRPr>
          </a:p>
        </p:txBody>
      </p:sp>
      <p:sp>
        <p:nvSpPr>
          <p:cNvPr id="6147" name="Text Box 9"/>
          <p:cNvSpPr txBox="1">
            <a:spLocks noChangeArrowheads="1"/>
          </p:cNvSpPr>
          <p:nvPr/>
        </p:nvSpPr>
        <p:spPr bwMode="auto">
          <a:xfrm>
            <a:off x="914400" y="2286000"/>
            <a:ext cx="7315200"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eaLnBrk="1" hangingPunct="1"/>
            <a:r>
              <a:rPr lang="en-US" altLang="en-US"/>
              <a:t>At the beginning of the War for Independence, the Continental army suffered defeat because they were poorly trained and lacked supplies. The Battle of Saratoga was an exciting turning point, and it convinced France and other European nations to lend their support.</a:t>
            </a:r>
          </a:p>
        </p:txBody>
      </p:sp>
      <p:sp>
        <p:nvSpPr>
          <p:cNvPr id="7" name="Rectangle 2"/>
          <p:cNvSpPr txBox="1">
            <a:spLocks noChangeArrowheads="1"/>
          </p:cNvSpPr>
          <p:nvPr/>
        </p:nvSpPr>
        <p:spPr bwMode="auto">
          <a:xfrm>
            <a:off x="914400" y="1143000"/>
            <a:ext cx="7315200" cy="609600"/>
          </a:xfrm>
          <a:prstGeom prst="rect">
            <a:avLst/>
          </a:prstGeom>
          <a:noFill/>
          <a:ln>
            <a:miter lim="800000"/>
            <a:headEnd/>
            <a:tailEnd/>
          </a:ln>
        </p:spPr>
        <p:txBody>
          <a:bodyPr/>
          <a:lstStyle/>
          <a:p>
            <a:pPr>
              <a:defRPr/>
            </a:pPr>
            <a:r>
              <a:rPr lang="en-US" sz="2400" b="1" u="sng" kern="0" dirty="0">
                <a:solidFill>
                  <a:schemeClr val="tx2"/>
                </a:solidFill>
                <a:ea typeface="+mj-ea"/>
                <a:cs typeface="+mj-cs"/>
              </a:rPr>
              <a:t>Chapter Summary </a:t>
            </a:r>
            <a:r>
              <a:rPr lang="en-US" sz="2400" u="sng" kern="0" dirty="0">
                <a:solidFill>
                  <a:schemeClr val="tx2"/>
                </a:solidFill>
                <a:ea typeface="+mj-ea"/>
                <a:cs typeface="+mj-cs"/>
              </a:rPr>
              <a:t>(continued)</a:t>
            </a:r>
          </a:p>
        </p:txBody>
      </p:sp>
    </p:spTree>
    <p:extLst>
      <p:ext uri="{BB962C8B-B14F-4D97-AF65-F5344CB8AC3E}">
        <p14:creationId xmlns:p14="http://schemas.microsoft.com/office/powerpoint/2010/main" val="215820872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subTitle" idx="4294967295"/>
          </p:nvPr>
        </p:nvSpPr>
        <p:spPr bwMode="auto">
          <a:xfrm>
            <a:off x="914400" y="1828800"/>
            <a:ext cx="73152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None/>
            </a:pPr>
            <a:r>
              <a:rPr lang="en-US" altLang="en-US" sz="2200" b="1">
                <a:latin typeface="Verdana" pitchFamily="34" charset="0"/>
              </a:rPr>
              <a:t>Section 3: The War Widens</a:t>
            </a:r>
          </a:p>
        </p:txBody>
      </p:sp>
      <p:sp>
        <p:nvSpPr>
          <p:cNvPr id="7171" name="Text Box 5"/>
          <p:cNvSpPr txBox="1">
            <a:spLocks noChangeArrowheads="1"/>
          </p:cNvSpPr>
          <p:nvPr/>
        </p:nvSpPr>
        <p:spPr bwMode="auto">
          <a:xfrm>
            <a:off x="914400" y="2286000"/>
            <a:ext cx="7315200" cy="277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eaLnBrk="1" hangingPunct="1"/>
            <a:r>
              <a:rPr lang="en-US" altLang="en-US"/>
              <a:t>The war widened as the Spanish declared war against Britain and naval battles ensued. The Revolution affected everyone, including African Americans, women, and Native Americans. African Americans and Native Americans fought on both sides. Women took on responsibilities that had previously been reserved for men.</a:t>
            </a:r>
          </a:p>
          <a:p>
            <a:pPr eaLnBrk="1" hangingPunct="1"/>
            <a:endParaRPr lang="en-US" altLang="en-US"/>
          </a:p>
        </p:txBody>
      </p:sp>
      <p:sp>
        <p:nvSpPr>
          <p:cNvPr id="7" name="Rectangle 2"/>
          <p:cNvSpPr txBox="1">
            <a:spLocks noChangeArrowheads="1"/>
          </p:cNvSpPr>
          <p:nvPr/>
        </p:nvSpPr>
        <p:spPr bwMode="auto">
          <a:xfrm>
            <a:off x="914400" y="1143000"/>
            <a:ext cx="7315200" cy="609600"/>
          </a:xfrm>
          <a:prstGeom prst="rect">
            <a:avLst/>
          </a:prstGeom>
          <a:noFill/>
          <a:ln>
            <a:miter lim="800000"/>
            <a:headEnd/>
            <a:tailEnd/>
          </a:ln>
        </p:spPr>
        <p:txBody>
          <a:bodyPr/>
          <a:lstStyle/>
          <a:p>
            <a:pPr>
              <a:defRPr/>
            </a:pPr>
            <a:r>
              <a:rPr lang="en-US" sz="2400" b="1" u="sng" kern="0" dirty="0">
                <a:solidFill>
                  <a:schemeClr val="tx2"/>
                </a:solidFill>
                <a:ea typeface="+mj-ea"/>
                <a:cs typeface="+mj-cs"/>
              </a:rPr>
              <a:t>Chapter Summary </a:t>
            </a:r>
            <a:r>
              <a:rPr lang="en-US" sz="2400" u="sng" kern="0" dirty="0">
                <a:solidFill>
                  <a:schemeClr val="tx2"/>
                </a:solidFill>
                <a:ea typeface="+mj-ea"/>
                <a:cs typeface="+mj-cs"/>
              </a:rPr>
              <a:t>(continued)</a:t>
            </a:r>
          </a:p>
        </p:txBody>
      </p:sp>
    </p:spTree>
    <p:extLst>
      <p:ext uri="{BB962C8B-B14F-4D97-AF65-F5344CB8AC3E}">
        <p14:creationId xmlns:p14="http://schemas.microsoft.com/office/powerpoint/2010/main" val="47656083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914400" y="1143000"/>
            <a:ext cx="7315200" cy="609600"/>
          </a:xfrm>
          <a:prstGeom prst="rect">
            <a:avLst/>
          </a:prstGeom>
          <a:noFill/>
          <a:ln>
            <a:miter lim="800000"/>
            <a:headEnd/>
            <a:tailEnd/>
          </a:ln>
        </p:spPr>
        <p:txBody>
          <a:bodyPr/>
          <a:lstStyle/>
          <a:p>
            <a:pPr>
              <a:defRPr/>
            </a:pPr>
            <a:r>
              <a:rPr lang="en-US" sz="2400" b="1" u="sng" kern="0" dirty="0">
                <a:solidFill>
                  <a:schemeClr val="tx2"/>
                </a:solidFill>
                <a:ea typeface="+mj-ea"/>
                <a:cs typeface="+mj-cs"/>
              </a:rPr>
              <a:t>Chapter Summary </a:t>
            </a:r>
            <a:r>
              <a:rPr lang="en-US" sz="2400" u="sng" kern="0" dirty="0">
                <a:solidFill>
                  <a:schemeClr val="tx2"/>
                </a:solidFill>
                <a:ea typeface="+mj-ea"/>
                <a:cs typeface="+mj-cs"/>
              </a:rPr>
              <a:t>(continued)</a:t>
            </a:r>
          </a:p>
        </p:txBody>
      </p:sp>
      <p:sp>
        <p:nvSpPr>
          <p:cNvPr id="8195" name="Text Box 4"/>
          <p:cNvSpPr txBox="1">
            <a:spLocks noChangeArrowheads="1"/>
          </p:cNvSpPr>
          <p:nvPr/>
        </p:nvSpPr>
        <p:spPr bwMode="auto">
          <a:xfrm>
            <a:off x="914400" y="1828800"/>
            <a:ext cx="73152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eaLnBrk="1" hangingPunct="1"/>
            <a:r>
              <a:rPr lang="en-US" altLang="en-US" b="1"/>
              <a:t>Section 4: Winning Independence</a:t>
            </a:r>
            <a:endParaRPr lang="en-US" altLang="en-US">
              <a:latin typeface="Arial" charset="0"/>
            </a:endParaRPr>
          </a:p>
        </p:txBody>
      </p:sp>
      <p:sp>
        <p:nvSpPr>
          <p:cNvPr id="8196" name="Text Box 6"/>
          <p:cNvSpPr txBox="1">
            <a:spLocks noChangeArrowheads="1"/>
          </p:cNvSpPr>
          <p:nvPr/>
        </p:nvSpPr>
        <p:spPr bwMode="auto">
          <a:xfrm>
            <a:off x="914400" y="2286000"/>
            <a:ext cx="7315200"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eaLnBrk="1" hangingPunct="1"/>
            <a:r>
              <a:rPr lang="en-US" altLang="en-US"/>
              <a:t>Charles Cornwallis tried to win the war by marching British troops from Georgia to the north, but he was surrounded at Yorktown and forced to surrender. In the Treaty of Paris, Britain recognized American independence. The ideals of equality and liberty continue to influence events around the world.</a:t>
            </a:r>
          </a:p>
        </p:txBody>
      </p:sp>
    </p:spTree>
    <p:extLst>
      <p:ext uri="{BB962C8B-B14F-4D97-AF65-F5344CB8AC3E}">
        <p14:creationId xmlns:p14="http://schemas.microsoft.com/office/powerpoint/2010/main" val="616566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746125" y="1581150"/>
            <a:ext cx="18415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eaLnBrk="1" hangingPunct="1"/>
            <a:endParaRPr lang="en-US" altLang="en-US"/>
          </a:p>
        </p:txBody>
      </p:sp>
      <p:sp>
        <p:nvSpPr>
          <p:cNvPr id="38920" name="AutoShape 8"/>
          <p:cNvSpPr>
            <a:spLocks noChangeArrowheads="1"/>
          </p:cNvSpPr>
          <p:nvPr/>
        </p:nvSpPr>
        <p:spPr bwMode="auto">
          <a:xfrm>
            <a:off x="1066800" y="3124200"/>
            <a:ext cx="2133600" cy="2286000"/>
          </a:xfrm>
          <a:prstGeom prst="leftArrow">
            <a:avLst>
              <a:gd name="adj1" fmla="val 50000"/>
              <a:gd name="adj2" fmla="val 25000"/>
            </a:avLst>
          </a:prstGeom>
          <a:solidFill>
            <a:srgbClr val="CCFFFF"/>
          </a:solidFill>
          <a:ln w="9525">
            <a:solidFill>
              <a:schemeClr val="tx1"/>
            </a:solidFill>
            <a:miter lim="800000"/>
            <a:headEnd/>
            <a:tailEnd/>
          </a:ln>
        </p:spPr>
        <p:txBody>
          <a:bodyPr wrap="none" anchor="ct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algn="ctr" eaLnBrk="1" hangingPunct="1"/>
            <a:r>
              <a:rPr lang="en-US" altLang="en-US" sz="2000" dirty="0"/>
              <a:t>Patriots</a:t>
            </a:r>
          </a:p>
        </p:txBody>
      </p:sp>
      <p:sp>
        <p:nvSpPr>
          <p:cNvPr id="38921" name="AutoShape 9"/>
          <p:cNvSpPr>
            <a:spLocks noChangeArrowheads="1"/>
          </p:cNvSpPr>
          <p:nvPr/>
        </p:nvSpPr>
        <p:spPr bwMode="auto">
          <a:xfrm>
            <a:off x="5943600" y="3124200"/>
            <a:ext cx="1981200" cy="2286000"/>
          </a:xfrm>
          <a:prstGeom prst="rightArrow">
            <a:avLst>
              <a:gd name="adj1" fmla="val 50000"/>
              <a:gd name="adj2" fmla="val 25000"/>
            </a:avLst>
          </a:prstGeom>
          <a:solidFill>
            <a:srgbClr val="FFFF99"/>
          </a:solidFill>
          <a:ln w="9525">
            <a:solidFill>
              <a:schemeClr val="tx1"/>
            </a:solidFill>
            <a:miter lim="800000"/>
            <a:headEnd/>
            <a:tailEnd/>
          </a:ln>
        </p:spPr>
        <p:txBody>
          <a:bodyPr wrap="none" anchor="ct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algn="ctr" eaLnBrk="1" hangingPunct="1"/>
            <a:r>
              <a:rPr lang="en-US" altLang="en-US" sz="2000"/>
              <a:t>Loyalists</a:t>
            </a:r>
          </a:p>
        </p:txBody>
      </p:sp>
      <p:sp>
        <p:nvSpPr>
          <p:cNvPr id="38922" name="Rectangle 10"/>
          <p:cNvSpPr>
            <a:spLocks noChangeArrowheads="1"/>
          </p:cNvSpPr>
          <p:nvPr/>
        </p:nvSpPr>
        <p:spPr bwMode="auto">
          <a:xfrm>
            <a:off x="3352800" y="3695700"/>
            <a:ext cx="2438400" cy="1143000"/>
          </a:xfrm>
          <a:prstGeom prst="rect">
            <a:avLst/>
          </a:prstGeom>
          <a:solidFill>
            <a:srgbClr val="CCFFCC"/>
          </a:solidFill>
          <a:ln w="9525">
            <a:solidFill>
              <a:schemeClr val="tx1"/>
            </a:solidFill>
            <a:miter lim="800000"/>
            <a:headEnd/>
            <a:tailEnd/>
          </a:ln>
        </p:spPr>
        <p:txBody>
          <a:bodyPr wrap="none" anchor="ct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algn="ctr" eaLnBrk="1" hangingPunct="1"/>
            <a:r>
              <a:rPr lang="en-US" altLang="en-US" sz="2000"/>
              <a:t>Undecided</a:t>
            </a:r>
          </a:p>
        </p:txBody>
      </p:sp>
      <p:sp>
        <p:nvSpPr>
          <p:cNvPr id="8198" name="Text Box 11"/>
          <p:cNvSpPr txBox="1">
            <a:spLocks noChangeArrowheads="1"/>
          </p:cNvSpPr>
          <p:nvPr/>
        </p:nvSpPr>
        <p:spPr bwMode="auto">
          <a:xfrm>
            <a:off x="930275" y="1454150"/>
            <a:ext cx="73152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eaLnBrk="1" hangingPunct="1"/>
            <a:r>
              <a:rPr lang="en-US" altLang="en-US" dirty="0"/>
              <a:t>As 1776 began, </a:t>
            </a:r>
            <a:r>
              <a:rPr lang="en-US" altLang="en-US" dirty="0">
                <a:solidFill>
                  <a:srgbClr val="0062AC"/>
                </a:solidFill>
              </a:rPr>
              <a:t>most colonists were neither Patriots nor Loyalists. </a:t>
            </a:r>
            <a:r>
              <a:rPr lang="en-US" altLang="en-US" dirty="0"/>
              <a:t>They were in the middle, torn about what to do.</a:t>
            </a:r>
          </a:p>
        </p:txBody>
      </p:sp>
    </p:spTree>
    <p:extLst>
      <p:ext uri="{BB962C8B-B14F-4D97-AF65-F5344CB8AC3E}">
        <p14:creationId xmlns:p14="http://schemas.microsoft.com/office/powerpoint/2010/main" val="1056711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38922"/>
                                        </p:tgtEl>
                                        <p:attrNameLst>
                                          <p:attrName>style.visibility</p:attrName>
                                        </p:attrNameLst>
                                      </p:cBhvr>
                                      <p:to>
                                        <p:strVal val="visible"/>
                                      </p:to>
                                    </p:set>
                                    <p:anim calcmode="lin" valueType="num">
                                      <p:cBhvr>
                                        <p:cTn id="7" dur="1000" fill="hold"/>
                                        <p:tgtEl>
                                          <p:spTgt spid="38922"/>
                                        </p:tgtEl>
                                        <p:attrNameLst>
                                          <p:attrName>ppt_w</p:attrName>
                                        </p:attrNameLst>
                                      </p:cBhvr>
                                      <p:tavLst>
                                        <p:tav tm="0">
                                          <p:val>
                                            <p:strVal val="#ppt_w*0.70"/>
                                          </p:val>
                                        </p:tav>
                                        <p:tav tm="100000">
                                          <p:val>
                                            <p:strVal val="#ppt_w"/>
                                          </p:val>
                                        </p:tav>
                                      </p:tavLst>
                                    </p:anim>
                                    <p:anim calcmode="lin" valueType="num">
                                      <p:cBhvr>
                                        <p:cTn id="8" dur="1000" fill="hold"/>
                                        <p:tgtEl>
                                          <p:spTgt spid="38922"/>
                                        </p:tgtEl>
                                        <p:attrNameLst>
                                          <p:attrName>ppt_h</p:attrName>
                                        </p:attrNameLst>
                                      </p:cBhvr>
                                      <p:tavLst>
                                        <p:tav tm="0">
                                          <p:val>
                                            <p:strVal val="#ppt_h"/>
                                          </p:val>
                                        </p:tav>
                                        <p:tav tm="100000">
                                          <p:val>
                                            <p:strVal val="#ppt_h"/>
                                          </p:val>
                                        </p:tav>
                                      </p:tavLst>
                                    </p:anim>
                                    <p:animEffect transition="in" filter="fade">
                                      <p:cBhvr>
                                        <p:cTn id="9" dur="1000"/>
                                        <p:tgtEl>
                                          <p:spTgt spid="38922"/>
                                        </p:tgtEl>
                                      </p:cBhvr>
                                    </p:animEffect>
                                  </p:childTnLst>
                                </p:cTn>
                              </p:par>
                            </p:childTnLst>
                          </p:cTn>
                        </p:par>
                        <p:par>
                          <p:cTn id="10" fill="hold" nodeType="afterGroup">
                            <p:stCondLst>
                              <p:cond delay="1000"/>
                            </p:stCondLst>
                            <p:childTnLst>
                              <p:par>
                                <p:cTn id="11" presetID="22" presetClass="entr" presetSubtype="2" fill="hold" grpId="0" nodeType="afterEffect">
                                  <p:stCondLst>
                                    <p:cond delay="0"/>
                                  </p:stCondLst>
                                  <p:childTnLst>
                                    <p:set>
                                      <p:cBhvr>
                                        <p:cTn id="12" dur="1" fill="hold">
                                          <p:stCondLst>
                                            <p:cond delay="0"/>
                                          </p:stCondLst>
                                        </p:cTn>
                                        <p:tgtEl>
                                          <p:spTgt spid="38920"/>
                                        </p:tgtEl>
                                        <p:attrNameLst>
                                          <p:attrName>style.visibility</p:attrName>
                                        </p:attrNameLst>
                                      </p:cBhvr>
                                      <p:to>
                                        <p:strVal val="visible"/>
                                      </p:to>
                                    </p:set>
                                    <p:animEffect transition="in" filter="wipe(right)">
                                      <p:cBhvr>
                                        <p:cTn id="13" dur="1000"/>
                                        <p:tgtEl>
                                          <p:spTgt spid="38920"/>
                                        </p:tgtEl>
                                      </p:cBhvr>
                                    </p:animEffect>
                                  </p:childTnLst>
                                </p:cTn>
                              </p:par>
                            </p:childTnLst>
                          </p:cTn>
                        </p:par>
                        <p:par>
                          <p:cTn id="14" fill="hold" nodeType="afterGroup">
                            <p:stCondLst>
                              <p:cond delay="2000"/>
                            </p:stCondLst>
                            <p:childTnLst>
                              <p:par>
                                <p:cTn id="15" presetID="22" presetClass="entr" presetSubtype="8" fill="hold" grpId="0" nodeType="afterEffect">
                                  <p:stCondLst>
                                    <p:cond delay="0"/>
                                  </p:stCondLst>
                                  <p:childTnLst>
                                    <p:set>
                                      <p:cBhvr>
                                        <p:cTn id="16" dur="1" fill="hold">
                                          <p:stCondLst>
                                            <p:cond delay="0"/>
                                          </p:stCondLst>
                                        </p:cTn>
                                        <p:tgtEl>
                                          <p:spTgt spid="38921"/>
                                        </p:tgtEl>
                                        <p:attrNameLst>
                                          <p:attrName>style.visibility</p:attrName>
                                        </p:attrNameLst>
                                      </p:cBhvr>
                                      <p:to>
                                        <p:strVal val="visible"/>
                                      </p:to>
                                    </p:set>
                                    <p:animEffect transition="in" filter="wipe(left)">
                                      <p:cBhvr>
                                        <p:cTn id="17" dur="1000"/>
                                        <p:tgtEl>
                                          <p:spTgt spid="389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20" grpId="0" animBg="1"/>
      <p:bldP spid="38921" grpId="0" animBg="1"/>
      <p:bldP spid="3892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18"/>
          <p:cNvSpPr txBox="1">
            <a:spLocks noChangeArrowheads="1"/>
          </p:cNvSpPr>
          <p:nvPr/>
        </p:nvSpPr>
        <p:spPr bwMode="auto">
          <a:xfrm>
            <a:off x="914400" y="2524125"/>
            <a:ext cx="3657600"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eaLnBrk="1" hangingPunct="1"/>
            <a:r>
              <a:rPr lang="en-US" altLang="en-US" dirty="0"/>
              <a:t>That soon began to change. In January 1776, a colonist named Thomas Paine wrote a pro-independence  pamphlet titled </a:t>
            </a:r>
            <a:r>
              <a:rPr lang="en-US" altLang="en-US" i="1" u="sng" dirty="0">
                <a:solidFill>
                  <a:srgbClr val="FF0000"/>
                </a:solidFill>
              </a:rPr>
              <a:t>Common Sense </a:t>
            </a:r>
            <a:r>
              <a:rPr lang="en-US" altLang="en-US" dirty="0"/>
              <a:t>which </a:t>
            </a:r>
            <a:r>
              <a:rPr lang="en-US" altLang="en-US" u="sng" dirty="0">
                <a:solidFill>
                  <a:srgbClr val="FF0000"/>
                </a:solidFill>
              </a:rPr>
              <a:t>persuaded</a:t>
            </a:r>
            <a:r>
              <a:rPr lang="en-US" altLang="en-US" dirty="0"/>
              <a:t> many colonists to favor independence. </a:t>
            </a:r>
          </a:p>
        </p:txBody>
      </p:sp>
      <p:pic>
        <p:nvPicPr>
          <p:cNvPr id="9219" name="Picture 11" descr="ch06_img_ahon_se_p017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13338" y="1447800"/>
            <a:ext cx="3116262"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09679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914400" y="1143000"/>
            <a:ext cx="7315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eaLnBrk="1" hangingPunct="1"/>
            <a:r>
              <a:rPr lang="en-US" altLang="en-US"/>
              <a:t>In </a:t>
            </a:r>
            <a:r>
              <a:rPr lang="en-US" altLang="en-US" i="1"/>
              <a:t>Common Sense,</a:t>
            </a:r>
            <a:r>
              <a:rPr lang="en-US" altLang="en-US"/>
              <a:t> Paine made powerful arguments </a:t>
            </a:r>
            <a:r>
              <a:rPr lang="en-US" altLang="en-US">
                <a:solidFill>
                  <a:srgbClr val="0062AC"/>
                </a:solidFill>
              </a:rPr>
              <a:t>in favor of independence.</a:t>
            </a:r>
          </a:p>
        </p:txBody>
      </p:sp>
      <p:sp>
        <p:nvSpPr>
          <p:cNvPr id="73735" name="AutoShape 7"/>
          <p:cNvSpPr>
            <a:spLocks noChangeArrowheads="1"/>
          </p:cNvSpPr>
          <p:nvPr/>
        </p:nvSpPr>
        <p:spPr bwMode="auto">
          <a:xfrm>
            <a:off x="1219200" y="2514600"/>
            <a:ext cx="1981200" cy="2057400"/>
          </a:xfrm>
          <a:prstGeom prst="foldedCorner">
            <a:avLst>
              <a:gd name="adj" fmla="val 12500"/>
            </a:avLst>
          </a:prstGeom>
          <a:solidFill>
            <a:srgbClr val="FFFFCC"/>
          </a:solidFill>
          <a:ln w="9525">
            <a:solidFill>
              <a:schemeClr val="tx1"/>
            </a:solidFill>
            <a:round/>
            <a:headEnd/>
            <a:tailEnd/>
          </a:ln>
        </p:spPr>
        <p:txBody>
          <a:bodyPr wrap="none" anchor="ct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algn="ctr" eaLnBrk="1" hangingPunct="1"/>
            <a:r>
              <a:rPr lang="en-US" altLang="en-US" sz="2000"/>
              <a:t>George III</a:t>
            </a:r>
          </a:p>
          <a:p>
            <a:pPr algn="ctr" eaLnBrk="1" hangingPunct="1"/>
            <a:r>
              <a:rPr lang="en-US" altLang="en-US" sz="2000"/>
              <a:t>is a</a:t>
            </a:r>
          </a:p>
          <a:p>
            <a:pPr algn="ctr" eaLnBrk="1" hangingPunct="1"/>
            <a:r>
              <a:rPr lang="en-US" altLang="en-US" sz="2000">
                <a:latin typeface="Arial" charset="0"/>
              </a:rPr>
              <a:t>“</a:t>
            </a:r>
            <a:r>
              <a:rPr lang="en-US" altLang="en-US" sz="2000"/>
              <a:t>royal</a:t>
            </a:r>
          </a:p>
          <a:p>
            <a:pPr algn="ctr" eaLnBrk="1" hangingPunct="1"/>
            <a:r>
              <a:rPr lang="en-US" altLang="en-US" sz="2000"/>
              <a:t>brute.</a:t>
            </a:r>
            <a:r>
              <a:rPr lang="en-US" altLang="en-US" sz="2000">
                <a:latin typeface="Arial" charset="0"/>
              </a:rPr>
              <a:t>”</a:t>
            </a:r>
            <a:endParaRPr lang="en-US" altLang="en-US" sz="2000"/>
          </a:p>
        </p:txBody>
      </p:sp>
      <p:sp>
        <p:nvSpPr>
          <p:cNvPr id="73736" name="AutoShape 8"/>
          <p:cNvSpPr>
            <a:spLocks noChangeArrowheads="1"/>
          </p:cNvSpPr>
          <p:nvPr/>
        </p:nvSpPr>
        <p:spPr bwMode="auto">
          <a:xfrm>
            <a:off x="3581400" y="3162300"/>
            <a:ext cx="1981200" cy="2057400"/>
          </a:xfrm>
          <a:prstGeom prst="foldedCorner">
            <a:avLst>
              <a:gd name="adj" fmla="val 12500"/>
            </a:avLst>
          </a:prstGeom>
          <a:solidFill>
            <a:srgbClr val="FFFFCC"/>
          </a:solidFill>
          <a:ln w="9525">
            <a:solidFill>
              <a:schemeClr val="tx1"/>
            </a:solidFill>
            <a:round/>
            <a:headEnd/>
            <a:tailEnd/>
          </a:ln>
        </p:spPr>
        <p:txBody>
          <a:bodyPr wrap="none" anchor="ct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algn="ctr" eaLnBrk="1" hangingPunct="1"/>
            <a:r>
              <a:rPr lang="en-US" altLang="en-US" sz="2000"/>
              <a:t>Kings</a:t>
            </a:r>
          </a:p>
          <a:p>
            <a:pPr algn="ctr" eaLnBrk="1" hangingPunct="1"/>
            <a:r>
              <a:rPr lang="en-US" altLang="en-US" sz="2000"/>
              <a:t>should not</a:t>
            </a:r>
          </a:p>
          <a:p>
            <a:pPr algn="ctr" eaLnBrk="1" hangingPunct="1"/>
            <a:r>
              <a:rPr lang="en-US" altLang="en-US" sz="2000"/>
              <a:t>rule over</a:t>
            </a:r>
          </a:p>
          <a:p>
            <a:pPr algn="ctr" eaLnBrk="1" hangingPunct="1"/>
            <a:r>
              <a:rPr lang="en-US" altLang="en-US" sz="2000"/>
              <a:t>people.</a:t>
            </a:r>
          </a:p>
        </p:txBody>
      </p:sp>
      <p:sp>
        <p:nvSpPr>
          <p:cNvPr id="73737" name="AutoShape 9"/>
          <p:cNvSpPr>
            <a:spLocks noChangeArrowheads="1"/>
          </p:cNvSpPr>
          <p:nvPr/>
        </p:nvSpPr>
        <p:spPr bwMode="auto">
          <a:xfrm>
            <a:off x="5943600" y="3810000"/>
            <a:ext cx="1981200" cy="2057400"/>
          </a:xfrm>
          <a:prstGeom prst="foldedCorner">
            <a:avLst>
              <a:gd name="adj" fmla="val 12500"/>
            </a:avLst>
          </a:prstGeom>
          <a:solidFill>
            <a:srgbClr val="FFFFCC"/>
          </a:solidFill>
          <a:ln w="9525">
            <a:solidFill>
              <a:schemeClr val="tx1"/>
            </a:solidFill>
            <a:round/>
            <a:headEnd/>
            <a:tailEnd/>
          </a:ln>
        </p:spPr>
        <p:txBody>
          <a:bodyPr wrap="none" anchor="ct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algn="ctr" eaLnBrk="1" hangingPunct="1"/>
            <a:r>
              <a:rPr lang="en-US" altLang="en-US" sz="2000"/>
              <a:t>Americans</a:t>
            </a:r>
          </a:p>
          <a:p>
            <a:pPr algn="ctr" eaLnBrk="1" hangingPunct="1"/>
            <a:r>
              <a:rPr lang="en-US" altLang="en-US" sz="2000"/>
              <a:t>should </a:t>
            </a:r>
          </a:p>
          <a:p>
            <a:pPr algn="ctr" eaLnBrk="1" hangingPunct="1"/>
            <a:r>
              <a:rPr lang="en-US" altLang="en-US" sz="2000"/>
              <a:t>govern</a:t>
            </a:r>
          </a:p>
          <a:p>
            <a:pPr algn="ctr" eaLnBrk="1" hangingPunct="1"/>
            <a:r>
              <a:rPr lang="en-US" altLang="en-US" sz="2000"/>
              <a:t>themselves.</a:t>
            </a:r>
          </a:p>
        </p:txBody>
      </p:sp>
    </p:spTree>
    <p:extLst>
      <p:ext uri="{BB962C8B-B14F-4D97-AF65-F5344CB8AC3E}">
        <p14:creationId xmlns:p14="http://schemas.microsoft.com/office/powerpoint/2010/main" val="18929420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3735"/>
                                        </p:tgtEl>
                                        <p:attrNameLst>
                                          <p:attrName>style.visibility</p:attrName>
                                        </p:attrNameLst>
                                      </p:cBhvr>
                                      <p:to>
                                        <p:strVal val="visible"/>
                                      </p:to>
                                    </p:set>
                                    <p:animEffect transition="in" filter="dissolve">
                                      <p:cBhvr>
                                        <p:cTn id="7" dur="500"/>
                                        <p:tgtEl>
                                          <p:spTgt spid="7373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3736"/>
                                        </p:tgtEl>
                                        <p:attrNameLst>
                                          <p:attrName>style.visibility</p:attrName>
                                        </p:attrNameLst>
                                      </p:cBhvr>
                                      <p:to>
                                        <p:strVal val="visible"/>
                                      </p:to>
                                    </p:set>
                                    <p:animEffect transition="in" filter="dissolve">
                                      <p:cBhvr>
                                        <p:cTn id="12" dur="500"/>
                                        <p:tgtEl>
                                          <p:spTgt spid="7373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3737"/>
                                        </p:tgtEl>
                                        <p:attrNameLst>
                                          <p:attrName>style.visibility</p:attrName>
                                        </p:attrNameLst>
                                      </p:cBhvr>
                                      <p:to>
                                        <p:strVal val="visible"/>
                                      </p:to>
                                    </p:set>
                                    <p:animEffect transition="in" filter="dissolve">
                                      <p:cBhvr>
                                        <p:cTn id="17" dur="500"/>
                                        <p:tgtEl>
                                          <p:spTgt spid="737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5" grpId="0" animBg="1"/>
      <p:bldP spid="73736" grpId="0" animBg="1"/>
      <p:bldP spid="73737" grpId="0"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Hardcover">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5597</TotalTime>
  <Words>2645</Words>
  <Application>Microsoft Macintosh PowerPoint</Application>
  <PresentationFormat>On-screen Show (4:3)</PresentationFormat>
  <Paragraphs>337</Paragraphs>
  <Slides>62</Slides>
  <Notes>48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62</vt:i4>
      </vt:variant>
    </vt:vector>
  </HeadingPairs>
  <TitlesOfParts>
    <vt:vector size="68" baseType="lpstr">
      <vt:lpstr>Arial</vt:lpstr>
      <vt:lpstr>Book Antiqua</vt:lpstr>
      <vt:lpstr>Calibri</vt:lpstr>
      <vt:lpstr>Verdana</vt:lpstr>
      <vt:lpstr>Wingdings</vt:lpstr>
      <vt:lpstr>Hardcover</vt:lpstr>
      <vt:lpstr>Chapter 6: The American Revolution</vt:lpstr>
      <vt:lpstr>PowerPoint Presentation</vt:lpstr>
      <vt:lpstr>PowerPoint Presentation</vt:lpstr>
      <vt:lpstr>Battles of the American Revolution</vt:lpstr>
      <vt:lpstr>Battles of the War</vt:lpstr>
      <vt:lpstr>PowerPoint Presentation</vt:lpstr>
      <vt:lpstr>PowerPoint Presentation</vt:lpstr>
      <vt:lpstr>PowerPoint Presentation</vt:lpstr>
      <vt:lpstr>PowerPoint Presentation</vt:lpstr>
      <vt:lpstr>PowerPoint Presentation</vt:lpstr>
      <vt:lpstr>PowerPoint Presentation</vt:lpstr>
      <vt:lpstr>The Declaration of Independence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War Widens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Winning Independence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Test Review</vt:lpstr>
      <vt:lpstr>Chapter Summary</vt:lpstr>
      <vt:lpstr>PowerPoint Presentation</vt:lpstr>
      <vt:lpstr>PowerPoint Presentation</vt:lpstr>
      <vt:lpstr>PowerPoint Presentation</vt:lpstr>
    </vt:vector>
  </TitlesOfParts>
  <Company>Pearl Public School District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dc:title>
  <dc:creator>Mosley, Susan</dc:creator>
  <cp:lastModifiedBy>Microsoft Office User</cp:lastModifiedBy>
  <cp:revision>92</cp:revision>
  <dcterms:created xsi:type="dcterms:W3CDTF">2013-08-19T19:30:45Z</dcterms:created>
  <dcterms:modified xsi:type="dcterms:W3CDTF">2022-01-09T19:51:27Z</dcterms:modified>
</cp:coreProperties>
</file>