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54" r:id="rId2"/>
  </p:sldMasterIdLst>
  <p:notesMasterIdLst>
    <p:notesMasterId r:id="rId63"/>
  </p:notesMasterIdLst>
  <p:sldIdLst>
    <p:sldId id="256" r:id="rId3"/>
    <p:sldId id="323" r:id="rId4"/>
    <p:sldId id="324" r:id="rId5"/>
    <p:sldId id="257" r:id="rId6"/>
    <p:sldId id="262" r:id="rId7"/>
    <p:sldId id="264" r:id="rId8"/>
    <p:sldId id="265" r:id="rId9"/>
    <p:sldId id="268" r:id="rId10"/>
    <p:sldId id="269" r:id="rId11"/>
    <p:sldId id="270" r:id="rId12"/>
    <p:sldId id="271" r:id="rId13"/>
    <p:sldId id="273" r:id="rId14"/>
    <p:sldId id="274" r:id="rId15"/>
    <p:sldId id="275" r:id="rId16"/>
    <p:sldId id="276" r:id="rId17"/>
    <p:sldId id="258" r:id="rId18"/>
    <p:sldId id="279" r:id="rId19"/>
    <p:sldId id="329" r:id="rId20"/>
    <p:sldId id="280" r:id="rId21"/>
    <p:sldId id="281" r:id="rId22"/>
    <p:sldId id="282" r:id="rId23"/>
    <p:sldId id="283" r:id="rId24"/>
    <p:sldId id="284" r:id="rId25"/>
    <p:sldId id="285" r:id="rId26"/>
    <p:sldId id="286" r:id="rId27"/>
    <p:sldId id="287" r:id="rId28"/>
    <p:sldId id="288" r:id="rId29"/>
    <p:sldId id="333" r:id="rId30"/>
    <p:sldId id="332" r:id="rId31"/>
    <p:sldId id="334" r:id="rId32"/>
    <p:sldId id="335" r:id="rId33"/>
    <p:sldId id="289" r:id="rId34"/>
    <p:sldId id="290" r:id="rId35"/>
    <p:sldId id="291" r:id="rId36"/>
    <p:sldId id="330" r:id="rId37"/>
    <p:sldId id="336" r:id="rId38"/>
    <p:sldId id="292" r:id="rId39"/>
    <p:sldId id="337" r:id="rId40"/>
    <p:sldId id="293" r:id="rId41"/>
    <p:sldId id="342" r:id="rId42"/>
    <p:sldId id="259" r:id="rId43"/>
    <p:sldId id="294" r:id="rId44"/>
    <p:sldId id="295" r:id="rId45"/>
    <p:sldId id="296" r:id="rId46"/>
    <p:sldId id="298" r:id="rId47"/>
    <p:sldId id="325" r:id="rId48"/>
    <p:sldId id="326" r:id="rId49"/>
    <p:sldId id="299" r:id="rId50"/>
    <p:sldId id="338" r:id="rId51"/>
    <p:sldId id="339" r:id="rId52"/>
    <p:sldId id="300" r:id="rId53"/>
    <p:sldId id="301" r:id="rId54"/>
    <p:sldId id="341" r:id="rId55"/>
    <p:sldId id="328" r:id="rId56"/>
    <p:sldId id="303" r:id="rId57"/>
    <p:sldId id="304" r:id="rId58"/>
    <p:sldId id="327" r:id="rId59"/>
    <p:sldId id="343" r:id="rId60"/>
    <p:sldId id="305" r:id="rId61"/>
    <p:sldId id="30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2AD267-08D8-4459-963F-BAA738B41E11}">
          <p14:sldIdLst>
            <p14:sldId id="256"/>
            <p14:sldId id="323"/>
            <p14:sldId id="324"/>
            <p14:sldId id="257"/>
            <p14:sldId id="262"/>
            <p14:sldId id="264"/>
            <p14:sldId id="265"/>
            <p14:sldId id="268"/>
            <p14:sldId id="269"/>
            <p14:sldId id="270"/>
            <p14:sldId id="271"/>
            <p14:sldId id="273"/>
            <p14:sldId id="274"/>
            <p14:sldId id="275"/>
            <p14:sldId id="276"/>
            <p14:sldId id="258"/>
            <p14:sldId id="279"/>
            <p14:sldId id="329"/>
            <p14:sldId id="280"/>
            <p14:sldId id="281"/>
            <p14:sldId id="282"/>
            <p14:sldId id="283"/>
            <p14:sldId id="284"/>
            <p14:sldId id="285"/>
            <p14:sldId id="286"/>
            <p14:sldId id="287"/>
            <p14:sldId id="288"/>
            <p14:sldId id="333"/>
            <p14:sldId id="332"/>
            <p14:sldId id="334"/>
            <p14:sldId id="335"/>
            <p14:sldId id="289"/>
            <p14:sldId id="290"/>
            <p14:sldId id="291"/>
            <p14:sldId id="330"/>
            <p14:sldId id="336"/>
            <p14:sldId id="292"/>
            <p14:sldId id="337"/>
            <p14:sldId id="293"/>
            <p14:sldId id="342"/>
            <p14:sldId id="259"/>
            <p14:sldId id="294"/>
            <p14:sldId id="295"/>
            <p14:sldId id="296"/>
            <p14:sldId id="298"/>
            <p14:sldId id="325"/>
            <p14:sldId id="326"/>
            <p14:sldId id="299"/>
            <p14:sldId id="338"/>
            <p14:sldId id="339"/>
            <p14:sldId id="300"/>
            <p14:sldId id="301"/>
            <p14:sldId id="341"/>
            <p14:sldId id="328"/>
            <p14:sldId id="303"/>
            <p14:sldId id="304"/>
            <p14:sldId id="327"/>
            <p14:sldId id="343"/>
            <p14:sldId id="305"/>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985"/>
    <a:srgbClr val="FFEC3A"/>
    <a:srgbClr val="C00000"/>
    <a:srgbClr val="011893"/>
    <a:srgbClr val="FDFF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934"/>
    <p:restoredTop sz="94264"/>
  </p:normalViewPr>
  <p:slideViewPr>
    <p:cSldViewPr>
      <p:cViewPr varScale="1">
        <p:scale>
          <a:sx n="66" d="100"/>
          <a:sy n="66" d="100"/>
        </p:scale>
        <p:origin x="200" y="9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7402AC-5861-423C-AC0E-35F5B126DC75}" type="datetimeFigureOut">
              <a:rPr lang="en-US" smtClean="0"/>
              <a:t>11/14/21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DC0A9-5979-46B7-AAE9-64DC63FCE823}" type="slidenum">
              <a:rPr lang="en-US" smtClean="0"/>
              <a:t>‹#›</a:t>
            </a:fld>
            <a:endParaRPr lang="en-US" dirty="0"/>
          </a:p>
        </p:txBody>
      </p:sp>
    </p:spTree>
    <p:extLst>
      <p:ext uri="{BB962C8B-B14F-4D97-AF65-F5344CB8AC3E}">
        <p14:creationId xmlns:p14="http://schemas.microsoft.com/office/powerpoint/2010/main" val="71344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F50ADA40-AA38-4A17-8D4B-B8D93BD72C33}" type="slidenum">
              <a:rPr lang="en-US" smtClean="0"/>
              <a:t>‹#›</a:t>
            </a:fld>
            <a:endParaRPr lang="en-US" dirty="0"/>
          </a:p>
        </p:txBody>
      </p:sp>
    </p:spTree>
    <p:extLst>
      <p:ext uri="{BB962C8B-B14F-4D97-AF65-F5344CB8AC3E}">
        <p14:creationId xmlns:p14="http://schemas.microsoft.com/office/powerpoint/2010/main" val="276158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312395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330953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3" descr="bttn_prev">
            <a:hlinkClick r:id="" action="ppaction://hlinkshowjump?jump=previousslide" highlightClick="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413"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bttn_next">
            <a:hlinkClick r:id="" action="ppaction://hlinkshowjump?jump=nextslide"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738"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148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3" descr="bttn_prev">
            <a:hlinkClick r:id="" action="ppaction://hlinkshowjump?jump=previousslide" highlightClick="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413"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35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F50ADA40-AA38-4A17-8D4B-B8D93BD72C33}" type="slidenum">
              <a:rPr lang="en-US" smtClean="0"/>
              <a:t>‹#›</a:t>
            </a:fld>
            <a:endParaRPr lang="en-US" dirty="0"/>
          </a:p>
        </p:txBody>
      </p:sp>
    </p:spTree>
    <p:extLst>
      <p:ext uri="{BB962C8B-B14F-4D97-AF65-F5344CB8AC3E}">
        <p14:creationId xmlns:p14="http://schemas.microsoft.com/office/powerpoint/2010/main" val="276158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4035981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6DC5EBF0-6B4B-44A6-9650-C9D0DF60CE84}" type="datetimeFigureOut">
              <a:rPr lang="en-US" smtClean="0"/>
              <a:t>11/14/21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F50ADA40-AA38-4A17-8D4B-B8D93BD72C33}" type="slidenum">
              <a:rPr lang="en-US" smtClean="0"/>
              <a:t>‹#›</a:t>
            </a:fld>
            <a:endParaRPr lang="en-US" dirty="0"/>
          </a:p>
        </p:txBody>
      </p:sp>
    </p:spTree>
    <p:extLst>
      <p:ext uri="{BB962C8B-B14F-4D97-AF65-F5344CB8AC3E}">
        <p14:creationId xmlns:p14="http://schemas.microsoft.com/office/powerpoint/2010/main" val="325058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867377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0ADA40-AA38-4A17-8D4B-B8D93BD72C33}"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1166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DC5EBF0-6B4B-44A6-9650-C9D0DF60CE84}" type="datetimeFigureOut">
              <a:rPr lang="en-US" smtClean="0"/>
              <a:t>11/14/21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F50ADA40-AA38-4A17-8D4B-B8D93BD72C33}"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77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4035981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3959614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1679428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10" name="Slide Number Placeholder 9"/>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277469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312395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3309533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3" descr="bttn_prev">
            <a:hlinkClick r:id="" action="ppaction://hlinkshowjump?jump=previousslide" highlightClick="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413"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bttn_next">
            <a:hlinkClick r:id="" action="ppaction://hlinkshowjump?jump=nextslide"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738"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148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3" descr="bttn_prev">
            <a:hlinkClick r:id="" action="ppaction://hlinkshowjump?jump=previousslide" highlightClick="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413"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35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6DC5EBF0-6B4B-44A6-9650-C9D0DF60CE84}" type="datetimeFigureOut">
              <a:rPr lang="en-US" smtClean="0"/>
              <a:t>11/14/21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F50ADA40-AA38-4A17-8D4B-B8D93BD72C33}" type="slidenum">
              <a:rPr lang="en-US" smtClean="0"/>
              <a:t>‹#›</a:t>
            </a:fld>
            <a:endParaRPr lang="en-US" dirty="0"/>
          </a:p>
        </p:txBody>
      </p:sp>
    </p:spTree>
    <p:extLst>
      <p:ext uri="{BB962C8B-B14F-4D97-AF65-F5344CB8AC3E}">
        <p14:creationId xmlns:p14="http://schemas.microsoft.com/office/powerpoint/2010/main" val="325058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86737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0ADA40-AA38-4A17-8D4B-B8D93BD72C33}"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1166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DC5EBF0-6B4B-44A6-9650-C9D0DF60CE84}" type="datetimeFigureOut">
              <a:rPr lang="en-US" smtClean="0"/>
              <a:t>11/14/21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F50ADA40-AA38-4A17-8D4B-B8D93BD72C33}"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77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39596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167942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6DC5EBF0-6B4B-44A6-9650-C9D0DF60CE84}" type="datetimeFigureOut">
              <a:rPr lang="en-US" smtClean="0"/>
              <a:t>11/14/21</a:t>
            </a:fld>
            <a:endParaRPr lang="en-US" dirty="0"/>
          </a:p>
        </p:txBody>
      </p:sp>
      <p:sp>
        <p:nvSpPr>
          <p:cNvPr id="10" name="Slide Number Placeholder 9"/>
          <p:cNvSpPr>
            <a:spLocks noGrp="1"/>
          </p:cNvSpPr>
          <p:nvPr>
            <p:ph type="sldNum" sz="quarter" idx="12"/>
          </p:nvPr>
        </p:nvSpPr>
        <p:spPr/>
        <p:txBody>
          <a:bodyPr/>
          <a:lstStyle/>
          <a:p>
            <a:fld id="{F50ADA40-AA38-4A17-8D4B-B8D93BD72C33}" type="slidenum">
              <a:rPr lang="en-US" smtClean="0"/>
              <a:t>‹#›</a:t>
            </a:fld>
            <a:endParaRPr lang="en-US" dirty="0"/>
          </a:p>
        </p:txBody>
      </p:sp>
    </p:spTree>
    <p:extLst>
      <p:ext uri="{BB962C8B-B14F-4D97-AF65-F5344CB8AC3E}">
        <p14:creationId xmlns:p14="http://schemas.microsoft.com/office/powerpoint/2010/main" val="27746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microsoft.com/office/2007/relationships/hdphoto" Target="../media/hdphoto1.wdp"/><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6DC5EBF0-6B4B-44A6-9650-C9D0DF60CE84}" type="datetimeFigureOut">
              <a:rPr lang="en-US" smtClean="0"/>
              <a:t>11/14/21</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50ADA40-AA38-4A17-8D4B-B8D93BD72C33}" type="slidenum">
              <a:rPr lang="en-US" smtClean="0"/>
              <a:t>‹#›</a:t>
            </a:fld>
            <a:endParaRPr lang="en-US" dirty="0"/>
          </a:p>
        </p:txBody>
      </p:sp>
    </p:spTree>
    <p:extLst>
      <p:ext uri="{BB962C8B-B14F-4D97-AF65-F5344CB8AC3E}">
        <p14:creationId xmlns:p14="http://schemas.microsoft.com/office/powerpoint/2010/main" val="373840773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27" r:id="rId13"/>
  </p:sldLayoutIdLst>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6DC5EBF0-6B4B-44A6-9650-C9D0DF60CE84}" type="datetimeFigureOut">
              <a:rPr lang="en-US" smtClean="0"/>
              <a:t>11/14/21</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50ADA40-AA38-4A17-8D4B-B8D93BD72C33}" type="slidenum">
              <a:rPr lang="en-US" smtClean="0"/>
              <a:t>‹#›</a:t>
            </a:fld>
            <a:endParaRPr lang="en-US" dirty="0"/>
          </a:p>
        </p:txBody>
      </p:sp>
    </p:spTree>
    <p:extLst>
      <p:ext uri="{BB962C8B-B14F-4D97-AF65-F5344CB8AC3E}">
        <p14:creationId xmlns:p14="http://schemas.microsoft.com/office/powerpoint/2010/main" val="373840773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hyperlink" Target="https://pixabay.com/en/cup-mug-teacup-beverage-drink-tea-37554/"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5.xml"/><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American Revolution – Part 1: Causes</a:t>
            </a:r>
            <a:br>
              <a:rPr lang="en-US" dirty="0"/>
            </a:br>
            <a:r>
              <a:rPr lang="en-US" sz="4900" dirty="0"/>
              <a:t>(1745-1776)</a:t>
            </a:r>
            <a:endParaRPr lang="en-US"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86134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07473" y="304800"/>
            <a:ext cx="7315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Ben Franklin drew up a plan:</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which called for </a:t>
            </a:r>
            <a:r>
              <a:rPr lang="en-US" altLang="en-US" dirty="0">
                <a:solidFill>
                  <a:srgbClr val="0062AC"/>
                </a:solidFill>
              </a:rPr>
              <a:t>elected council to have authority over western settlement, and relations with Native Americans. </a:t>
            </a:r>
            <a:r>
              <a:rPr lang="en-US" altLang="en-US" dirty="0"/>
              <a:t>It also could form armies and collect taxes to pay expenses.  </a:t>
            </a:r>
          </a:p>
        </p:txBody>
      </p:sp>
      <p:sp>
        <p:nvSpPr>
          <p:cNvPr id="63493" name="AutoShape 5"/>
          <p:cNvSpPr>
            <a:spLocks noChangeArrowheads="1"/>
          </p:cNvSpPr>
          <p:nvPr/>
        </p:nvSpPr>
        <p:spPr bwMode="auto">
          <a:xfrm rot="-5400000">
            <a:off x="2971800" y="0"/>
            <a:ext cx="1828800" cy="3810000"/>
          </a:xfrm>
          <a:prstGeom prst="horizontalScroll">
            <a:avLst>
              <a:gd name="adj" fmla="val 12500"/>
            </a:avLst>
          </a:prstGeom>
          <a:solidFill>
            <a:srgbClr val="FFCC99"/>
          </a:solidFill>
          <a:ln w="9525">
            <a:solidFill>
              <a:schemeClr val="tx1"/>
            </a:solidFill>
            <a:round/>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b="1" u="sng" dirty="0">
                <a:solidFill>
                  <a:srgbClr val="C00000"/>
                </a:solidFill>
              </a:rPr>
              <a:t>Albany Plan of Union</a:t>
            </a:r>
          </a:p>
        </p:txBody>
      </p:sp>
      <p:sp>
        <p:nvSpPr>
          <p:cNvPr id="63494" name="Text Box 6"/>
          <p:cNvSpPr txBox="1">
            <a:spLocks noChangeArrowheads="1"/>
          </p:cNvSpPr>
          <p:nvPr/>
        </p:nvSpPr>
        <p:spPr bwMode="auto">
          <a:xfrm>
            <a:off x="907473" y="5257800"/>
            <a:ext cx="731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solidFill>
                  <a:srgbClr val="0070C0"/>
                </a:solidFill>
              </a:rPr>
              <a:t>The Albany Plan of Union was rejected by the colonial assemblies. They wanted to control their own </a:t>
            </a:r>
            <a:r>
              <a:rPr lang="en-US" altLang="en-US" b="1" u="sng" dirty="0">
                <a:solidFill>
                  <a:srgbClr val="C00000"/>
                </a:solidFill>
              </a:rPr>
              <a:t>taxes</a:t>
            </a:r>
            <a:r>
              <a:rPr lang="en-US" altLang="en-US" dirty="0">
                <a:solidFill>
                  <a:srgbClr val="0070C0"/>
                </a:solidFill>
              </a:rPr>
              <a:t> and </a:t>
            </a:r>
            <a:r>
              <a:rPr lang="en-US" altLang="en-US" b="1" u="sng" dirty="0">
                <a:solidFill>
                  <a:srgbClr val="C00000"/>
                </a:solidFill>
              </a:rPr>
              <a:t>armies</a:t>
            </a:r>
            <a:r>
              <a:rPr lang="en-US" altLang="en-US" dirty="0">
                <a:solidFill>
                  <a:srgbClr val="C00000"/>
                </a:solidFill>
              </a:rPr>
              <a:t>.</a:t>
            </a:r>
          </a:p>
        </p:txBody>
      </p:sp>
    </p:spTree>
    <p:extLst>
      <p:ext uri="{BB962C8B-B14F-4D97-AF65-F5344CB8AC3E}">
        <p14:creationId xmlns:p14="http://schemas.microsoft.com/office/powerpoint/2010/main" val="239198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slide(fromTop)">
                                      <p:cBhvr>
                                        <p:cTn id="7" dur="1000"/>
                                        <p:tgtEl>
                                          <p:spTgt spid="63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dissolve">
                                      <p:cBhvr>
                                        <p:cTn id="1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P spid="634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921026" y="206205"/>
            <a:ext cx="7315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Despite the failure to form a united front, the British decided it was time to act. In 1755, troops led by </a:t>
            </a:r>
            <a:r>
              <a:rPr lang="en-US" altLang="en-US" dirty="0">
                <a:solidFill>
                  <a:srgbClr val="0062AC"/>
                </a:solidFill>
              </a:rPr>
              <a:t>General Edward Braddock </a:t>
            </a:r>
            <a:r>
              <a:rPr lang="en-US" altLang="en-US" dirty="0"/>
              <a:t>marched on Fort Duquesne. </a:t>
            </a:r>
            <a:endParaRPr lang="en-US" altLang="en-US" b="1" dirty="0"/>
          </a:p>
        </p:txBody>
      </p:sp>
      <p:sp>
        <p:nvSpPr>
          <p:cNvPr id="16387" name="Text Box 4"/>
          <p:cNvSpPr txBox="1">
            <a:spLocks noChangeArrowheads="1"/>
          </p:cNvSpPr>
          <p:nvPr/>
        </p:nvSpPr>
        <p:spPr bwMode="auto">
          <a:xfrm>
            <a:off x="517525" y="2928938"/>
            <a:ext cx="184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54277" name="Text Box 5"/>
          <p:cNvSpPr txBox="1">
            <a:spLocks noChangeArrowheads="1"/>
          </p:cNvSpPr>
          <p:nvPr/>
        </p:nvSpPr>
        <p:spPr bwMode="auto">
          <a:xfrm>
            <a:off x="914400" y="2477728"/>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The French and their Native American allies ambushed the British, defeating them.</a:t>
            </a:r>
            <a:endParaRPr lang="en-US" altLang="en-US" dirty="0"/>
          </a:p>
        </p:txBody>
      </p:sp>
      <p:sp>
        <p:nvSpPr>
          <p:cNvPr id="54278" name="Text Box 6"/>
          <p:cNvSpPr txBox="1">
            <a:spLocks noChangeArrowheads="1"/>
          </p:cNvSpPr>
          <p:nvPr/>
        </p:nvSpPr>
        <p:spPr bwMode="auto">
          <a:xfrm>
            <a:off x="990600" y="3362902"/>
            <a:ext cx="6400800" cy="219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22860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spcAft>
                <a:spcPts val="1600"/>
              </a:spcAft>
              <a:buFontTx/>
              <a:buChar char="•"/>
            </a:pPr>
            <a:r>
              <a:rPr lang="en-US" altLang="en-US" dirty="0"/>
              <a:t>The British knew little about fighting in North America.</a:t>
            </a:r>
          </a:p>
          <a:p>
            <a:pPr eaLnBrk="1" hangingPunct="1">
              <a:spcAft>
                <a:spcPts val="1600"/>
              </a:spcAft>
              <a:buFontTx/>
              <a:buChar char="•"/>
            </a:pPr>
            <a:r>
              <a:rPr lang="en-US" altLang="en-US" dirty="0"/>
              <a:t>Red uniforms provided targets.</a:t>
            </a:r>
          </a:p>
          <a:p>
            <a:pPr eaLnBrk="1" hangingPunct="1">
              <a:spcAft>
                <a:spcPts val="1600"/>
              </a:spcAft>
              <a:buFontTx/>
              <a:buChar char="•"/>
            </a:pPr>
            <a:r>
              <a:rPr lang="en-US" dirty="0"/>
              <a:t>The British suffered several defeats at the beginning.</a:t>
            </a:r>
            <a:endParaRPr lang="en-US" altLang="en-US" dirty="0"/>
          </a:p>
        </p:txBody>
      </p:sp>
      <p:sp>
        <p:nvSpPr>
          <p:cNvPr id="54279" name="AutoShape 7"/>
          <p:cNvSpPr>
            <a:spLocks noChangeArrowheads="1"/>
          </p:cNvSpPr>
          <p:nvPr/>
        </p:nvSpPr>
        <p:spPr bwMode="auto">
          <a:xfrm>
            <a:off x="4343400" y="1605407"/>
            <a:ext cx="457200" cy="71581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Tree>
    <p:extLst>
      <p:ext uri="{BB962C8B-B14F-4D97-AF65-F5344CB8AC3E}">
        <p14:creationId xmlns:p14="http://schemas.microsoft.com/office/powerpoint/2010/main" val="3827961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wipe(up)">
                                      <p:cBhvr>
                                        <p:cTn id="7" dur="500"/>
                                        <p:tgtEl>
                                          <p:spTgt spid="5427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dissolve">
                                      <p:cBhvr>
                                        <p:cTn id="11" dur="500"/>
                                        <p:tgtEl>
                                          <p:spTgt spid="542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54278">
                                            <p:txEl>
                                              <p:pRg st="0" end="0"/>
                                            </p:txEl>
                                          </p:spTgt>
                                        </p:tgtEl>
                                        <p:attrNameLst>
                                          <p:attrName>style.visibility</p:attrName>
                                        </p:attrNameLst>
                                      </p:cBhvr>
                                      <p:to>
                                        <p:strVal val="visible"/>
                                      </p:to>
                                    </p:set>
                                    <p:animEffect transition="in" filter="slide(fromTop)">
                                      <p:cBhvr>
                                        <p:cTn id="16" dur="500"/>
                                        <p:tgtEl>
                                          <p:spTgt spid="5427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54278">
                                            <p:txEl>
                                              <p:pRg st="1" end="1"/>
                                            </p:txEl>
                                          </p:spTgt>
                                        </p:tgtEl>
                                        <p:attrNameLst>
                                          <p:attrName>style.visibility</p:attrName>
                                        </p:attrNameLst>
                                      </p:cBhvr>
                                      <p:to>
                                        <p:strVal val="visible"/>
                                      </p:to>
                                    </p:set>
                                    <p:animEffect transition="in" filter="slide(fromTop)">
                                      <p:cBhvr>
                                        <p:cTn id="21" dur="500"/>
                                        <p:tgtEl>
                                          <p:spTgt spid="5427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54278">
                                            <p:txEl>
                                              <p:pRg st="2" end="2"/>
                                            </p:txEl>
                                          </p:spTgt>
                                        </p:tgtEl>
                                        <p:attrNameLst>
                                          <p:attrName>style.visibility</p:attrName>
                                        </p:attrNameLst>
                                      </p:cBhvr>
                                      <p:to>
                                        <p:strVal val="visible"/>
                                      </p:to>
                                    </p:set>
                                    <p:animEffect transition="in" filter="slide(fromTop)">
                                      <p:cBhvr>
                                        <p:cTn id="26" dur="500"/>
                                        <p:tgtEl>
                                          <p:spTgt spid="54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build="p"/>
      <p:bldP spid="542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
          <p:cNvSpPr txBox="1">
            <a:spLocks noChangeArrowheads="1"/>
          </p:cNvSpPr>
          <p:nvPr/>
        </p:nvSpPr>
        <p:spPr bwMode="auto">
          <a:xfrm>
            <a:off x="871870" y="381000"/>
            <a:ext cx="731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Britain</a:t>
            </a:r>
            <a:r>
              <a:rPr lang="en-US" altLang="en-US" b="1" dirty="0">
                <a:latin typeface="Arial" charset="0"/>
              </a:rPr>
              <a:t>’</a:t>
            </a:r>
            <a:r>
              <a:rPr lang="en-US" altLang="en-US" b="1" dirty="0"/>
              <a:t>s string of defeats finally ended when a new prime minister, William Pitt, took office electing James Wolfe as general. </a:t>
            </a:r>
          </a:p>
        </p:txBody>
      </p:sp>
      <p:sp>
        <p:nvSpPr>
          <p:cNvPr id="26635" name="Text Box 11"/>
          <p:cNvSpPr txBox="1">
            <a:spLocks noChangeArrowheads="1"/>
          </p:cNvSpPr>
          <p:nvPr/>
        </p:nvSpPr>
        <p:spPr bwMode="auto">
          <a:xfrm>
            <a:off x="914400" y="2516188"/>
            <a:ext cx="731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Pitt</a:t>
            </a:r>
            <a:r>
              <a:rPr lang="en-US" altLang="en-US" dirty="0">
                <a:latin typeface="Arial" charset="0"/>
              </a:rPr>
              <a:t>’</a:t>
            </a:r>
            <a:r>
              <a:rPr lang="en-US" altLang="en-US" dirty="0"/>
              <a:t>s generals soon turned the tide of the war. The British victories helped win support of the Iroquois.</a:t>
            </a:r>
          </a:p>
        </p:txBody>
      </p:sp>
      <p:sp>
        <p:nvSpPr>
          <p:cNvPr id="26637" name="Oval 13"/>
          <p:cNvSpPr>
            <a:spLocks noChangeArrowheads="1"/>
          </p:cNvSpPr>
          <p:nvPr/>
        </p:nvSpPr>
        <p:spPr bwMode="auto">
          <a:xfrm>
            <a:off x="1676400" y="4343400"/>
            <a:ext cx="1828800" cy="1828800"/>
          </a:xfrm>
          <a:prstGeom prst="ellipse">
            <a:avLst/>
          </a:prstGeom>
          <a:solidFill>
            <a:srgbClr val="CC99FF"/>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800" b="1" dirty="0"/>
              <a:t>British</a:t>
            </a:r>
          </a:p>
          <a:p>
            <a:pPr algn="ctr" eaLnBrk="1" hangingPunct="1"/>
            <a:r>
              <a:rPr lang="en-US" altLang="en-US" sz="1800" dirty="0"/>
              <a:t> </a:t>
            </a:r>
          </a:p>
        </p:txBody>
      </p:sp>
      <p:sp>
        <p:nvSpPr>
          <p:cNvPr id="26638" name="AutoShape 14"/>
          <p:cNvSpPr>
            <a:spLocks noChangeArrowheads="1"/>
          </p:cNvSpPr>
          <p:nvPr/>
        </p:nvSpPr>
        <p:spPr bwMode="auto">
          <a:xfrm>
            <a:off x="4191000" y="4267200"/>
            <a:ext cx="3276600" cy="1981200"/>
          </a:xfrm>
          <a:prstGeom prst="leftArrow">
            <a:avLst>
              <a:gd name="adj1" fmla="val 50000"/>
              <a:gd name="adj2" fmla="val 41346"/>
            </a:avLst>
          </a:prstGeom>
          <a:solidFill>
            <a:srgbClr val="FFFF99"/>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800" b="1" dirty="0"/>
              <a:t>Iroquois join</a:t>
            </a:r>
          </a:p>
          <a:p>
            <a:pPr algn="ctr" eaLnBrk="1" hangingPunct="1"/>
            <a:r>
              <a:rPr lang="en-US" altLang="en-US" sz="1800" b="1" dirty="0"/>
              <a:t> a British alliance</a:t>
            </a:r>
          </a:p>
        </p:txBody>
      </p:sp>
    </p:spTree>
    <p:extLst>
      <p:ext uri="{BB962C8B-B14F-4D97-AF65-F5344CB8AC3E}">
        <p14:creationId xmlns:p14="http://schemas.microsoft.com/office/powerpoint/2010/main" val="2039630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dissolve">
                                      <p:cBhvr>
                                        <p:cTn id="7" dur="500"/>
                                        <p:tgtEl>
                                          <p:spTgt spid="26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37"/>
                                        </p:tgtEl>
                                        <p:attrNameLst>
                                          <p:attrName>style.visibility</p:attrName>
                                        </p:attrNameLst>
                                      </p:cBhvr>
                                      <p:to>
                                        <p:strVal val="visible"/>
                                      </p:to>
                                    </p:set>
                                    <p:animEffect transition="in" filter="dissolve">
                                      <p:cBhvr>
                                        <p:cTn id="12" dur="1000"/>
                                        <p:tgtEl>
                                          <p:spTgt spid="26637"/>
                                        </p:tgtEl>
                                      </p:cBhvr>
                                    </p:animEffect>
                                  </p:childTnLst>
                                </p:cTn>
                              </p:par>
                            </p:childTnLst>
                          </p:cTn>
                        </p:par>
                        <p:par>
                          <p:cTn id="13" fill="hold" nodeType="afterGroup">
                            <p:stCondLst>
                              <p:cond delay="1000"/>
                            </p:stCondLst>
                            <p:childTnLst>
                              <p:par>
                                <p:cTn id="14" presetID="22" presetClass="entr" presetSubtype="2" fill="hold" grpId="0" nodeType="afterEffect">
                                  <p:stCondLst>
                                    <p:cond delay="1000"/>
                                  </p:stCondLst>
                                  <p:childTnLst>
                                    <p:set>
                                      <p:cBhvr>
                                        <p:cTn id="15" dur="1" fill="hold">
                                          <p:stCondLst>
                                            <p:cond delay="0"/>
                                          </p:stCondLst>
                                        </p:cTn>
                                        <p:tgtEl>
                                          <p:spTgt spid="26638"/>
                                        </p:tgtEl>
                                        <p:attrNameLst>
                                          <p:attrName>style.visibility</p:attrName>
                                        </p:attrNameLst>
                                      </p:cBhvr>
                                      <p:to>
                                        <p:strVal val="visible"/>
                                      </p:to>
                                    </p:set>
                                    <p:animEffect transition="in" filter="wipe(right)">
                                      <p:cBhvr>
                                        <p:cTn id="16" dur="500"/>
                                        <p:tgtEl>
                                          <p:spTgt spid="26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P spid="26637" grpId="0" animBg="1"/>
      <p:bldP spid="266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ch05_maps_ahon_se_p0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676400"/>
            <a:ext cx="5803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8"/>
          <p:cNvSpPr txBox="1">
            <a:spLocks noChangeArrowheads="1"/>
          </p:cNvSpPr>
          <p:nvPr/>
        </p:nvSpPr>
        <p:spPr bwMode="auto">
          <a:xfrm>
            <a:off x="457200" y="1143000"/>
            <a:ext cx="44989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The French and Indian War</a:t>
            </a:r>
          </a:p>
        </p:txBody>
      </p:sp>
      <p:sp>
        <p:nvSpPr>
          <p:cNvPr id="19460" name="Text Box 9"/>
          <p:cNvSpPr txBox="1">
            <a:spLocks noChangeArrowheads="1"/>
          </p:cNvSpPr>
          <p:nvPr/>
        </p:nvSpPr>
        <p:spPr bwMode="auto">
          <a:xfrm>
            <a:off x="6400800" y="2566988"/>
            <a:ext cx="25304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British victories in 1758 and 1759 set the stage for the key battle of the war</a:t>
            </a:r>
            <a:r>
              <a:rPr lang="en-US" altLang="en-US" dirty="0">
                <a:latin typeface="Arial" charset="0"/>
              </a:rPr>
              <a:t>—</a:t>
            </a:r>
            <a:r>
              <a:rPr lang="en-US" altLang="en-US" dirty="0"/>
              <a:t>the Battle of Quebec was a turning point for the British.</a:t>
            </a:r>
          </a:p>
        </p:txBody>
      </p:sp>
    </p:spTree>
    <p:extLst>
      <p:ext uri="{BB962C8B-B14F-4D97-AF65-F5344CB8AC3E}">
        <p14:creationId xmlns:p14="http://schemas.microsoft.com/office/powerpoint/2010/main" val="235560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64127" y="319088"/>
            <a:ext cx="350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Quebec, the capital of New France, was located atop high cliffs.</a:t>
            </a:r>
          </a:p>
        </p:txBody>
      </p:sp>
      <p:sp>
        <p:nvSpPr>
          <p:cNvPr id="52277" name="Text Box 53"/>
          <p:cNvSpPr txBox="1">
            <a:spLocks noChangeArrowheads="1"/>
          </p:cNvSpPr>
          <p:nvPr/>
        </p:nvSpPr>
        <p:spPr bwMode="auto">
          <a:xfrm>
            <a:off x="6019800" y="2470150"/>
            <a:ext cx="24384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British climbed the cliffs on an unguarded trail and captured the city.</a:t>
            </a:r>
          </a:p>
        </p:txBody>
      </p:sp>
      <p:sp>
        <p:nvSpPr>
          <p:cNvPr id="20484" name="Line 58"/>
          <p:cNvSpPr>
            <a:spLocks noChangeShapeType="1"/>
          </p:cNvSpPr>
          <p:nvPr/>
        </p:nvSpPr>
        <p:spPr bwMode="auto">
          <a:xfrm>
            <a:off x="533400" y="2362200"/>
            <a:ext cx="3429000" cy="0"/>
          </a:xfrm>
          <a:prstGeom prst="line">
            <a:avLst/>
          </a:prstGeom>
          <a:noFill/>
          <a:ln w="57150">
            <a:solidFill>
              <a:schemeClr val="tx1"/>
            </a:solidFill>
            <a:round/>
            <a:headEnd/>
            <a:tailEnd/>
          </a:ln>
        </p:spPr>
        <p:txBody>
          <a:bodyPr/>
          <a:lstStyle/>
          <a:p>
            <a:pPr>
              <a:defRPr/>
            </a:pPr>
            <a:endParaRPr lang="en-US" b="1" dirty="0">
              <a:ln w="57150">
                <a:solidFill>
                  <a:schemeClr val="tx1"/>
                </a:solidFill>
              </a:ln>
            </a:endParaRPr>
          </a:p>
        </p:txBody>
      </p:sp>
      <p:sp>
        <p:nvSpPr>
          <p:cNvPr id="52284" name="Text Box 60"/>
          <p:cNvSpPr txBox="1">
            <a:spLocks noChangeArrowheads="1"/>
          </p:cNvSpPr>
          <p:nvPr/>
        </p:nvSpPr>
        <p:spPr bwMode="auto">
          <a:xfrm>
            <a:off x="914400" y="49530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Without Quebec, France could no longer defend its territory. </a:t>
            </a:r>
            <a:r>
              <a:rPr lang="en-US" altLang="en-US" b="1" dirty="0"/>
              <a:t>In 1763, Britain and France signed the Treaty of Paris, ending the war.</a:t>
            </a:r>
          </a:p>
        </p:txBody>
      </p:sp>
      <p:cxnSp>
        <p:nvCxnSpPr>
          <p:cNvPr id="52289" name="AutoShape 65"/>
          <p:cNvCxnSpPr>
            <a:cxnSpLocks noChangeShapeType="1"/>
          </p:cNvCxnSpPr>
          <p:nvPr/>
        </p:nvCxnSpPr>
        <p:spPr bwMode="auto">
          <a:xfrm rot="5400000" flipH="1">
            <a:off x="4152900" y="2552700"/>
            <a:ext cx="1752600" cy="1524000"/>
          </a:xfrm>
          <a:prstGeom prst="curvedConnector3">
            <a:avLst>
              <a:gd name="adj1" fmla="val 44292"/>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1539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77"/>
                                        </p:tgtEl>
                                        <p:attrNameLst>
                                          <p:attrName>style.visibility</p:attrName>
                                        </p:attrNameLst>
                                      </p:cBhvr>
                                      <p:to>
                                        <p:strVal val="visible"/>
                                      </p:to>
                                    </p:set>
                                    <p:animEffect transition="in" filter="dissolve">
                                      <p:cBhvr>
                                        <p:cTn id="7" dur="500"/>
                                        <p:tgtEl>
                                          <p:spTgt spid="5227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2289"/>
                                        </p:tgtEl>
                                        <p:attrNameLst>
                                          <p:attrName>style.visibility</p:attrName>
                                        </p:attrNameLst>
                                      </p:cBhvr>
                                      <p:to>
                                        <p:strVal val="visible"/>
                                      </p:to>
                                    </p:set>
                                    <p:animEffect transition="in" filter="wipe(down)">
                                      <p:cBhvr>
                                        <p:cTn id="11" dur="2000"/>
                                        <p:tgtEl>
                                          <p:spTgt spid="522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2284"/>
                                        </p:tgtEl>
                                        <p:attrNameLst>
                                          <p:attrName>style.visibility</p:attrName>
                                        </p:attrNameLst>
                                      </p:cBhvr>
                                      <p:to>
                                        <p:strVal val="visible"/>
                                      </p:to>
                                    </p:set>
                                    <p:animEffect transition="in" filter="dissolve">
                                      <p:cBhvr>
                                        <p:cTn id="16" dur="500"/>
                                        <p:tgtEl>
                                          <p:spTgt spid="5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7" grpId="0"/>
      <p:bldP spid="522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228600" y="1752600"/>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marL="342900" indent="-342900">
              <a:buFont typeface="Arial" panose="020B0604020202020204" pitchFamily="34" charset="0"/>
              <a:buChar char="•"/>
            </a:pPr>
            <a:r>
              <a:rPr lang="en-US" sz="2800" u="sng" dirty="0">
                <a:solidFill>
                  <a:srgbClr val="C00000"/>
                </a:solidFill>
              </a:rPr>
              <a:t>France</a:t>
            </a:r>
            <a:r>
              <a:rPr lang="en-US" sz="2800" dirty="0"/>
              <a:t> lost its North American territories.</a:t>
            </a:r>
          </a:p>
          <a:p>
            <a:endParaRPr lang="en-US" sz="2800" dirty="0"/>
          </a:p>
          <a:p>
            <a:pPr marL="342900" indent="-342900">
              <a:buFont typeface="Arial" panose="020B0604020202020204" pitchFamily="34" charset="0"/>
              <a:buChar char="•"/>
            </a:pPr>
            <a:r>
              <a:rPr lang="en-US" sz="2800" dirty="0"/>
              <a:t>Britain is left with a large </a:t>
            </a:r>
            <a:r>
              <a:rPr lang="en-US" sz="2800" u="sng" dirty="0">
                <a:solidFill>
                  <a:srgbClr val="C00000"/>
                </a:solidFill>
              </a:rPr>
              <a:t>debt</a:t>
            </a:r>
            <a:r>
              <a:rPr lang="en-US" sz="2800" dirty="0"/>
              <a:t>.</a:t>
            </a:r>
          </a:p>
          <a:p>
            <a:endParaRPr lang="en-US" sz="2800" dirty="0"/>
          </a:p>
          <a:p>
            <a:pPr marL="342900" indent="-342900">
              <a:buFont typeface="Arial" panose="020B0604020202020204" pitchFamily="34" charset="0"/>
              <a:buChar char="•"/>
            </a:pPr>
            <a:r>
              <a:rPr lang="en-US" sz="2800" dirty="0"/>
              <a:t>Colonists develop a sense of </a:t>
            </a:r>
            <a:r>
              <a:rPr lang="en-US" sz="2800" u="sng" dirty="0">
                <a:solidFill>
                  <a:srgbClr val="C00000"/>
                </a:solidFill>
              </a:rPr>
              <a:t>unity</a:t>
            </a:r>
            <a:r>
              <a:rPr lang="en-US" sz="2800" dirty="0"/>
              <a:t> (both with Great Britain and the other colonies). There is a strong sense of pride in being British.</a:t>
            </a:r>
          </a:p>
          <a:p>
            <a:endParaRPr lang="en-US" sz="2800" dirty="0"/>
          </a:p>
          <a:p>
            <a:pPr marL="342900" indent="-342900">
              <a:buFont typeface="Arial" panose="020B0604020202020204" pitchFamily="34" charset="0"/>
              <a:buChar char="•"/>
            </a:pPr>
            <a:r>
              <a:rPr lang="en-US" sz="2800" dirty="0"/>
              <a:t>Colonists begin settling in the Ohio River Valley, which </a:t>
            </a:r>
            <a:r>
              <a:rPr lang="en-US" sz="2800" u="sng" dirty="0">
                <a:solidFill>
                  <a:srgbClr val="C00000"/>
                </a:solidFill>
              </a:rPr>
              <a:t>upsets</a:t>
            </a:r>
            <a:r>
              <a:rPr lang="en-US" sz="2800" dirty="0"/>
              <a:t> Native Americans.</a:t>
            </a:r>
            <a:endParaRPr lang="en-US" altLang="en-US" b="1" dirty="0"/>
          </a:p>
        </p:txBody>
      </p:sp>
      <p:sp>
        <p:nvSpPr>
          <p:cNvPr id="2" name="TextBox 1">
            <a:extLst>
              <a:ext uri="{FF2B5EF4-FFF2-40B4-BE49-F238E27FC236}">
                <a16:creationId xmlns:a16="http://schemas.microsoft.com/office/drawing/2014/main" id="{19AD21B9-1F28-5C46-AC7C-CA92A4665F4B}"/>
              </a:ext>
            </a:extLst>
          </p:cNvPr>
          <p:cNvSpPr txBox="1"/>
          <p:nvPr/>
        </p:nvSpPr>
        <p:spPr>
          <a:xfrm>
            <a:off x="228600" y="609600"/>
            <a:ext cx="7740645" cy="707886"/>
          </a:xfrm>
          <a:prstGeom prst="rect">
            <a:avLst/>
          </a:prstGeom>
          <a:noFill/>
        </p:spPr>
        <p:txBody>
          <a:bodyPr wrap="none" rtlCol="0">
            <a:spAutoFit/>
          </a:bodyPr>
          <a:lstStyle/>
          <a:p>
            <a:r>
              <a:rPr lang="en-US" sz="4000" dirty="0"/>
              <a:t>Effects of the French and Indian War</a:t>
            </a:r>
          </a:p>
        </p:txBody>
      </p:sp>
    </p:spTree>
    <p:extLst>
      <p:ext uri="{BB962C8B-B14F-4D97-AF65-F5344CB8AC3E}">
        <p14:creationId xmlns:p14="http://schemas.microsoft.com/office/powerpoint/2010/main" val="239982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9148"/>
            <a:ext cx="9372600" cy="1828800"/>
          </a:xfrm>
        </p:spPr>
        <p:txBody>
          <a:bodyPr>
            <a:normAutofit fontScale="90000"/>
          </a:bodyPr>
          <a:lstStyle/>
          <a:p>
            <a:r>
              <a:rPr lang="en-US" sz="6000" dirty="0"/>
              <a:t>Tighter Control on The Colonists:</a:t>
            </a:r>
            <a:br>
              <a:rPr lang="en-US" sz="6000" dirty="0"/>
            </a:br>
            <a:r>
              <a:rPr lang="en-US" sz="6000" dirty="0"/>
              <a:t>New laws &amp; Taxes</a:t>
            </a:r>
          </a:p>
        </p:txBody>
      </p:sp>
      <p:sp>
        <p:nvSpPr>
          <p:cNvPr id="3" name="Text Placeholder 2"/>
          <p:cNvSpPr>
            <a:spLocks noGrp="1"/>
          </p:cNvSpPr>
          <p:nvPr>
            <p:ph type="body" idx="1"/>
          </p:nvPr>
        </p:nvSpPr>
        <p:spPr>
          <a:xfrm>
            <a:off x="704626" y="3758849"/>
            <a:ext cx="7734747" cy="3090684"/>
          </a:xfrm>
        </p:spPr>
        <p:txBody>
          <a:bodyPr>
            <a:normAutofit fontScale="92500" lnSpcReduction="10000"/>
          </a:bodyPr>
          <a:lstStyle/>
          <a:p>
            <a:pPr algn="l"/>
            <a:r>
              <a:rPr lang="en-US" b="1" dirty="0"/>
              <a:t>Focus Question: </a:t>
            </a:r>
          </a:p>
          <a:p>
            <a:pPr algn="l"/>
            <a:r>
              <a:rPr lang="en-US" dirty="0"/>
              <a:t>How did the French and Indian War draw the colonists closer together but increase friction with Britain?</a:t>
            </a:r>
          </a:p>
          <a:p>
            <a:pPr algn="l"/>
            <a:endParaRPr lang="en-US" dirty="0"/>
          </a:p>
          <a:p>
            <a:pPr algn="l"/>
            <a:r>
              <a:rPr lang="en-US" b="1" dirty="0"/>
              <a:t>Student Outcomes: </a:t>
            </a:r>
          </a:p>
          <a:p>
            <a:pPr marL="457200" indent="-457200" algn="l">
              <a:buAutoNum type="arabicPeriod"/>
            </a:pPr>
            <a:r>
              <a:rPr lang="en-US" dirty="0"/>
              <a:t>Explain the conflict between Native Americans and British settlers in 1763.</a:t>
            </a:r>
          </a:p>
          <a:p>
            <a:pPr marL="457200" indent="-457200" algn="l">
              <a:buAutoNum type="arabicPeriod"/>
            </a:pPr>
            <a:r>
              <a:rPr lang="en-US" dirty="0"/>
              <a:t>Describe how the colonists responded to British tax laws.</a:t>
            </a:r>
          </a:p>
          <a:p>
            <a:pPr marL="457200" indent="-457200" algn="l">
              <a:buAutoNum type="arabicPeriod"/>
            </a:pPr>
            <a:r>
              <a:rPr lang="en-US" dirty="0"/>
              <a:t>Describe what happened during the Boston Massacre.</a:t>
            </a:r>
          </a:p>
          <a:p>
            <a:pPr algn="l"/>
            <a:endParaRPr lang="en-US" dirty="0"/>
          </a:p>
        </p:txBody>
      </p:sp>
    </p:spTree>
    <p:extLst>
      <p:ext uri="{BB962C8B-B14F-4D97-AF65-F5344CB8AC3E}">
        <p14:creationId xmlns:p14="http://schemas.microsoft.com/office/powerpoint/2010/main" val="402142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1371600" y="171450"/>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400" b="1" dirty="0"/>
              <a:t>Why did the French and Indian War increase friction within the colonies and with Britain?</a:t>
            </a:r>
          </a:p>
        </p:txBody>
      </p:sp>
      <p:sp>
        <p:nvSpPr>
          <p:cNvPr id="20489" name="Text Box 9"/>
          <p:cNvSpPr txBox="1">
            <a:spLocks noChangeArrowheads="1"/>
          </p:cNvSpPr>
          <p:nvPr/>
        </p:nvSpPr>
        <p:spPr bwMode="auto">
          <a:xfrm>
            <a:off x="1371600" y="2592388"/>
            <a:ext cx="6858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end of the war brought celebration. But it did not bring peace. New conflicts soon threatened to tear the colonies apart. </a:t>
            </a:r>
          </a:p>
        </p:txBody>
      </p:sp>
      <p:sp>
        <p:nvSpPr>
          <p:cNvPr id="20495" name="AutoShape 15"/>
          <p:cNvSpPr>
            <a:spLocks noChangeArrowheads="1"/>
          </p:cNvSpPr>
          <p:nvPr/>
        </p:nvSpPr>
        <p:spPr bwMode="auto">
          <a:xfrm>
            <a:off x="1219200" y="3962400"/>
            <a:ext cx="3200400" cy="2209800"/>
          </a:xfrm>
          <a:prstGeom prst="irregularSeal2">
            <a:avLst/>
          </a:prstGeom>
          <a:solidFill>
            <a:srgbClr val="FFCC0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600" b="1" dirty="0"/>
              <a:t>    Fighting with</a:t>
            </a:r>
          </a:p>
          <a:p>
            <a:pPr algn="ctr" eaLnBrk="1" hangingPunct="1"/>
            <a:r>
              <a:rPr lang="en-US" altLang="en-US" sz="1600" b="1" dirty="0"/>
              <a:t>Native</a:t>
            </a:r>
          </a:p>
          <a:p>
            <a:pPr algn="ctr" eaLnBrk="1" hangingPunct="1"/>
            <a:r>
              <a:rPr lang="en-US" altLang="en-US" sz="1600" b="1" dirty="0"/>
              <a:t>Americans </a:t>
            </a:r>
          </a:p>
        </p:txBody>
      </p:sp>
      <p:sp>
        <p:nvSpPr>
          <p:cNvPr id="20496" name="AutoShape 16"/>
          <p:cNvSpPr>
            <a:spLocks noChangeArrowheads="1"/>
          </p:cNvSpPr>
          <p:nvPr/>
        </p:nvSpPr>
        <p:spPr bwMode="auto">
          <a:xfrm>
            <a:off x="4953000" y="3962400"/>
            <a:ext cx="3124200" cy="2286000"/>
          </a:xfrm>
          <a:prstGeom prst="irregularSeal1">
            <a:avLst/>
          </a:prstGeom>
          <a:solidFill>
            <a:srgbClr val="FFCC0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600" b="1" dirty="0"/>
              <a:t>Disputes with</a:t>
            </a:r>
          </a:p>
          <a:p>
            <a:pPr algn="ctr" eaLnBrk="1" hangingPunct="1"/>
            <a:r>
              <a:rPr lang="en-US" altLang="en-US" sz="1600" b="1" dirty="0"/>
              <a:t> the British</a:t>
            </a:r>
          </a:p>
          <a:p>
            <a:pPr algn="ctr" eaLnBrk="1" hangingPunct="1"/>
            <a:r>
              <a:rPr lang="en-US" altLang="en-US" sz="1600" b="1" dirty="0"/>
              <a:t> government</a:t>
            </a:r>
          </a:p>
        </p:txBody>
      </p:sp>
      <p:pic>
        <p:nvPicPr>
          <p:cNvPr id="8198" name="Picture 6" descr="SFQ_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5762"/>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984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dissolve">
                                      <p:cBhvr>
                                        <p:cTn id="7" dur="500"/>
                                        <p:tgtEl>
                                          <p:spTgt spid="20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95"/>
                                        </p:tgtEl>
                                        <p:attrNameLst>
                                          <p:attrName>style.visibility</p:attrName>
                                        </p:attrNameLst>
                                      </p:cBhvr>
                                      <p:to>
                                        <p:strVal val="visible"/>
                                      </p:to>
                                    </p:set>
                                    <p:animEffect transition="in" filter="dissolve">
                                      <p:cBhvr>
                                        <p:cTn id="12" dur="500"/>
                                        <p:tgtEl>
                                          <p:spTgt spid="2049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496"/>
                                        </p:tgtEl>
                                        <p:attrNameLst>
                                          <p:attrName>style.visibility</p:attrName>
                                        </p:attrNameLst>
                                      </p:cBhvr>
                                      <p:to>
                                        <p:strVal val="visible"/>
                                      </p:to>
                                    </p:set>
                                    <p:animEffect transition="in" filter="dissolve">
                                      <p:cBhvr>
                                        <p:cTn id="15"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5" grpId="0" animBg="1"/>
      <p:bldP spid="204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B07C38-F8D1-E943-B233-86B1501C9430}"/>
              </a:ext>
            </a:extLst>
          </p:cNvPr>
          <p:cNvSpPr txBox="1"/>
          <p:nvPr/>
        </p:nvSpPr>
        <p:spPr>
          <a:xfrm>
            <a:off x="914400" y="609600"/>
            <a:ext cx="3496278" cy="646331"/>
          </a:xfrm>
          <a:prstGeom prst="rect">
            <a:avLst/>
          </a:prstGeom>
          <a:noFill/>
        </p:spPr>
        <p:txBody>
          <a:bodyPr wrap="none" rtlCol="0">
            <a:spAutoFit/>
          </a:bodyPr>
          <a:lstStyle/>
          <a:p>
            <a:r>
              <a:rPr lang="en-US" sz="3600" u="sng" dirty="0">
                <a:solidFill>
                  <a:srgbClr val="C00000"/>
                </a:solidFill>
              </a:rPr>
              <a:t>Navigation Acts</a:t>
            </a:r>
          </a:p>
        </p:txBody>
      </p:sp>
      <p:sp>
        <p:nvSpPr>
          <p:cNvPr id="3" name="TextBox 2">
            <a:extLst>
              <a:ext uri="{FF2B5EF4-FFF2-40B4-BE49-F238E27FC236}">
                <a16:creationId xmlns:a16="http://schemas.microsoft.com/office/drawing/2014/main" id="{05FC7ACC-A1B8-D94C-8623-8FA3A35B5822}"/>
              </a:ext>
            </a:extLst>
          </p:cNvPr>
          <p:cNvSpPr txBox="1"/>
          <p:nvPr/>
        </p:nvSpPr>
        <p:spPr>
          <a:xfrm>
            <a:off x="389922" y="2548593"/>
            <a:ext cx="4182078" cy="2954655"/>
          </a:xfrm>
          <a:prstGeom prst="rect">
            <a:avLst/>
          </a:prstGeom>
          <a:noFill/>
        </p:spPr>
        <p:txBody>
          <a:bodyPr wrap="square" rtlCol="0">
            <a:spAutoFit/>
          </a:bodyPr>
          <a:lstStyle/>
          <a:p>
            <a:r>
              <a:rPr lang="en-US" sz="2400" dirty="0"/>
              <a:t>Pros</a:t>
            </a:r>
          </a:p>
          <a:p>
            <a:pPr marL="285750" indent="-285750">
              <a:buFont typeface="Arial" panose="020B0604020202020204" pitchFamily="34" charset="0"/>
              <a:buChar char="•"/>
            </a:pPr>
            <a:r>
              <a:rPr lang="en-US" sz="2400" dirty="0"/>
              <a:t>Colonial traders had a sure market for their goods in England. </a:t>
            </a:r>
          </a:p>
          <a:p>
            <a:pPr marL="285750" indent="-285750">
              <a:buFont typeface="Arial" panose="020B0604020202020204" pitchFamily="34" charset="0"/>
              <a:buChar char="•"/>
            </a:pPr>
            <a:r>
              <a:rPr lang="en-US" sz="2400" dirty="0"/>
              <a:t>The law contributed to a booming shipbuilding industry in New England.</a:t>
            </a:r>
          </a:p>
          <a:p>
            <a:endParaRPr lang="en-US" dirty="0"/>
          </a:p>
        </p:txBody>
      </p:sp>
      <p:sp>
        <p:nvSpPr>
          <p:cNvPr id="4" name="Rectangle 3">
            <a:extLst>
              <a:ext uri="{FF2B5EF4-FFF2-40B4-BE49-F238E27FC236}">
                <a16:creationId xmlns:a16="http://schemas.microsoft.com/office/drawing/2014/main" id="{D915D5CF-6120-FD44-AFE5-2A160C3AAA88}"/>
              </a:ext>
            </a:extLst>
          </p:cNvPr>
          <p:cNvSpPr/>
          <p:nvPr/>
        </p:nvSpPr>
        <p:spPr>
          <a:xfrm>
            <a:off x="4800600" y="2548593"/>
            <a:ext cx="4182078" cy="2677656"/>
          </a:xfrm>
          <a:prstGeom prst="rect">
            <a:avLst/>
          </a:prstGeom>
        </p:spPr>
        <p:txBody>
          <a:bodyPr wrap="square">
            <a:spAutoFit/>
          </a:bodyPr>
          <a:lstStyle/>
          <a:p>
            <a:r>
              <a:rPr lang="en-US" sz="2400" dirty="0"/>
              <a:t>Cons</a:t>
            </a:r>
          </a:p>
          <a:p>
            <a:pPr marL="285750" indent="-285750">
              <a:buFont typeface="Arial" panose="020B0604020202020204" pitchFamily="34" charset="0"/>
              <a:buChar char="•"/>
            </a:pPr>
            <a:r>
              <a:rPr lang="en-US" sz="2400" dirty="0"/>
              <a:t>The laws favored English merchants.</a:t>
            </a:r>
          </a:p>
          <a:p>
            <a:pPr marL="285750" indent="-285750">
              <a:buFont typeface="Arial" panose="020B0604020202020204" pitchFamily="34" charset="0"/>
              <a:buChar char="•"/>
            </a:pPr>
            <a:r>
              <a:rPr lang="en-US" sz="2400" dirty="0"/>
              <a:t>Colonists felt they could make more money if they were free to sell to foreign markets themselves.</a:t>
            </a:r>
          </a:p>
        </p:txBody>
      </p:sp>
      <p:sp>
        <p:nvSpPr>
          <p:cNvPr id="5" name="Rectangle 4">
            <a:extLst>
              <a:ext uri="{FF2B5EF4-FFF2-40B4-BE49-F238E27FC236}">
                <a16:creationId xmlns:a16="http://schemas.microsoft.com/office/drawing/2014/main" id="{4C34751A-075E-0144-9C7B-6B32982F3C89}"/>
              </a:ext>
            </a:extLst>
          </p:cNvPr>
          <p:cNvSpPr/>
          <p:nvPr/>
        </p:nvSpPr>
        <p:spPr>
          <a:xfrm>
            <a:off x="1066800" y="1255931"/>
            <a:ext cx="6781800" cy="461665"/>
          </a:xfrm>
          <a:prstGeom prst="rect">
            <a:avLst/>
          </a:prstGeom>
        </p:spPr>
        <p:txBody>
          <a:bodyPr wrap="square">
            <a:spAutoFit/>
          </a:bodyPr>
          <a:lstStyle/>
          <a:p>
            <a:r>
              <a:rPr lang="en-US" sz="2400" dirty="0">
                <a:latin typeface="Times" pitchFamily="2" charset="0"/>
                <a:ea typeface="Verdana" panose="020B0604030504040204" pitchFamily="34" charset="0"/>
                <a:cs typeface="Times New Roman" panose="02020603050405020304" pitchFamily="18" charset="0"/>
              </a:rPr>
              <a:t>-placed heavy restrictions on trade in the colonies.</a:t>
            </a:r>
            <a:r>
              <a:rPr lang="en-US" sz="2400" dirty="0"/>
              <a:t> </a:t>
            </a:r>
          </a:p>
        </p:txBody>
      </p:sp>
    </p:spTree>
    <p:extLst>
      <p:ext uri="{BB962C8B-B14F-4D97-AF65-F5344CB8AC3E}">
        <p14:creationId xmlns:p14="http://schemas.microsoft.com/office/powerpoint/2010/main" val="289695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9219" name="Text Box 7"/>
          <p:cNvSpPr txBox="1">
            <a:spLocks noChangeArrowheads="1"/>
          </p:cNvSpPr>
          <p:nvPr/>
        </p:nvSpPr>
        <p:spPr bwMode="auto">
          <a:xfrm>
            <a:off x="838200" y="686305"/>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With the French defeat, Britain gained vast new lands in North America. </a:t>
            </a:r>
          </a:p>
        </p:txBody>
      </p:sp>
      <p:sp>
        <p:nvSpPr>
          <p:cNvPr id="32782" name="AutoShape 14"/>
          <p:cNvSpPr>
            <a:spLocks noChangeArrowheads="1"/>
          </p:cNvSpPr>
          <p:nvPr/>
        </p:nvSpPr>
        <p:spPr bwMode="auto">
          <a:xfrm>
            <a:off x="838200" y="2533650"/>
            <a:ext cx="3657600" cy="3657600"/>
          </a:xfrm>
          <a:prstGeom prst="rightArrow">
            <a:avLst>
              <a:gd name="adj1" fmla="val 50000"/>
              <a:gd name="adj2" fmla="val 25523"/>
            </a:avLst>
          </a:prstGeom>
          <a:solidFill>
            <a:srgbClr val="CCFFCC"/>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dirty="0"/>
              <a:t>Native Americans</a:t>
            </a:r>
          </a:p>
          <a:p>
            <a:pPr algn="ctr" eaLnBrk="1" hangingPunct="1"/>
            <a:r>
              <a:rPr lang="en-US" altLang="en-US" dirty="0"/>
              <a:t>saw a new threat </a:t>
            </a:r>
          </a:p>
          <a:p>
            <a:pPr algn="ctr" eaLnBrk="1" hangingPunct="1"/>
            <a:r>
              <a:rPr lang="en-US" altLang="en-US" dirty="0"/>
              <a:t>to their lands.</a:t>
            </a:r>
          </a:p>
        </p:txBody>
      </p:sp>
      <p:sp>
        <p:nvSpPr>
          <p:cNvPr id="32783" name="AutoShape 15"/>
          <p:cNvSpPr>
            <a:spLocks noChangeArrowheads="1"/>
          </p:cNvSpPr>
          <p:nvPr/>
        </p:nvSpPr>
        <p:spPr bwMode="auto">
          <a:xfrm>
            <a:off x="4572000" y="2533650"/>
            <a:ext cx="3657600" cy="3657600"/>
          </a:xfrm>
          <a:prstGeom prst="leftArrow">
            <a:avLst>
              <a:gd name="adj1" fmla="val 50000"/>
              <a:gd name="adj2" fmla="val 26065"/>
            </a:avLst>
          </a:prstGeom>
          <a:solidFill>
            <a:srgbClr val="99CCFF"/>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dirty="0"/>
              <a:t>Colonists saw</a:t>
            </a:r>
          </a:p>
          <a:p>
            <a:pPr algn="ctr" eaLnBrk="1" hangingPunct="1"/>
            <a:r>
              <a:rPr lang="en-US" altLang="en-US" dirty="0"/>
              <a:t>endless room</a:t>
            </a:r>
          </a:p>
          <a:p>
            <a:pPr algn="ctr" eaLnBrk="1" hangingPunct="1"/>
            <a:r>
              <a:rPr lang="en-US" altLang="en-US" dirty="0"/>
              <a:t>for settlement.</a:t>
            </a:r>
          </a:p>
        </p:txBody>
      </p:sp>
    </p:spTree>
    <p:extLst>
      <p:ext uri="{BB962C8B-B14F-4D97-AF65-F5344CB8AC3E}">
        <p14:creationId xmlns:p14="http://schemas.microsoft.com/office/powerpoint/2010/main" val="2821012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82"/>
                                        </p:tgtEl>
                                        <p:attrNameLst>
                                          <p:attrName>style.visibility</p:attrName>
                                        </p:attrNameLst>
                                      </p:cBhvr>
                                      <p:to>
                                        <p:strVal val="visible"/>
                                      </p:to>
                                    </p:set>
                                    <p:anim calcmode="lin" valueType="num">
                                      <p:cBhvr additive="base">
                                        <p:cTn id="7" dur="1000" fill="hold"/>
                                        <p:tgtEl>
                                          <p:spTgt spid="32782"/>
                                        </p:tgtEl>
                                        <p:attrNameLst>
                                          <p:attrName>ppt_x</p:attrName>
                                        </p:attrNameLst>
                                      </p:cBhvr>
                                      <p:tavLst>
                                        <p:tav tm="0">
                                          <p:val>
                                            <p:strVal val="0-#ppt_w/2"/>
                                          </p:val>
                                        </p:tav>
                                        <p:tav tm="100000">
                                          <p:val>
                                            <p:strVal val="#ppt_x"/>
                                          </p:val>
                                        </p:tav>
                                      </p:tavLst>
                                    </p:anim>
                                    <p:anim calcmode="lin" valueType="num">
                                      <p:cBhvr additive="base">
                                        <p:cTn id="8" dur="1000" fill="hold"/>
                                        <p:tgtEl>
                                          <p:spTgt spid="327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83"/>
                                        </p:tgtEl>
                                        <p:attrNameLst>
                                          <p:attrName>style.visibility</p:attrName>
                                        </p:attrNameLst>
                                      </p:cBhvr>
                                      <p:to>
                                        <p:strVal val="visible"/>
                                      </p:to>
                                    </p:set>
                                    <p:anim calcmode="lin" valueType="num">
                                      <p:cBhvr additive="base">
                                        <p:cTn id="13" dur="1000" fill="hold"/>
                                        <p:tgtEl>
                                          <p:spTgt spid="32783"/>
                                        </p:tgtEl>
                                        <p:attrNameLst>
                                          <p:attrName>ppt_x</p:attrName>
                                        </p:attrNameLst>
                                      </p:cBhvr>
                                      <p:tavLst>
                                        <p:tav tm="0">
                                          <p:val>
                                            <p:strVal val="1+#ppt_w/2"/>
                                          </p:val>
                                        </p:tav>
                                        <p:tav tm="100000">
                                          <p:val>
                                            <p:strVal val="#ppt_x"/>
                                          </p:val>
                                        </p:tav>
                                      </p:tavLst>
                                    </p:anim>
                                    <p:anim calcmode="lin" valueType="num">
                                      <p:cBhvr additive="base">
                                        <p:cTn id="14" dur="1000" fill="hold"/>
                                        <p:tgtEl>
                                          <p:spTgt spid="327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animBg="1"/>
      <p:bldP spid="327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5033-1AA2-4341-B372-6CA2B23F5EA0}"/>
              </a:ext>
            </a:extLst>
          </p:cNvPr>
          <p:cNvSpPr>
            <a:spLocks noGrp="1"/>
          </p:cNvSpPr>
          <p:nvPr>
            <p:ph type="title"/>
          </p:nvPr>
        </p:nvSpPr>
        <p:spPr>
          <a:xfrm>
            <a:off x="1016989" y="825545"/>
            <a:ext cx="7543800" cy="748455"/>
          </a:xfrm>
        </p:spPr>
        <p:txBody>
          <a:bodyPr/>
          <a:lstStyle/>
          <a:p>
            <a:r>
              <a:rPr lang="en-US" dirty="0"/>
              <a:t>What brought the colonists?</a:t>
            </a:r>
          </a:p>
        </p:txBody>
      </p:sp>
      <p:sp>
        <p:nvSpPr>
          <p:cNvPr id="3" name="Content Placeholder 2">
            <a:extLst>
              <a:ext uri="{FF2B5EF4-FFF2-40B4-BE49-F238E27FC236}">
                <a16:creationId xmlns:a16="http://schemas.microsoft.com/office/drawing/2014/main" id="{8F30FD22-3D66-874D-BC40-3BEB9F08A578}"/>
              </a:ext>
            </a:extLst>
          </p:cNvPr>
          <p:cNvSpPr>
            <a:spLocks noGrp="1"/>
          </p:cNvSpPr>
          <p:nvPr>
            <p:ph idx="1"/>
          </p:nvPr>
        </p:nvSpPr>
        <p:spPr>
          <a:xfrm>
            <a:off x="1610172" y="1663981"/>
            <a:ext cx="7010400" cy="4495800"/>
          </a:xfrm>
        </p:spPr>
        <p:txBody>
          <a:bodyPr>
            <a:normAutofit lnSpcReduction="10000"/>
          </a:bodyPr>
          <a:lstStyle/>
          <a:p>
            <a:r>
              <a:rPr lang="en-US" sz="4400" dirty="0"/>
              <a:t>Cheap land</a:t>
            </a:r>
          </a:p>
          <a:p>
            <a:pPr marL="0" indent="0">
              <a:buNone/>
            </a:pPr>
            <a:endParaRPr lang="en-US" sz="4400" dirty="0"/>
          </a:p>
          <a:p>
            <a:r>
              <a:rPr lang="en-US" sz="4400" dirty="0"/>
              <a:t>Religious Tolerance</a:t>
            </a:r>
            <a:br>
              <a:rPr lang="en-US" sz="4400" dirty="0"/>
            </a:br>
            <a:r>
              <a:rPr lang="en-US" sz="4400" dirty="0"/>
              <a:t> </a:t>
            </a:r>
          </a:p>
          <a:p>
            <a:r>
              <a:rPr lang="en-US" sz="4400" dirty="0"/>
              <a:t>Economic Opportunity</a:t>
            </a:r>
            <a:br>
              <a:rPr lang="en-US" sz="4400" dirty="0"/>
            </a:br>
            <a:r>
              <a:rPr lang="en-US" sz="4400" dirty="0"/>
              <a:t> </a:t>
            </a:r>
          </a:p>
          <a:p>
            <a:r>
              <a:rPr lang="en-US" sz="4400" dirty="0"/>
              <a:t>Self-government! </a:t>
            </a:r>
          </a:p>
          <a:p>
            <a:endParaRPr lang="en-US" dirty="0"/>
          </a:p>
        </p:txBody>
      </p:sp>
      <p:pic>
        <p:nvPicPr>
          <p:cNvPr id="1025" name="Picture 1" descr="page7image39033344">
            <a:extLst>
              <a:ext uri="{FF2B5EF4-FFF2-40B4-BE49-F238E27FC236}">
                <a16:creationId xmlns:a16="http://schemas.microsoft.com/office/drawing/2014/main" id="{954B85A7-F6A7-2940-90DA-F4C649B1B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47" y="1584545"/>
            <a:ext cx="1195655" cy="10535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7image39033760">
            <a:extLst>
              <a:ext uri="{FF2B5EF4-FFF2-40B4-BE49-F238E27FC236}">
                <a16:creationId xmlns:a16="http://schemas.microsoft.com/office/drawing/2014/main" id="{A0DFA902-CB57-B943-A6C4-E18D84776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5" y="2671944"/>
            <a:ext cx="860425" cy="12384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7image39033968">
            <a:extLst>
              <a:ext uri="{FF2B5EF4-FFF2-40B4-BE49-F238E27FC236}">
                <a16:creationId xmlns:a16="http://schemas.microsoft.com/office/drawing/2014/main" id="{06F0FBB9-1416-8843-873D-2B6CD704C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90" y="3769888"/>
            <a:ext cx="1456768" cy="14567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7image39034176">
            <a:extLst>
              <a:ext uri="{FF2B5EF4-FFF2-40B4-BE49-F238E27FC236}">
                <a16:creationId xmlns:a16="http://schemas.microsoft.com/office/drawing/2014/main" id="{13BA4B75-8DF3-C848-9765-0DA989160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898" y="5042181"/>
            <a:ext cx="1219200"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914400" y="477837"/>
            <a:ext cx="731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In Pontiac’s war, the leader of the Ottawa nation, took action to stop settlers from pushing farther west.</a:t>
            </a:r>
          </a:p>
        </p:txBody>
      </p:sp>
      <p:sp>
        <p:nvSpPr>
          <p:cNvPr id="38921" name="Text Box 9"/>
          <p:cNvSpPr txBox="1">
            <a:spLocks noChangeArrowheads="1"/>
          </p:cNvSpPr>
          <p:nvPr/>
        </p:nvSpPr>
        <p:spPr bwMode="auto">
          <a:xfrm>
            <a:off x="914400" y="2786062"/>
            <a:ext cx="7315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Pontiac and his allies launched a bloody attack on British forts and towns.</a:t>
            </a:r>
            <a:r>
              <a:rPr lang="en-US" altLang="en-US" dirty="0">
                <a:solidFill>
                  <a:srgbClr val="0070C0"/>
                </a:solidFill>
              </a:rPr>
              <a:t> </a:t>
            </a:r>
            <a:r>
              <a:rPr lang="en-US" altLang="en-US" dirty="0"/>
              <a:t>The British responded with equally brutal attacks against Native Americans. </a:t>
            </a:r>
          </a:p>
        </p:txBody>
      </p:sp>
      <p:sp>
        <p:nvSpPr>
          <p:cNvPr id="38922" name="Text Box 10"/>
          <p:cNvSpPr txBox="1">
            <a:spLocks noChangeArrowheads="1"/>
          </p:cNvSpPr>
          <p:nvPr/>
        </p:nvSpPr>
        <p:spPr bwMode="auto">
          <a:xfrm>
            <a:off x="914400" y="51054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British defeated Pontiac in 1764, but thousands of settlers and Native Americans had been killed.</a:t>
            </a:r>
          </a:p>
        </p:txBody>
      </p:sp>
      <p:sp>
        <p:nvSpPr>
          <p:cNvPr id="38924" name="AutoShape 12"/>
          <p:cNvSpPr>
            <a:spLocks noChangeArrowheads="1"/>
          </p:cNvSpPr>
          <p:nvPr/>
        </p:nvSpPr>
        <p:spPr bwMode="auto">
          <a:xfrm>
            <a:off x="4343400" y="2120900"/>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38925" name="AutoShape 13"/>
          <p:cNvSpPr>
            <a:spLocks noChangeArrowheads="1"/>
          </p:cNvSpPr>
          <p:nvPr/>
        </p:nvSpPr>
        <p:spPr bwMode="auto">
          <a:xfrm>
            <a:off x="4343400" y="444023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Tree>
    <p:extLst>
      <p:ext uri="{BB962C8B-B14F-4D97-AF65-F5344CB8AC3E}">
        <p14:creationId xmlns:p14="http://schemas.microsoft.com/office/powerpoint/2010/main" val="3100246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24"/>
                                        </p:tgtEl>
                                        <p:attrNameLst>
                                          <p:attrName>style.visibility</p:attrName>
                                        </p:attrNameLst>
                                      </p:cBhvr>
                                      <p:to>
                                        <p:strVal val="visible"/>
                                      </p:to>
                                    </p:set>
                                    <p:animEffect transition="in" filter="wipe(up)">
                                      <p:cBhvr>
                                        <p:cTn id="7" dur="500"/>
                                        <p:tgtEl>
                                          <p:spTgt spid="3892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21"/>
                                        </p:tgtEl>
                                        <p:attrNameLst>
                                          <p:attrName>style.visibility</p:attrName>
                                        </p:attrNameLst>
                                      </p:cBhvr>
                                      <p:to>
                                        <p:strVal val="visible"/>
                                      </p:to>
                                    </p:set>
                                    <p:animEffect transition="in" filter="dissolve">
                                      <p:cBhvr>
                                        <p:cTn id="11" dur="500"/>
                                        <p:tgtEl>
                                          <p:spTgt spid="389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8925"/>
                                        </p:tgtEl>
                                        <p:attrNameLst>
                                          <p:attrName>style.visibility</p:attrName>
                                        </p:attrNameLst>
                                      </p:cBhvr>
                                      <p:to>
                                        <p:strVal val="visible"/>
                                      </p:to>
                                    </p:set>
                                    <p:animEffect transition="in" filter="wipe(up)">
                                      <p:cBhvr>
                                        <p:cTn id="16" dur="500"/>
                                        <p:tgtEl>
                                          <p:spTgt spid="38925"/>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8922"/>
                                        </p:tgtEl>
                                        <p:attrNameLst>
                                          <p:attrName>style.visibility</p:attrName>
                                        </p:attrNameLst>
                                      </p:cBhvr>
                                      <p:to>
                                        <p:strVal val="visible"/>
                                      </p:to>
                                    </p:set>
                                    <p:animEffect transition="in" filter="dissolve">
                                      <p:cBhvr>
                                        <p:cTn id="20"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P spid="38922" grpId="0"/>
      <p:bldP spid="38924" grpId="0" animBg="1"/>
      <p:bldP spid="389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457200" y="1676400"/>
            <a:ext cx="3200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Hoping to avoid further wars, the British issued a new law.</a:t>
            </a:r>
            <a:endParaRPr lang="en-US" altLang="en-US" dirty="0">
              <a:solidFill>
                <a:srgbClr val="FF0000"/>
              </a:solidFill>
            </a:endParaRPr>
          </a:p>
        </p:txBody>
      </p:sp>
      <p:pic>
        <p:nvPicPr>
          <p:cNvPr id="11267" name="Picture 23" descr="ch06_maps_ahon_se_p019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43000"/>
            <a:ext cx="46101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25"/>
          <p:cNvSpPr txBox="1">
            <a:spLocks noChangeArrowheads="1"/>
          </p:cNvSpPr>
          <p:nvPr/>
        </p:nvSpPr>
        <p:spPr bwMode="auto">
          <a:xfrm>
            <a:off x="457200" y="3733800"/>
            <a:ext cx="3200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a:t>
            </a:r>
            <a:r>
              <a:rPr lang="en-US" altLang="en-US" b="1" u="sng" dirty="0">
                <a:solidFill>
                  <a:srgbClr val="C00000"/>
                </a:solidFill>
              </a:rPr>
              <a:t>Proclamation</a:t>
            </a:r>
            <a:r>
              <a:rPr lang="en-US" altLang="en-US" b="1" dirty="0">
                <a:solidFill>
                  <a:srgbClr val="C00000"/>
                </a:solidFill>
              </a:rPr>
              <a:t> of 1763 </a:t>
            </a:r>
            <a:r>
              <a:rPr lang="en-US" altLang="en-US" dirty="0"/>
              <a:t>declared colonists had to  remain east of the Appalachian Mountains.</a:t>
            </a:r>
          </a:p>
        </p:txBody>
      </p:sp>
    </p:spTree>
    <p:extLst>
      <p:ext uri="{BB962C8B-B14F-4D97-AF65-F5344CB8AC3E}">
        <p14:creationId xmlns:p14="http://schemas.microsoft.com/office/powerpoint/2010/main" val="296622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857250" y="6858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Frontier settlers who had already moved west were told to move back. Colonists could settle only east of the line.</a:t>
            </a:r>
            <a:endParaRPr lang="en-US" altLang="en-US" b="1" dirty="0"/>
          </a:p>
        </p:txBody>
      </p:sp>
      <p:sp>
        <p:nvSpPr>
          <p:cNvPr id="12291" name="Line 3"/>
          <p:cNvSpPr>
            <a:spLocks noChangeShapeType="1"/>
          </p:cNvSpPr>
          <p:nvPr/>
        </p:nvSpPr>
        <p:spPr bwMode="auto">
          <a:xfrm flipH="1">
            <a:off x="4514850" y="3295650"/>
            <a:ext cx="457200" cy="2590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92" name="Oval 5"/>
          <p:cNvSpPr>
            <a:spLocks noChangeAspect="1" noChangeArrowheads="1"/>
          </p:cNvSpPr>
          <p:nvPr/>
        </p:nvSpPr>
        <p:spPr bwMode="auto">
          <a:xfrm>
            <a:off x="1314450" y="3733800"/>
            <a:ext cx="1485900" cy="1543050"/>
          </a:xfrm>
          <a:prstGeom prst="ellipse">
            <a:avLst/>
          </a:prstGeom>
          <a:solidFill>
            <a:srgbClr val="CC99FF"/>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800" b="1" dirty="0"/>
              <a:t>Native</a:t>
            </a:r>
          </a:p>
          <a:p>
            <a:pPr algn="ctr" eaLnBrk="1" hangingPunct="1"/>
            <a:r>
              <a:rPr lang="en-US" altLang="en-US" sz="1800" b="1" dirty="0"/>
              <a:t>Americans</a:t>
            </a:r>
          </a:p>
        </p:txBody>
      </p:sp>
      <p:sp>
        <p:nvSpPr>
          <p:cNvPr id="88070" name="Oval 6"/>
          <p:cNvSpPr>
            <a:spLocks noChangeAspect="1" noChangeArrowheads="1"/>
          </p:cNvSpPr>
          <p:nvPr/>
        </p:nvSpPr>
        <p:spPr bwMode="auto">
          <a:xfrm>
            <a:off x="6191250" y="3790950"/>
            <a:ext cx="1428750" cy="1485900"/>
          </a:xfrm>
          <a:prstGeom prst="ellipse">
            <a:avLst/>
          </a:prstGeom>
          <a:solidFill>
            <a:srgbClr val="FFFF99"/>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800" b="1" dirty="0"/>
              <a:t>Colonists</a:t>
            </a:r>
          </a:p>
        </p:txBody>
      </p:sp>
      <p:sp>
        <p:nvSpPr>
          <p:cNvPr id="12294" name="Text Box 7"/>
          <p:cNvSpPr txBox="1">
            <a:spLocks noChangeArrowheads="1"/>
          </p:cNvSpPr>
          <p:nvPr/>
        </p:nvSpPr>
        <p:spPr bwMode="auto">
          <a:xfrm rot="-4735067">
            <a:off x="3059113" y="4379913"/>
            <a:ext cx="285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1800" dirty="0"/>
              <a:t>Appalachian Mountains</a:t>
            </a:r>
          </a:p>
        </p:txBody>
      </p:sp>
      <p:sp>
        <p:nvSpPr>
          <p:cNvPr id="88072" name="AutoShape 8"/>
          <p:cNvSpPr>
            <a:spLocks noChangeArrowheads="1"/>
          </p:cNvSpPr>
          <p:nvPr/>
        </p:nvSpPr>
        <p:spPr bwMode="auto">
          <a:xfrm>
            <a:off x="5257800" y="3429000"/>
            <a:ext cx="838200" cy="381000"/>
          </a:xfrm>
          <a:prstGeom prst="rightArrow">
            <a:avLst>
              <a:gd name="adj1" fmla="val 50000"/>
              <a:gd name="adj2" fmla="val 55000"/>
            </a:avLst>
          </a:prstGeom>
          <a:solidFill>
            <a:schemeClr val="tx1"/>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9" name="Oval 6"/>
          <p:cNvSpPr>
            <a:spLocks noChangeAspect="1" noChangeArrowheads="1"/>
          </p:cNvSpPr>
          <p:nvPr/>
        </p:nvSpPr>
        <p:spPr bwMode="auto">
          <a:xfrm>
            <a:off x="2609850" y="2819400"/>
            <a:ext cx="1428750" cy="1485900"/>
          </a:xfrm>
          <a:prstGeom prst="ellipse">
            <a:avLst/>
          </a:prstGeom>
          <a:solidFill>
            <a:srgbClr val="FFFF99"/>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800" b="1" dirty="0"/>
              <a:t>Colonists</a:t>
            </a:r>
          </a:p>
        </p:txBody>
      </p:sp>
      <p:sp>
        <p:nvSpPr>
          <p:cNvPr id="12297" name="TextBox 9"/>
          <p:cNvSpPr txBox="1">
            <a:spLocks noChangeArrowheads="1"/>
          </p:cNvSpPr>
          <p:nvPr/>
        </p:nvSpPr>
        <p:spPr bwMode="auto">
          <a:xfrm>
            <a:off x="2590800" y="5791200"/>
            <a:ext cx="750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1800" u="sng" dirty="0"/>
              <a:t>West</a:t>
            </a:r>
          </a:p>
        </p:txBody>
      </p:sp>
      <p:sp>
        <p:nvSpPr>
          <p:cNvPr id="12298" name="TextBox 10"/>
          <p:cNvSpPr txBox="1">
            <a:spLocks noChangeArrowheads="1"/>
          </p:cNvSpPr>
          <p:nvPr/>
        </p:nvSpPr>
        <p:spPr bwMode="auto">
          <a:xfrm>
            <a:off x="5486400" y="5791200"/>
            <a:ext cx="679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1800" u="sng" dirty="0"/>
              <a:t>East</a:t>
            </a:r>
          </a:p>
        </p:txBody>
      </p:sp>
    </p:spTree>
    <p:extLst>
      <p:ext uri="{BB962C8B-B14F-4D97-AF65-F5344CB8AC3E}">
        <p14:creationId xmlns:p14="http://schemas.microsoft.com/office/powerpoint/2010/main" val="3760384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wipe(left)">
                                      <p:cBhvr>
                                        <p:cTn id="7" dur="1000"/>
                                        <p:tgtEl>
                                          <p:spTgt spid="88072"/>
                                        </p:tgtEl>
                                      </p:cBhvr>
                                    </p:animEffect>
                                  </p:childTnLst>
                                </p:cTn>
                              </p:par>
                            </p:childTnLst>
                          </p:cTn>
                        </p:par>
                        <p:par>
                          <p:cTn id="8" fill="hold" nodeType="afterGroup">
                            <p:stCondLst>
                              <p:cond delay="1000"/>
                            </p:stCondLst>
                            <p:childTnLst>
                              <p:par>
                                <p:cTn id="9" presetID="9" presetClass="exit" presetSubtype="0" fill="hold" grpId="0" nodeType="afterEffect">
                                  <p:stCondLst>
                                    <p:cond delay="0"/>
                                  </p:stCondLst>
                                  <p:childTnLst>
                                    <p:animEffect transition="out" filter="dissolve">
                                      <p:cBhvr>
                                        <p:cTn id="10" dur="1000"/>
                                        <p:tgtEl>
                                          <p:spTgt spid="9"/>
                                        </p:tgtEl>
                                      </p:cBhvr>
                                    </p:animEffect>
                                    <p:set>
                                      <p:cBhvr>
                                        <p:cTn id="11" dur="1" fill="hold">
                                          <p:stCondLst>
                                            <p:cond delay="999"/>
                                          </p:stCondLst>
                                        </p:cTn>
                                        <p:tgtEl>
                                          <p:spTgt spid="9"/>
                                        </p:tgtEl>
                                        <p:attrNameLst>
                                          <p:attrName>style.visibility</p:attrName>
                                        </p:attrNameLst>
                                      </p:cBhvr>
                                      <p:to>
                                        <p:strVal val="hidden"/>
                                      </p:to>
                                    </p:se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88070"/>
                                        </p:tgtEl>
                                        <p:attrNameLst>
                                          <p:attrName>style.visibility</p:attrName>
                                        </p:attrNameLst>
                                      </p:cBhvr>
                                      <p:to>
                                        <p:strVal val="visible"/>
                                      </p:to>
                                    </p:set>
                                    <p:animEffect transition="in" filter="dissolve">
                                      <p:cBhvr>
                                        <p:cTn id="15" dur="10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2"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14400" y="6096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The Proclamation of 1763 angered many colonists, who believed they had the right to settle wherever they wanted.</a:t>
            </a:r>
          </a:p>
        </p:txBody>
      </p:sp>
      <p:sp>
        <p:nvSpPr>
          <p:cNvPr id="69636" name="Text Box 4"/>
          <p:cNvSpPr txBox="1">
            <a:spLocks noChangeArrowheads="1"/>
          </p:cNvSpPr>
          <p:nvPr/>
        </p:nvSpPr>
        <p:spPr bwMode="auto">
          <a:xfrm>
            <a:off x="914400" y="50292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colonists largely </a:t>
            </a:r>
            <a:r>
              <a:rPr lang="en-US" altLang="en-US" b="1" u="sng" dirty="0">
                <a:solidFill>
                  <a:srgbClr val="C00000"/>
                </a:solidFill>
              </a:rPr>
              <a:t>ignored</a:t>
            </a:r>
            <a:r>
              <a:rPr lang="en-US" altLang="en-US" dirty="0"/>
              <a:t> the proclamation, and Britain found it impossible to enforce. Tensions rose.</a:t>
            </a:r>
          </a:p>
        </p:txBody>
      </p:sp>
      <p:sp>
        <p:nvSpPr>
          <p:cNvPr id="13316" name="AutoShape 8"/>
          <p:cNvSpPr>
            <a:spLocks noChangeArrowheads="1"/>
          </p:cNvSpPr>
          <p:nvPr/>
        </p:nvSpPr>
        <p:spPr bwMode="auto">
          <a:xfrm>
            <a:off x="2895600" y="2590800"/>
            <a:ext cx="2590800" cy="2057400"/>
          </a:xfrm>
          <a:prstGeom prst="horizontalScroll">
            <a:avLst>
              <a:gd name="adj" fmla="val 12500"/>
            </a:avLst>
          </a:prstGeom>
          <a:solidFill>
            <a:srgbClr val="FFCC99"/>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dirty="0"/>
              <a:t>Proclamation</a:t>
            </a:r>
          </a:p>
          <a:p>
            <a:pPr algn="ctr" eaLnBrk="1" hangingPunct="1"/>
            <a:r>
              <a:rPr lang="en-US" altLang="en-US" dirty="0"/>
              <a:t>of 1763</a:t>
            </a:r>
          </a:p>
        </p:txBody>
      </p:sp>
      <p:sp>
        <p:nvSpPr>
          <p:cNvPr id="69641" name="Line 9"/>
          <p:cNvSpPr>
            <a:spLocks noChangeShapeType="1"/>
          </p:cNvSpPr>
          <p:nvPr/>
        </p:nvSpPr>
        <p:spPr bwMode="auto">
          <a:xfrm>
            <a:off x="2667000" y="2590800"/>
            <a:ext cx="2971800" cy="2133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644" name="Line 12"/>
          <p:cNvSpPr>
            <a:spLocks noChangeShapeType="1"/>
          </p:cNvSpPr>
          <p:nvPr/>
        </p:nvSpPr>
        <p:spPr bwMode="auto">
          <a:xfrm flipV="1">
            <a:off x="2590800" y="2590800"/>
            <a:ext cx="3048000" cy="2209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680556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ssolve">
                                      <p:cBhvr>
                                        <p:cTn id="7" dur="500"/>
                                        <p:tgtEl>
                                          <p:spTgt spid="6963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9641"/>
                                        </p:tgtEl>
                                        <p:attrNameLst>
                                          <p:attrName>style.visibility</p:attrName>
                                        </p:attrNameLst>
                                      </p:cBhvr>
                                      <p:to>
                                        <p:strVal val="visible"/>
                                      </p:to>
                                    </p:set>
                                    <p:animEffect transition="in" filter="wipe(up)">
                                      <p:cBhvr>
                                        <p:cTn id="11" dur="500"/>
                                        <p:tgtEl>
                                          <p:spTgt spid="69641"/>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644"/>
                                        </p:tgtEl>
                                        <p:attrNameLst>
                                          <p:attrName>style.visibility</p:attrName>
                                        </p:attrNameLst>
                                      </p:cBhvr>
                                      <p:to>
                                        <p:strVal val="visible"/>
                                      </p:to>
                                    </p:set>
                                    <p:animEffect transition="in" filter="wipe(up)">
                                      <p:cBhvr>
                                        <p:cTn id="15"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41" grpId="0" animBg="1"/>
      <p:bldP spid="696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8"/>
          <p:cNvSpPr>
            <a:spLocks noChangeArrowheads="1"/>
          </p:cNvSpPr>
          <p:nvPr/>
        </p:nvSpPr>
        <p:spPr bwMode="auto">
          <a:xfrm>
            <a:off x="457200" y="2506663"/>
            <a:ext cx="3733800" cy="2286000"/>
          </a:xfrm>
          <a:prstGeom prst="homePlate">
            <a:avLst>
              <a:gd name="adj" fmla="val 27222"/>
            </a:avLst>
          </a:prstGeom>
          <a:solidFill>
            <a:srgbClr val="011893">
              <a:alpha val="41176"/>
            </a:srgbClr>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b="1" dirty="0"/>
              <a:t>Colonists increasingly</a:t>
            </a:r>
          </a:p>
          <a:p>
            <a:pPr algn="ctr" eaLnBrk="1" hangingPunct="1"/>
            <a:r>
              <a:rPr lang="en-US" altLang="en-US" sz="2000" b="1" dirty="0"/>
              <a:t>believed their rights</a:t>
            </a:r>
          </a:p>
          <a:p>
            <a:pPr algn="ctr" eaLnBrk="1" hangingPunct="1"/>
            <a:r>
              <a:rPr lang="en-US" altLang="en-US" sz="2000" b="1" dirty="0"/>
              <a:t>were being</a:t>
            </a:r>
          </a:p>
          <a:p>
            <a:pPr algn="ctr" eaLnBrk="1" hangingPunct="1"/>
            <a:r>
              <a:rPr lang="en-US" altLang="en-US" sz="2000" b="1" dirty="0"/>
              <a:t>threatened.</a:t>
            </a:r>
          </a:p>
        </p:txBody>
      </p:sp>
      <p:sp>
        <p:nvSpPr>
          <p:cNvPr id="106505" name="Rectangle 9"/>
          <p:cNvSpPr>
            <a:spLocks noChangeArrowheads="1"/>
          </p:cNvSpPr>
          <p:nvPr/>
        </p:nvSpPr>
        <p:spPr bwMode="auto">
          <a:xfrm>
            <a:off x="4343400" y="152400"/>
            <a:ext cx="4364421" cy="6324600"/>
          </a:xfrm>
          <a:prstGeom prst="rect">
            <a:avLst/>
          </a:prstGeom>
          <a:solidFill>
            <a:schemeClr val="bg2">
              <a:lumMod val="75000"/>
            </a:schemeClr>
          </a:solidFill>
          <a:ln w="9525">
            <a:no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dirty="0">
                <a:ln w="0"/>
                <a:effectLst>
                  <a:outerShdw blurRad="38100" dist="19050" dir="2700000" algn="tl" rotWithShape="0">
                    <a:schemeClr val="dk1">
                      <a:alpha val="40000"/>
                    </a:schemeClr>
                  </a:outerShdw>
                </a:effectLst>
              </a:rPr>
              <a:t>Colonists had fought</a:t>
            </a:r>
          </a:p>
          <a:p>
            <a:pPr algn="ctr" eaLnBrk="1" hangingPunct="1"/>
            <a:r>
              <a:rPr lang="en-US" altLang="en-US" sz="2000" dirty="0">
                <a:ln w="0"/>
                <a:effectLst>
                  <a:outerShdw blurRad="38100" dist="19050" dir="2700000" algn="tl" rotWithShape="0">
                    <a:schemeClr val="dk1">
                      <a:alpha val="40000"/>
                    </a:schemeClr>
                  </a:outerShdw>
                </a:effectLst>
              </a:rPr>
              <a:t>and died to help</a:t>
            </a:r>
          </a:p>
          <a:p>
            <a:pPr algn="ctr" eaLnBrk="1" hangingPunct="1"/>
            <a:r>
              <a:rPr lang="en-US" altLang="en-US" sz="2000" dirty="0">
                <a:ln w="0"/>
                <a:effectLst>
                  <a:outerShdw blurRad="38100" dist="19050" dir="2700000" algn="tl" rotWithShape="0">
                    <a:schemeClr val="dk1">
                      <a:alpha val="40000"/>
                    </a:schemeClr>
                  </a:outerShdw>
                </a:effectLst>
              </a:rPr>
              <a:t>win the war.</a:t>
            </a:r>
          </a:p>
          <a:p>
            <a:pPr algn="ctr" eaLnBrk="1" hangingPunct="1"/>
            <a:endParaRPr lang="en-US" altLang="en-US" sz="2000" dirty="0">
              <a:ln w="0"/>
              <a:effectLst>
                <a:outerShdw blurRad="38100" dist="19050" dir="2700000" algn="tl" rotWithShape="0">
                  <a:schemeClr val="dk1">
                    <a:alpha val="40000"/>
                  </a:schemeClr>
                </a:outerShdw>
              </a:effectLst>
            </a:endParaRPr>
          </a:p>
          <a:p>
            <a:pPr algn="ctr" eaLnBrk="1" hangingPunct="1"/>
            <a:r>
              <a:rPr lang="en-US" altLang="en-US" sz="2000" dirty="0">
                <a:ln w="0">
                  <a:noFill/>
                </a:ln>
                <a:effectLst>
                  <a:outerShdw blurRad="38100" dist="19050" dir="2700000" algn="tl" rotWithShape="0">
                    <a:schemeClr val="dk1">
                      <a:alpha val="40000"/>
                    </a:schemeClr>
                  </a:outerShdw>
                </a:effectLst>
              </a:rPr>
              <a:t>After the war,</a:t>
            </a:r>
            <a:br>
              <a:rPr lang="en-US" altLang="en-US" sz="2000" dirty="0">
                <a:ln w="0">
                  <a:noFill/>
                </a:ln>
                <a:effectLst>
                  <a:outerShdw blurRad="38100" dist="19050" dir="2700000" algn="tl" rotWithShape="0">
                    <a:schemeClr val="dk1">
                      <a:alpha val="40000"/>
                    </a:schemeClr>
                  </a:outerShdw>
                </a:effectLst>
              </a:rPr>
            </a:br>
            <a:r>
              <a:rPr lang="en-US" altLang="en-US" sz="2000" dirty="0">
                <a:ln w="0">
                  <a:noFill/>
                </a:ln>
                <a:effectLst>
                  <a:outerShdw blurRad="38100" dist="19050" dir="2700000" algn="tl" rotWithShape="0">
                    <a:schemeClr val="dk1">
                      <a:alpha val="40000"/>
                    </a:schemeClr>
                  </a:outerShdw>
                </a:effectLst>
              </a:rPr>
              <a:t>colonists felt separated </a:t>
            </a:r>
          </a:p>
          <a:p>
            <a:pPr algn="ctr" eaLnBrk="1" hangingPunct="1"/>
            <a:r>
              <a:rPr lang="en-US" altLang="en-US" sz="2000" dirty="0">
                <a:ln w="0">
                  <a:noFill/>
                </a:ln>
                <a:effectLst>
                  <a:outerShdw blurRad="38100" dist="19050" dir="2700000" algn="tl" rotWithShape="0">
                    <a:schemeClr val="dk1">
                      <a:alpha val="40000"/>
                    </a:schemeClr>
                  </a:outerShdw>
                </a:effectLst>
              </a:rPr>
              <a:t>from Britain. </a:t>
            </a:r>
          </a:p>
          <a:p>
            <a:pPr algn="ctr" eaLnBrk="1" hangingPunct="1"/>
            <a:endParaRPr lang="en-US" altLang="en-US" sz="2000" dirty="0">
              <a:ln w="0"/>
              <a:effectLst>
                <a:outerShdw blurRad="38100" dist="19050" dir="2700000" algn="tl" rotWithShape="0">
                  <a:schemeClr val="dk1">
                    <a:alpha val="40000"/>
                  </a:schemeClr>
                </a:outerShdw>
              </a:effectLst>
            </a:endParaRPr>
          </a:p>
          <a:p>
            <a:pPr algn="ctr" eaLnBrk="1" hangingPunct="1"/>
            <a:endParaRPr lang="en-US" altLang="en-US" sz="2000" dirty="0">
              <a:ln w="0"/>
              <a:effectLst>
                <a:outerShdw blurRad="38100" dist="19050" dir="2700000" algn="tl" rotWithShape="0">
                  <a:schemeClr val="dk1">
                    <a:alpha val="40000"/>
                  </a:schemeClr>
                </a:outerShdw>
              </a:effectLst>
            </a:endParaRPr>
          </a:p>
          <a:p>
            <a:pPr algn="ctr" eaLnBrk="1" hangingPunct="1"/>
            <a:r>
              <a:rPr lang="en-US" altLang="en-US" sz="2000" dirty="0">
                <a:ln w="0"/>
                <a:effectLst>
                  <a:outerShdw blurRad="38100" dist="19050" dir="2700000" algn="tl" rotWithShape="0">
                    <a:schemeClr val="dk1">
                      <a:alpha val="40000"/>
                    </a:schemeClr>
                  </a:outerShdw>
                </a:effectLst>
              </a:rPr>
              <a:t>Colonists expected Britain </a:t>
            </a:r>
          </a:p>
          <a:p>
            <a:pPr algn="ctr" eaLnBrk="1" hangingPunct="1"/>
            <a:r>
              <a:rPr lang="en-US" altLang="en-US" sz="2000" dirty="0">
                <a:ln w="0"/>
                <a:effectLst>
                  <a:outerShdw blurRad="38100" dist="19050" dir="2700000" algn="tl" rotWithShape="0">
                    <a:schemeClr val="dk1">
                      <a:alpha val="40000"/>
                    </a:schemeClr>
                  </a:outerShdw>
                </a:effectLst>
              </a:rPr>
              <a:t>to be </a:t>
            </a:r>
            <a:r>
              <a:rPr lang="en-US" altLang="en-US" sz="2000" b="1" u="sng" dirty="0">
                <a:ln w="0"/>
                <a:solidFill>
                  <a:srgbClr val="C00000"/>
                </a:solidFill>
                <a:effectLst>
                  <a:outerShdw blurRad="38100" dist="19050" dir="2700000" algn="tl" rotWithShape="0">
                    <a:schemeClr val="dk1">
                      <a:alpha val="40000"/>
                    </a:schemeClr>
                  </a:outerShdw>
                </a:effectLst>
              </a:rPr>
              <a:t>grateful</a:t>
            </a:r>
            <a:r>
              <a:rPr lang="en-US" altLang="en-US" sz="2000" dirty="0">
                <a:ln w="0"/>
                <a:effectLst>
                  <a:outerShdw blurRad="38100" dist="19050" dir="2700000" algn="tl" rotWithShape="0">
                    <a:schemeClr val="dk1">
                      <a:alpha val="40000"/>
                    </a:schemeClr>
                  </a:outerShdw>
                </a:effectLst>
              </a:rPr>
              <a:t> for the</a:t>
            </a:r>
          </a:p>
          <a:p>
            <a:pPr algn="ctr" eaLnBrk="1" hangingPunct="1"/>
            <a:r>
              <a:rPr lang="en-US" altLang="en-US" sz="2000" dirty="0">
                <a:ln w="0"/>
                <a:effectLst>
                  <a:outerShdw blurRad="38100" dist="19050" dir="2700000" algn="tl" rotWithShape="0">
                    <a:schemeClr val="dk1">
                      <a:alpha val="40000"/>
                    </a:schemeClr>
                  </a:outerShdw>
                </a:effectLst>
              </a:rPr>
              <a:t>their help.</a:t>
            </a:r>
          </a:p>
          <a:p>
            <a:pPr algn="ctr" eaLnBrk="1" hangingPunct="1"/>
            <a:endParaRPr lang="en-US" altLang="en-US" sz="2000" dirty="0">
              <a:ln w="0"/>
              <a:effectLst>
                <a:outerShdw blurRad="38100" dist="19050" dir="2700000" algn="tl" rotWithShape="0">
                  <a:schemeClr val="dk1">
                    <a:alpha val="40000"/>
                  </a:schemeClr>
                </a:outerShdw>
              </a:effectLst>
            </a:endParaRPr>
          </a:p>
          <a:p>
            <a:pPr algn="ctr" eaLnBrk="1" hangingPunct="1"/>
            <a:endParaRPr lang="en-US" altLang="en-US" sz="2000" dirty="0">
              <a:ln w="0"/>
              <a:effectLst>
                <a:outerShdw blurRad="38100" dist="19050" dir="2700000" algn="tl" rotWithShape="0">
                  <a:schemeClr val="dk1">
                    <a:alpha val="40000"/>
                  </a:schemeClr>
                </a:outerShdw>
              </a:effectLst>
            </a:endParaRPr>
          </a:p>
          <a:p>
            <a:pPr algn="ctr" eaLnBrk="1" hangingPunct="1"/>
            <a:r>
              <a:rPr lang="en-US" altLang="en-US" sz="2000" dirty="0">
                <a:ln w="0"/>
                <a:effectLst>
                  <a:outerShdw blurRad="38100" dist="19050" dir="2700000" algn="tl" rotWithShape="0">
                    <a:schemeClr val="dk1">
                      <a:alpha val="40000"/>
                    </a:schemeClr>
                  </a:outerShdw>
                </a:effectLst>
              </a:rPr>
              <a:t>Colonists were</a:t>
            </a:r>
          </a:p>
          <a:p>
            <a:pPr algn="ctr" eaLnBrk="1" hangingPunct="1"/>
            <a:r>
              <a:rPr lang="en-US" altLang="en-US" sz="2000" dirty="0">
                <a:ln w="0"/>
                <a:effectLst>
                  <a:outerShdw blurRad="38100" dist="19050" dir="2700000" algn="tl" rotWithShape="0">
                    <a:schemeClr val="dk1">
                      <a:alpha val="40000"/>
                    </a:schemeClr>
                  </a:outerShdw>
                </a:effectLst>
              </a:rPr>
              <a:t>loyal subjects; they</a:t>
            </a:r>
          </a:p>
          <a:p>
            <a:pPr algn="ctr" eaLnBrk="1" hangingPunct="1"/>
            <a:r>
              <a:rPr lang="en-US" altLang="en-US" sz="2000" dirty="0">
                <a:ln w="0"/>
                <a:effectLst>
                  <a:outerShdw blurRad="38100" dist="19050" dir="2700000" algn="tl" rotWithShape="0">
                    <a:schemeClr val="dk1">
                      <a:alpha val="40000"/>
                    </a:schemeClr>
                  </a:outerShdw>
                </a:effectLst>
              </a:rPr>
              <a:t> expected to have the </a:t>
            </a:r>
          </a:p>
          <a:p>
            <a:pPr algn="ctr" eaLnBrk="1" hangingPunct="1"/>
            <a:r>
              <a:rPr lang="en-US" altLang="en-US" sz="2000" dirty="0">
                <a:ln w="0"/>
                <a:effectLst>
                  <a:outerShdw blurRad="38100" dist="19050" dir="2700000" algn="tl" rotWithShape="0">
                    <a:schemeClr val="dk1">
                      <a:alpha val="40000"/>
                    </a:schemeClr>
                  </a:outerShdw>
                </a:effectLst>
              </a:rPr>
              <a:t>same rights as other</a:t>
            </a:r>
          </a:p>
          <a:p>
            <a:pPr algn="ctr" eaLnBrk="1" hangingPunct="1"/>
            <a:r>
              <a:rPr lang="en-US" altLang="en-US" sz="2000" dirty="0">
                <a:ln w="0"/>
                <a:effectLst>
                  <a:outerShdw blurRad="38100" dist="19050" dir="2700000" algn="tl" rotWithShape="0">
                    <a:schemeClr val="dk1">
                      <a:alpha val="40000"/>
                    </a:schemeClr>
                  </a:outerShdw>
                </a:effectLst>
              </a:rPr>
              <a:t> British citizens.</a:t>
            </a:r>
          </a:p>
        </p:txBody>
      </p:sp>
    </p:spTree>
    <p:extLst>
      <p:ext uri="{BB962C8B-B14F-4D97-AF65-F5344CB8AC3E}">
        <p14:creationId xmlns:p14="http://schemas.microsoft.com/office/powerpoint/2010/main" val="4136405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505"/>
                                        </p:tgtEl>
                                        <p:attrNameLst>
                                          <p:attrName>style.visibility</p:attrName>
                                        </p:attrNameLst>
                                      </p:cBhvr>
                                      <p:to>
                                        <p:strVal val="visible"/>
                                      </p:to>
                                    </p:set>
                                    <p:animEffect transition="in" filter="wipe(up)">
                                      <p:cBhvr>
                                        <p:cTn id="7" dur="1000"/>
                                        <p:tgtEl>
                                          <p:spTgt spid="106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4419600" y="106365"/>
            <a:ext cx="4267200" cy="4694236"/>
          </a:xfrm>
          <a:prstGeom prst="rect">
            <a:avLst/>
          </a:prstGeom>
          <a:solidFill>
            <a:schemeClr val="tx2">
              <a:lumMod val="40000"/>
              <a:lumOff val="60000"/>
            </a:schemeClr>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dirty="0"/>
              <a:t>The war had put</a:t>
            </a:r>
          </a:p>
          <a:p>
            <a:pPr algn="ctr" eaLnBrk="1" hangingPunct="1"/>
            <a:r>
              <a:rPr lang="en-US" altLang="en-US" sz="2000" dirty="0"/>
              <a:t>Britain in debt.</a:t>
            </a:r>
          </a:p>
          <a:p>
            <a:pPr algn="ctr" eaLnBrk="1" hangingPunct="1"/>
            <a:endParaRPr lang="en-US" altLang="en-US" sz="2000" dirty="0"/>
          </a:p>
          <a:p>
            <a:pPr algn="ctr" eaLnBrk="1" hangingPunct="1"/>
            <a:endParaRPr lang="en-US" altLang="en-US" sz="2000" dirty="0"/>
          </a:p>
          <a:p>
            <a:pPr algn="ctr" eaLnBrk="1" hangingPunct="1"/>
            <a:r>
              <a:rPr lang="en-US" altLang="en-US" sz="2000" dirty="0"/>
              <a:t>Britain continued to</a:t>
            </a:r>
          </a:p>
          <a:p>
            <a:pPr algn="ctr" eaLnBrk="1" hangingPunct="1"/>
            <a:r>
              <a:rPr lang="en-US" altLang="en-US" sz="2000" dirty="0"/>
              <a:t>spend money on</a:t>
            </a:r>
          </a:p>
          <a:p>
            <a:pPr algn="ctr" eaLnBrk="1" hangingPunct="1"/>
            <a:r>
              <a:rPr lang="en-US" altLang="en-US" sz="2000" dirty="0"/>
              <a:t> troops to protect</a:t>
            </a:r>
          </a:p>
          <a:p>
            <a:pPr algn="ctr" eaLnBrk="1" hangingPunct="1"/>
            <a:r>
              <a:rPr lang="en-US" altLang="en-US" sz="2000" dirty="0"/>
              <a:t>colonists from</a:t>
            </a:r>
          </a:p>
          <a:p>
            <a:pPr algn="ctr" eaLnBrk="1" hangingPunct="1"/>
            <a:r>
              <a:rPr lang="en-US" altLang="en-US" sz="2000" dirty="0"/>
              <a:t>Native Americans.</a:t>
            </a:r>
          </a:p>
          <a:p>
            <a:pPr algn="ctr" eaLnBrk="1" hangingPunct="1"/>
            <a:endParaRPr lang="en-US" altLang="en-US" sz="2000" dirty="0"/>
          </a:p>
          <a:p>
            <a:pPr algn="ctr" eaLnBrk="1" hangingPunct="1"/>
            <a:endParaRPr lang="en-US" altLang="en-US" sz="2000" dirty="0"/>
          </a:p>
          <a:p>
            <a:pPr algn="ctr" eaLnBrk="1" hangingPunct="1"/>
            <a:r>
              <a:rPr lang="en-US" altLang="en-US" sz="2000" dirty="0"/>
              <a:t>British leaders </a:t>
            </a:r>
          </a:p>
          <a:p>
            <a:pPr algn="ctr" eaLnBrk="1" hangingPunct="1"/>
            <a:r>
              <a:rPr lang="en-US" altLang="en-US" sz="2000" dirty="0"/>
              <a:t>expected the </a:t>
            </a:r>
            <a:r>
              <a:rPr lang="en-US" altLang="en-US" sz="2000" b="1" u="sng" dirty="0">
                <a:solidFill>
                  <a:srgbClr val="C00000"/>
                </a:solidFill>
              </a:rPr>
              <a:t>colonists</a:t>
            </a:r>
            <a:r>
              <a:rPr lang="en-US" altLang="en-US" sz="2000" b="1" dirty="0"/>
              <a:t> </a:t>
            </a:r>
          </a:p>
          <a:p>
            <a:pPr algn="ctr" eaLnBrk="1" hangingPunct="1"/>
            <a:r>
              <a:rPr lang="en-US" altLang="en-US" sz="2000" dirty="0"/>
              <a:t>to help pay </a:t>
            </a:r>
            <a:r>
              <a:rPr lang="en-US" altLang="en-US" sz="2000" b="1" u="sng" dirty="0">
                <a:solidFill>
                  <a:srgbClr val="C00000"/>
                </a:solidFill>
              </a:rPr>
              <a:t>expenses</a:t>
            </a:r>
            <a:r>
              <a:rPr lang="en-US" altLang="en-US" sz="2000" b="1" dirty="0"/>
              <a:t>.</a:t>
            </a:r>
          </a:p>
        </p:txBody>
      </p:sp>
      <p:sp>
        <p:nvSpPr>
          <p:cNvPr id="15363" name="AutoShape 6"/>
          <p:cNvSpPr>
            <a:spLocks noChangeArrowheads="1"/>
          </p:cNvSpPr>
          <p:nvPr/>
        </p:nvSpPr>
        <p:spPr bwMode="auto">
          <a:xfrm>
            <a:off x="304800" y="1371600"/>
            <a:ext cx="3733800" cy="2286000"/>
          </a:xfrm>
          <a:prstGeom prst="homePlate">
            <a:avLst>
              <a:gd name="adj" fmla="val 27222"/>
            </a:avLst>
          </a:prstGeom>
          <a:solidFill>
            <a:srgbClr val="C00000">
              <a:alpha val="68235"/>
            </a:srgbClr>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b="1" dirty="0"/>
              <a:t>British leaders</a:t>
            </a:r>
          </a:p>
          <a:p>
            <a:pPr algn="ctr" eaLnBrk="1" hangingPunct="1"/>
            <a:r>
              <a:rPr lang="en-US" altLang="en-US" sz="2000" b="1" dirty="0"/>
              <a:t>were concerned</a:t>
            </a:r>
          </a:p>
          <a:p>
            <a:pPr algn="ctr" eaLnBrk="1" hangingPunct="1"/>
            <a:r>
              <a:rPr lang="en-US" altLang="en-US" sz="2000" b="1" dirty="0"/>
              <a:t>about paying for</a:t>
            </a:r>
          </a:p>
          <a:p>
            <a:pPr algn="ctr" eaLnBrk="1" hangingPunct="1"/>
            <a:r>
              <a:rPr lang="en-US" altLang="en-US" sz="2000" b="1" dirty="0"/>
              <a:t>their costly </a:t>
            </a:r>
          </a:p>
          <a:p>
            <a:pPr algn="ctr" eaLnBrk="1" hangingPunct="1"/>
            <a:r>
              <a:rPr lang="en-US" altLang="en-US" sz="2000" b="1" dirty="0"/>
              <a:t>colonies.</a:t>
            </a:r>
          </a:p>
        </p:txBody>
      </p:sp>
      <p:pic>
        <p:nvPicPr>
          <p:cNvPr id="4" name="Picture 4" descr="page23image814840944">
            <a:extLst>
              <a:ext uri="{FF2B5EF4-FFF2-40B4-BE49-F238E27FC236}">
                <a16:creationId xmlns:a16="http://schemas.microsoft.com/office/drawing/2014/main" id="{5C5BD0BC-5BC0-CE43-BEE4-511F3B419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31712"/>
            <a:ext cx="3429000" cy="21199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age23image814841248">
            <a:extLst>
              <a:ext uri="{FF2B5EF4-FFF2-40B4-BE49-F238E27FC236}">
                <a16:creationId xmlns:a16="http://schemas.microsoft.com/office/drawing/2014/main" id="{5AFD2B39-2971-A644-92D9-AA46E79F8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768" y="5029309"/>
            <a:ext cx="1987299" cy="1722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42FCD6E-BCF8-0344-8B30-7040D4F01B69}"/>
              </a:ext>
            </a:extLst>
          </p:cNvPr>
          <p:cNvSpPr/>
          <p:nvPr/>
        </p:nvSpPr>
        <p:spPr>
          <a:xfrm>
            <a:off x="4004733" y="5301734"/>
            <a:ext cx="595035" cy="830997"/>
          </a:xfrm>
          <a:prstGeom prst="rect">
            <a:avLst/>
          </a:prstGeom>
        </p:spPr>
        <p:txBody>
          <a:bodyPr wrap="none">
            <a:spAutoFit/>
          </a:bodyPr>
          <a:lstStyle/>
          <a:p>
            <a:r>
              <a:rPr lang="en-US" sz="4800" dirty="0"/>
              <a:t>=</a:t>
            </a:r>
            <a:endParaRPr lang="en-US" dirty="0"/>
          </a:p>
        </p:txBody>
      </p:sp>
    </p:spTree>
    <p:extLst>
      <p:ext uri="{BB962C8B-B14F-4D97-AF65-F5344CB8AC3E}">
        <p14:creationId xmlns:p14="http://schemas.microsoft.com/office/powerpoint/2010/main" val="131794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wipe(up)">
                                      <p:cBhvr>
                                        <p:cTn id="7" dur="10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62000" y="609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To raise money, British leaders imposed a series of new laws forcing the colonists to share the financial burden.</a:t>
            </a:r>
          </a:p>
        </p:txBody>
      </p:sp>
      <p:graphicFrame>
        <p:nvGraphicFramePr>
          <p:cNvPr id="71751" name="Group 71"/>
          <p:cNvGraphicFramePr>
            <a:graphicFrameLocks noGrp="1"/>
          </p:cNvGraphicFramePr>
          <p:nvPr>
            <p:ph idx="4294967295"/>
            <p:extLst>
              <p:ext uri="{D42A27DB-BD31-4B8C-83A1-F6EECF244321}">
                <p14:modId xmlns:p14="http://schemas.microsoft.com/office/powerpoint/2010/main" val="3576893382"/>
              </p:ext>
            </p:extLst>
          </p:nvPr>
        </p:nvGraphicFramePr>
        <p:xfrm>
          <a:off x="762000" y="2286000"/>
          <a:ext cx="7315200" cy="3205163"/>
        </p:xfrm>
        <a:graphic>
          <a:graphicData uri="http://schemas.openxmlformats.org/drawingml/2006/table">
            <a:tbl>
              <a:tblPr/>
              <a:tblGrid>
                <a:gridCol w="2690813">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3700462">
                  <a:extLst>
                    <a:ext uri="{9D8B030D-6E8A-4147-A177-3AD203B41FA5}">
                      <a16:colId xmlns:a16="http://schemas.microsoft.com/office/drawing/2014/main" val="20002"/>
                    </a:ext>
                  </a:extLst>
                </a:gridCol>
              </a:tblGrid>
              <a:tr h="10843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rgbClr val="C00000"/>
                          </a:solidFill>
                          <a:effectLst/>
                          <a:latin typeface="Verdana" pitchFamily="34" charset="0"/>
                        </a:rPr>
                        <a:t>Sugar Act</a:t>
                      </a:r>
                    </a:p>
                  </a:txBody>
                  <a:tcPr marL="137160" marR="137160" marT="137174" marB="1371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B985">
                        <a:alpha val="83922"/>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rPr>
                        <a:t>1764</a:t>
                      </a:r>
                    </a:p>
                  </a:txBody>
                  <a:tcPr marL="137160" marR="137160" marT="137174" marB="137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B985">
                        <a:alpha val="83922"/>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rPr>
                        <a:t>Put a t</a:t>
                      </a:r>
                      <a:r>
                        <a:rPr kumimoji="0" lang="en-US" sz="2000" b="1" i="0" u="none" strike="noStrike" cap="none" normalizeH="0" baseline="0" dirty="0">
                          <a:ln>
                            <a:noFill/>
                          </a:ln>
                          <a:solidFill>
                            <a:schemeClr val="tx1">
                              <a:lumMod val="75000"/>
                              <a:lumOff val="25000"/>
                            </a:schemeClr>
                          </a:solidFill>
                          <a:effectLst/>
                          <a:latin typeface="Verdana" pitchFamily="34" charset="0"/>
                        </a:rPr>
                        <a:t>ax</a:t>
                      </a:r>
                      <a:r>
                        <a:rPr kumimoji="0" lang="en-US" sz="2000" b="0" i="0" u="none" strike="noStrike" cap="none" normalizeH="0" baseline="0" dirty="0">
                          <a:ln>
                            <a:noFill/>
                          </a:ln>
                          <a:solidFill>
                            <a:schemeClr val="tx1"/>
                          </a:solidFill>
                          <a:effectLst/>
                          <a:latin typeface="Verdana" pitchFamily="34" charset="0"/>
                        </a:rPr>
                        <a:t> on products such as molasses</a:t>
                      </a:r>
                    </a:p>
                  </a:txBody>
                  <a:tcPr marL="137160" marR="137160" marT="137174" marB="1371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9319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rgbClr val="C00000"/>
                          </a:solidFill>
                          <a:effectLst/>
                          <a:latin typeface="Verdana" pitchFamily="34" charset="0"/>
                        </a:rPr>
                        <a:t>Quartering</a:t>
                      </a:r>
                      <a:r>
                        <a:rPr kumimoji="0" lang="en-US" sz="2000" b="1" i="0" u="none" strike="noStrike" cap="none" normalizeH="0" baseline="0" dirty="0">
                          <a:ln>
                            <a:noFill/>
                          </a:ln>
                          <a:solidFill>
                            <a:srgbClr val="0062AC"/>
                          </a:solidFill>
                          <a:effectLst/>
                          <a:latin typeface="Verdana" pitchFamily="34" charset="0"/>
                        </a:rPr>
                        <a:t> </a:t>
                      </a:r>
                      <a:r>
                        <a:rPr kumimoji="0" lang="en-US" sz="2000" b="1" i="0" u="none" strike="noStrike" cap="none" normalizeH="0" baseline="0" dirty="0">
                          <a:ln>
                            <a:noFill/>
                          </a:ln>
                          <a:solidFill>
                            <a:schemeClr val="tx1"/>
                          </a:solidFill>
                          <a:effectLst/>
                          <a:latin typeface="Verdana" pitchFamily="34" charset="0"/>
                        </a:rPr>
                        <a:t>Act</a:t>
                      </a:r>
                    </a:p>
                  </a:txBody>
                  <a:tcPr marL="137160" marR="137160" marT="137174" marB="1371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B985">
                        <a:alpha val="83922"/>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rPr>
                        <a:t>1765</a:t>
                      </a:r>
                    </a:p>
                  </a:txBody>
                  <a:tcPr marL="137160" marR="137160" marT="137174" marB="137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B985">
                        <a:alpha val="83922"/>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rPr>
                        <a:t>Required colonists to </a:t>
                      </a:r>
                      <a:r>
                        <a:rPr kumimoji="0" lang="en-US" sz="2000" b="1" i="0" u="sng" strike="noStrike" cap="none" normalizeH="0" baseline="0" dirty="0">
                          <a:ln>
                            <a:noFill/>
                          </a:ln>
                          <a:solidFill>
                            <a:srgbClr val="C00000"/>
                          </a:solidFill>
                          <a:effectLst/>
                          <a:latin typeface="Verdana" pitchFamily="34" charset="0"/>
                        </a:rPr>
                        <a:t>house</a:t>
                      </a:r>
                      <a:r>
                        <a:rPr kumimoji="0" lang="en-US" sz="2000" b="0" i="0" u="none" strike="noStrike" cap="none" normalizeH="0" baseline="0" dirty="0">
                          <a:ln>
                            <a:noFill/>
                          </a:ln>
                          <a:solidFill>
                            <a:schemeClr val="tx1"/>
                          </a:solidFill>
                          <a:effectLst/>
                          <a:latin typeface="Verdana" pitchFamily="34" charset="0"/>
                        </a:rPr>
                        <a:t> British troops</a:t>
                      </a:r>
                    </a:p>
                  </a:txBody>
                  <a:tcPr marL="137160" marR="137160" marT="137174" marB="1371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11888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rgbClr val="C00000"/>
                          </a:solidFill>
                          <a:effectLst/>
                          <a:latin typeface="Verdana" pitchFamily="34" charset="0"/>
                        </a:rPr>
                        <a:t>Stamp Act</a:t>
                      </a:r>
                    </a:p>
                  </a:txBody>
                  <a:tcPr marL="137160" marR="137160" marT="137174" marB="1371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B985">
                        <a:alpha val="83922"/>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rPr>
                        <a:t>1765</a:t>
                      </a:r>
                    </a:p>
                  </a:txBody>
                  <a:tcPr marL="137160" marR="137160" marT="137174" marB="137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B985">
                        <a:alpha val="83922"/>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rPr>
                        <a:t>Required colonists to buy special stamps for many products and activities</a:t>
                      </a:r>
                    </a:p>
                  </a:txBody>
                  <a:tcPr marL="137160" marR="137160" marT="137174" marB="1371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702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98634" y="1447800"/>
            <a:ext cx="7315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b="1" dirty="0"/>
          </a:p>
          <a:p>
            <a:pPr eaLnBrk="1" hangingPunct="1"/>
            <a:r>
              <a:rPr lang="en-US" dirty="0"/>
              <a:t>The colonists were upset because these laws and taxes were implemented without any direct </a:t>
            </a:r>
            <a:r>
              <a:rPr lang="en-US" b="1" u="sng" dirty="0">
                <a:solidFill>
                  <a:srgbClr val="C00000"/>
                </a:solidFill>
              </a:rPr>
              <a:t>vote</a:t>
            </a:r>
            <a:r>
              <a:rPr lang="en-US" dirty="0"/>
              <a:t> or </a:t>
            </a:r>
            <a:r>
              <a:rPr lang="en-US" b="1" u="sng" dirty="0">
                <a:solidFill>
                  <a:srgbClr val="C00000"/>
                </a:solidFill>
              </a:rPr>
              <a:t>representation</a:t>
            </a:r>
            <a:r>
              <a:rPr lang="en-US" dirty="0"/>
              <a:t> from the colonists. </a:t>
            </a:r>
          </a:p>
          <a:p>
            <a:pPr eaLnBrk="1" hangingPunct="1"/>
            <a:endParaRPr lang="en-US" altLang="en-US" b="1" dirty="0"/>
          </a:p>
          <a:p>
            <a:pPr eaLnBrk="1" hangingPunct="1"/>
            <a:r>
              <a:rPr lang="en-US" altLang="en-US" dirty="0"/>
              <a:t>Outrage and protests quickly spread throughout the colonies. </a:t>
            </a:r>
            <a:endParaRPr lang="en-US" altLang="en-US" dirty="0">
              <a:solidFill>
                <a:schemeClr val="tx1">
                  <a:lumMod val="75000"/>
                  <a:lumOff val="25000"/>
                </a:schemeClr>
              </a:solidFill>
            </a:endParaRPr>
          </a:p>
        </p:txBody>
      </p:sp>
      <p:sp>
        <p:nvSpPr>
          <p:cNvPr id="73751" name="Text Box 23"/>
          <p:cNvSpPr txBox="1">
            <a:spLocks noChangeArrowheads="1"/>
          </p:cNvSpPr>
          <p:nvPr/>
        </p:nvSpPr>
        <p:spPr bwMode="auto">
          <a:xfrm>
            <a:off x="898634" y="4429655"/>
            <a:ext cx="7315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a:t>
            </a:r>
            <a:r>
              <a:rPr lang="en-US" altLang="en-US" dirty="0">
                <a:solidFill>
                  <a:srgbClr val="002060"/>
                </a:solidFill>
              </a:rPr>
              <a:t>Virginia House of Burgesses </a:t>
            </a:r>
            <a:r>
              <a:rPr lang="en-US" altLang="en-US" dirty="0"/>
              <a:t>and other colonial assemblies declared that they alone</a:t>
            </a:r>
            <a:r>
              <a:rPr lang="en-US" altLang="en-US" dirty="0">
                <a:latin typeface="Arial" charset="0"/>
              </a:rPr>
              <a:t>—</a:t>
            </a:r>
            <a:r>
              <a:rPr lang="en-US" altLang="en-US" dirty="0"/>
              <a:t>the only places where the colonists were represented</a:t>
            </a:r>
            <a:r>
              <a:rPr lang="en-US" altLang="en-US" dirty="0">
                <a:latin typeface="Arial" charset="0"/>
              </a:rPr>
              <a:t>—</a:t>
            </a:r>
            <a:r>
              <a:rPr lang="en-US" altLang="en-US" dirty="0"/>
              <a:t>had the right to tax the colonists. </a:t>
            </a:r>
          </a:p>
        </p:txBody>
      </p:sp>
      <p:sp>
        <p:nvSpPr>
          <p:cNvPr id="2" name="TextBox 1">
            <a:extLst>
              <a:ext uri="{FF2B5EF4-FFF2-40B4-BE49-F238E27FC236}">
                <a16:creationId xmlns:a16="http://schemas.microsoft.com/office/drawing/2014/main" id="{BF795DEA-165D-A941-B470-616DFA895B29}"/>
              </a:ext>
            </a:extLst>
          </p:cNvPr>
          <p:cNvSpPr txBox="1"/>
          <p:nvPr/>
        </p:nvSpPr>
        <p:spPr>
          <a:xfrm>
            <a:off x="450384" y="457200"/>
            <a:ext cx="7315199" cy="369332"/>
          </a:xfrm>
          <a:prstGeom prst="rect">
            <a:avLst/>
          </a:prstGeom>
          <a:noFill/>
        </p:spPr>
        <p:txBody>
          <a:bodyPr wrap="square" rtlCol="0">
            <a:spAutoFit/>
          </a:bodyPr>
          <a:lstStyle/>
          <a:p>
            <a:r>
              <a:rPr lang="en-US" dirty="0"/>
              <a:t>How did the colonists react?</a:t>
            </a:r>
          </a:p>
        </p:txBody>
      </p:sp>
    </p:spTree>
    <p:extLst>
      <p:ext uri="{BB962C8B-B14F-4D97-AF65-F5344CB8AC3E}">
        <p14:creationId xmlns:p14="http://schemas.microsoft.com/office/powerpoint/2010/main" val="3561183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3751"/>
                                        </p:tgtEl>
                                        <p:attrNameLst>
                                          <p:attrName>style.visibility</p:attrName>
                                        </p:attrNameLst>
                                      </p:cBhvr>
                                      <p:to>
                                        <p:strVal val="visible"/>
                                      </p:to>
                                    </p:set>
                                    <p:animEffect transition="in" filter="dissolve">
                                      <p:cBhvr>
                                        <p:cTn id="7" dur="500"/>
                                        <p:tgtEl>
                                          <p:spTgt spid="73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ge34image817399728">
            <a:extLst>
              <a:ext uri="{FF2B5EF4-FFF2-40B4-BE49-F238E27FC236}">
                <a16:creationId xmlns:a16="http://schemas.microsoft.com/office/drawing/2014/main" id="{A41174E5-AFD6-2F42-84BC-5BD1C5736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ge34image727024240">
            <a:extLst>
              <a:ext uri="{FF2B5EF4-FFF2-40B4-BE49-F238E27FC236}">
                <a16:creationId xmlns:a16="http://schemas.microsoft.com/office/drawing/2014/main" id="{36AD34DB-1533-A24D-AFC1-4E479AF81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age34image817414064">
            <a:extLst>
              <a:ext uri="{FF2B5EF4-FFF2-40B4-BE49-F238E27FC236}">
                <a16:creationId xmlns:a16="http://schemas.microsoft.com/office/drawing/2014/main" id="{FBFD0760-47D3-444F-B51E-0D7700857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26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30image728488416">
            <a:extLst>
              <a:ext uri="{FF2B5EF4-FFF2-40B4-BE49-F238E27FC236}">
                <a16:creationId xmlns:a16="http://schemas.microsoft.com/office/drawing/2014/main" id="{E7AA9C83-359C-D14E-A0BF-DF5718B79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3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A6D4-A777-834F-8F7C-88BC92F562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6C3A24-7638-3B44-B0E5-34535184A04D}"/>
              </a:ext>
            </a:extLst>
          </p:cNvPr>
          <p:cNvSpPr>
            <a:spLocks noGrp="1"/>
          </p:cNvSpPr>
          <p:nvPr>
            <p:ph idx="1"/>
          </p:nvPr>
        </p:nvSpPr>
        <p:spPr/>
        <p:txBody>
          <a:bodyPr/>
          <a:lstStyle/>
          <a:p>
            <a:endParaRPr lang="en-US"/>
          </a:p>
        </p:txBody>
      </p:sp>
      <p:pic>
        <p:nvPicPr>
          <p:cNvPr id="2049" name="Picture 1" descr="page9image55647008">
            <a:extLst>
              <a:ext uri="{FF2B5EF4-FFF2-40B4-BE49-F238E27FC236}">
                <a16:creationId xmlns:a16="http://schemas.microsoft.com/office/drawing/2014/main" id="{91496C6C-329A-8945-B0D3-DF96ED5FB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73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ge35image817441264">
            <a:extLst>
              <a:ext uri="{FF2B5EF4-FFF2-40B4-BE49-F238E27FC236}">
                <a16:creationId xmlns:a16="http://schemas.microsoft.com/office/drawing/2014/main" id="{E2E9EF27-2571-2D45-9326-B594125BB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953000" cy="69050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D5ABEE9-1F37-C044-9213-9EA2AFCF200E}"/>
              </a:ext>
            </a:extLst>
          </p:cNvPr>
          <p:cNvSpPr/>
          <p:nvPr/>
        </p:nvSpPr>
        <p:spPr>
          <a:xfrm>
            <a:off x="5105400" y="1752600"/>
            <a:ext cx="3810000" cy="2554545"/>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The colonists got so upset about the British taxes that there were several stories about the colonists grabbing tax collectors, dumping hot tar on them, and then pouring boiling hot tea down their throats. </a:t>
            </a:r>
            <a:endParaRPr lang="en-US" sz="20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2373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84E2F7-F9BE-D049-8438-22E34D4EB9FD}"/>
              </a:ext>
            </a:extLst>
          </p:cNvPr>
          <p:cNvSpPr/>
          <p:nvPr/>
        </p:nvSpPr>
        <p:spPr>
          <a:xfrm>
            <a:off x="304800" y="685800"/>
            <a:ext cx="8001000" cy="4278094"/>
          </a:xfrm>
          <a:prstGeom prst="rect">
            <a:avLst/>
          </a:prstGeom>
        </p:spPr>
        <p:txBody>
          <a:bodyPr wrap="square">
            <a:spAutoFit/>
          </a:bodyPr>
          <a:lstStyle/>
          <a:p>
            <a:r>
              <a:rPr lang="en-US" sz="2800" dirty="0">
                <a:latin typeface="Constantia" panose="02030602050306030303" pitchFamily="18" charset="0"/>
              </a:rPr>
              <a:t>How do you think the British felt about the colonists’ response to to the Stamp Act? </a:t>
            </a:r>
          </a:p>
          <a:p>
            <a:endParaRPr lang="en-US" sz="2800" dirty="0"/>
          </a:p>
          <a:p>
            <a:r>
              <a:rPr lang="en-US" sz="2800" dirty="0">
                <a:latin typeface="Papyrus" panose="020B0602040200020303" pitchFamily="34" charset="77"/>
              </a:rPr>
              <a:t>“And now will these Americans, children planted by our care, nourished up by our Indulgence until they are grown to a degree of strength and opulence, and protected by our arms, will they grudge to contribute their mite to relieve us from heavy weight of the burden which we lie under?” </a:t>
            </a:r>
            <a:endParaRPr lang="en-US" sz="2800" dirty="0"/>
          </a:p>
          <a:p>
            <a:r>
              <a:rPr lang="en-US" sz="2000" dirty="0">
                <a:latin typeface="Papyrus" panose="020B0602040200020303" pitchFamily="34" charset="77"/>
              </a:rPr>
              <a:t>- Charles Townshend, British Politician </a:t>
            </a:r>
            <a:endParaRPr lang="en-US" sz="2800" dirty="0">
              <a:effectLst/>
            </a:endParaRPr>
          </a:p>
        </p:txBody>
      </p:sp>
    </p:spTree>
    <p:extLst>
      <p:ext uri="{BB962C8B-B14F-4D97-AF65-F5344CB8AC3E}">
        <p14:creationId xmlns:p14="http://schemas.microsoft.com/office/powerpoint/2010/main" val="3353680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533400"/>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Delegates from nine colonies formed </a:t>
            </a:r>
            <a:r>
              <a:rPr lang="en-US" altLang="en-US" dirty="0">
                <a:solidFill>
                  <a:srgbClr val="002060"/>
                </a:solidFill>
              </a:rPr>
              <a:t>the Stamp Act Congress </a:t>
            </a:r>
            <a:r>
              <a:rPr lang="en-US" altLang="en-US" dirty="0"/>
              <a:t>to take action.</a:t>
            </a:r>
          </a:p>
        </p:txBody>
      </p:sp>
      <p:sp>
        <p:nvSpPr>
          <p:cNvPr id="112644" name="AutoShape 4"/>
          <p:cNvSpPr>
            <a:spLocks noChangeArrowheads="1"/>
          </p:cNvSpPr>
          <p:nvPr/>
        </p:nvSpPr>
        <p:spPr bwMode="auto">
          <a:xfrm>
            <a:off x="1714500" y="1524000"/>
            <a:ext cx="5715000" cy="2743200"/>
          </a:xfrm>
          <a:prstGeom prst="verticalScroll">
            <a:avLst>
              <a:gd name="adj" fmla="val 12500"/>
            </a:avLst>
          </a:prstGeom>
          <a:solidFill>
            <a:srgbClr val="FFCC99"/>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dirty="0"/>
              <a:t>The Congress sent a </a:t>
            </a:r>
            <a:r>
              <a:rPr lang="en-US" altLang="en-US" dirty="0">
                <a:solidFill>
                  <a:srgbClr val="002060"/>
                </a:solidFill>
              </a:rPr>
              <a:t>petition</a:t>
            </a:r>
          </a:p>
          <a:p>
            <a:pPr algn="ctr" eaLnBrk="1" hangingPunct="1"/>
            <a:r>
              <a:rPr lang="en-US" altLang="en-US" dirty="0"/>
              <a:t>to the king and Parliament,</a:t>
            </a:r>
          </a:p>
          <a:p>
            <a:pPr algn="ctr" eaLnBrk="1" hangingPunct="1"/>
            <a:r>
              <a:rPr lang="en-US" altLang="en-US" dirty="0"/>
              <a:t>demanding the repeal </a:t>
            </a:r>
          </a:p>
          <a:p>
            <a:pPr algn="ctr" eaLnBrk="1" hangingPunct="1"/>
            <a:r>
              <a:rPr lang="en-US" altLang="en-US" dirty="0"/>
              <a:t>of the tax laws. </a:t>
            </a:r>
          </a:p>
        </p:txBody>
      </p:sp>
    </p:spTree>
    <p:extLst>
      <p:ext uri="{BB962C8B-B14F-4D97-AF65-F5344CB8AC3E}">
        <p14:creationId xmlns:p14="http://schemas.microsoft.com/office/powerpoint/2010/main" val="4189105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slide(fromTop)">
                                      <p:cBhvr>
                                        <p:cTn id="7" dur="5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221BCC-5342-BD4C-BD86-1E939B0D422E}"/>
              </a:ext>
            </a:extLst>
          </p:cNvPr>
          <p:cNvSpPr/>
          <p:nvPr/>
        </p:nvSpPr>
        <p:spPr>
          <a:xfrm>
            <a:off x="457200" y="797510"/>
            <a:ext cx="7924800" cy="5262979"/>
          </a:xfrm>
          <a:prstGeom prst="rect">
            <a:avLst/>
          </a:prstGeom>
        </p:spPr>
        <p:txBody>
          <a:bodyPr wrap="square">
            <a:spAutoFit/>
          </a:bodyPr>
          <a:lstStyle/>
          <a:p>
            <a:r>
              <a:rPr lang="en-US" sz="2800" dirty="0">
                <a:latin typeface="Constantia" panose="02030602050306030303" pitchFamily="18" charset="0"/>
              </a:rPr>
              <a:t>The Brits repeal the Stamp Act just one year later, but would threaten the colonies even while doing so. </a:t>
            </a:r>
          </a:p>
          <a:p>
            <a:endParaRPr lang="en-US" sz="3600" dirty="0"/>
          </a:p>
          <a:p>
            <a:r>
              <a:rPr lang="en-US" sz="3600" dirty="0">
                <a:latin typeface="Papyrus" panose="020B0602040200020303" pitchFamily="34" charset="77"/>
              </a:rPr>
              <a:t>Parliament has... “full power and authority to make laws and statutes of sufficient force and validity to bind the colonies and people of America...in all cases whatsoever.“ </a:t>
            </a:r>
            <a:endParaRPr lang="en-US" sz="3600" dirty="0"/>
          </a:p>
          <a:p>
            <a:r>
              <a:rPr lang="en-US" sz="3600" dirty="0">
                <a:latin typeface="Papyrus" panose="020B0602040200020303" pitchFamily="34" charset="77"/>
              </a:rPr>
              <a:t>-</a:t>
            </a:r>
            <a:r>
              <a:rPr lang="en-US" sz="2000" i="1" dirty="0">
                <a:latin typeface="Constantia" panose="02030602050306030303" pitchFamily="18" charset="0"/>
              </a:rPr>
              <a:t>Declaratory Act of 1767 </a:t>
            </a:r>
            <a:endParaRPr lang="en-US" sz="3600" dirty="0">
              <a:effectLst/>
            </a:endParaRPr>
          </a:p>
        </p:txBody>
      </p:sp>
    </p:spTree>
    <p:extLst>
      <p:ext uri="{BB962C8B-B14F-4D97-AF65-F5344CB8AC3E}">
        <p14:creationId xmlns:p14="http://schemas.microsoft.com/office/powerpoint/2010/main" val="1031113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668867" y="5196878"/>
            <a:ext cx="807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latin typeface="Rockwell" panose="02060603020205020403" pitchFamily="18" charset="77"/>
              </a:rPr>
              <a:t>Anger on both sides soon led to a bloody confrontation.</a:t>
            </a:r>
          </a:p>
        </p:txBody>
      </p:sp>
      <p:sp>
        <p:nvSpPr>
          <p:cNvPr id="114693" name="AutoShape 5"/>
          <p:cNvSpPr>
            <a:spLocks noChangeArrowheads="1"/>
          </p:cNvSpPr>
          <p:nvPr/>
        </p:nvSpPr>
        <p:spPr bwMode="auto">
          <a:xfrm>
            <a:off x="4250267" y="291199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2" name="Rectangle 1">
            <a:extLst>
              <a:ext uri="{FF2B5EF4-FFF2-40B4-BE49-F238E27FC236}">
                <a16:creationId xmlns:a16="http://schemas.microsoft.com/office/drawing/2014/main" id="{1820A357-1E37-7A4F-976A-E09F6165AEC3}"/>
              </a:ext>
            </a:extLst>
          </p:cNvPr>
          <p:cNvSpPr/>
          <p:nvPr/>
        </p:nvSpPr>
        <p:spPr>
          <a:xfrm>
            <a:off x="592667" y="542118"/>
            <a:ext cx="7772400" cy="2369880"/>
          </a:xfrm>
          <a:prstGeom prst="rect">
            <a:avLst/>
          </a:prstGeom>
        </p:spPr>
        <p:txBody>
          <a:bodyPr wrap="square">
            <a:spAutoFit/>
          </a:bodyPr>
          <a:lstStyle/>
          <a:p>
            <a:pPr marR="0" lvl="0">
              <a:spcBef>
                <a:spcPts val="0"/>
              </a:spcBef>
              <a:spcAft>
                <a:spcPts val="1200"/>
              </a:spcAft>
              <a:tabLst>
                <a:tab pos="457200" algn="l"/>
              </a:tabLst>
            </a:pPr>
            <a:r>
              <a:rPr lang="en-US" sz="2800" b="1" dirty="0">
                <a:latin typeface="Rockwell" panose="02060603020205020403" pitchFamily="18" charset="77"/>
                <a:ea typeface="Verdana" panose="020B0604030504040204" pitchFamily="34" charset="0"/>
                <a:cs typeface="Verdana" panose="020B0604030504040204" pitchFamily="34" charset="0"/>
              </a:rPr>
              <a:t>1767 </a:t>
            </a:r>
            <a:r>
              <a:rPr lang="en-US" sz="2800" b="1" u="sng" dirty="0">
                <a:solidFill>
                  <a:srgbClr val="C00000"/>
                </a:solidFill>
                <a:latin typeface="Rockwell" panose="02060603020205020403" pitchFamily="18" charset="77"/>
                <a:ea typeface="Verdana" panose="020B0604030504040204" pitchFamily="34" charset="0"/>
                <a:cs typeface="Verdana" panose="020B0604030504040204" pitchFamily="34" charset="0"/>
              </a:rPr>
              <a:t>Townshend Acts</a:t>
            </a:r>
          </a:p>
          <a:p>
            <a:pPr marL="342900" marR="0" lvl="0" indent="-342900">
              <a:spcBef>
                <a:spcPts val="0"/>
              </a:spcBef>
              <a:spcAft>
                <a:spcPts val="1200"/>
              </a:spcAft>
              <a:buFont typeface="Arial" panose="020B0604020202020204" pitchFamily="34" charset="0"/>
              <a:buChar char="•"/>
              <a:tabLst>
                <a:tab pos="457200" algn="l"/>
              </a:tabLst>
            </a:pPr>
            <a:r>
              <a:rPr lang="en-US" sz="2000" dirty="0">
                <a:latin typeface="Verdana" panose="020B0604030504040204" pitchFamily="34" charset="0"/>
                <a:ea typeface="Verdana" panose="020B0604030504040204" pitchFamily="34" charset="0"/>
                <a:cs typeface="Verdana" panose="020B0604030504040204" pitchFamily="34" charset="0"/>
              </a:rPr>
              <a:t>put a tax on imported good such as glass, lead, and tea. By law, these goods could only be produced by Britain.</a:t>
            </a:r>
          </a:p>
          <a:p>
            <a:pPr marL="342900" marR="0" lvl="0" indent="-342900">
              <a:spcBef>
                <a:spcPts val="0"/>
              </a:spcBef>
              <a:spcAft>
                <a:spcPts val="1200"/>
              </a:spcAft>
              <a:buFont typeface="Arial" panose="020B0604020202020204" pitchFamily="34" charset="0"/>
              <a:buChar char="•"/>
              <a:tabLst>
                <a:tab pos="457200" algn="l"/>
              </a:tabLst>
            </a:pPr>
            <a:r>
              <a:rPr lang="en-US" altLang="en-US" sz="2000" dirty="0">
                <a:latin typeface="Verdana" panose="020B0604030504040204" pitchFamily="34" charset="0"/>
                <a:ea typeface="Verdana" panose="020B0604030504040204" pitchFamily="34" charset="0"/>
                <a:cs typeface="Verdana" panose="020B0604030504040204" pitchFamily="34" charset="0"/>
              </a:rPr>
              <a:t>Also authorized </a:t>
            </a:r>
            <a:r>
              <a:rPr lang="en-US" altLang="en-US" sz="2000" i="1" dirty="0">
                <a:latin typeface="Verdana" panose="020B0604030504040204" pitchFamily="34" charset="0"/>
                <a:ea typeface="Verdana" panose="020B0604030504040204" pitchFamily="34" charset="0"/>
                <a:cs typeface="Verdana" panose="020B0604030504040204" pitchFamily="34" charset="0"/>
              </a:rPr>
              <a:t>Writs of assistance</a:t>
            </a:r>
            <a:r>
              <a:rPr lang="en-US" sz="2000" i="1"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allowed officers to search homes and warehouses for goods that might be smuggled</a:t>
            </a:r>
          </a:p>
        </p:txBody>
      </p:sp>
      <p:sp>
        <p:nvSpPr>
          <p:cNvPr id="3" name="Rectangle 2">
            <a:extLst>
              <a:ext uri="{FF2B5EF4-FFF2-40B4-BE49-F238E27FC236}">
                <a16:creationId xmlns:a16="http://schemas.microsoft.com/office/drawing/2014/main" id="{2A5A2B66-FF56-4B4B-A273-7C9656DA88EA}"/>
              </a:ext>
            </a:extLst>
          </p:cNvPr>
          <p:cNvSpPr/>
          <p:nvPr/>
        </p:nvSpPr>
        <p:spPr>
          <a:xfrm>
            <a:off x="592667" y="3444388"/>
            <a:ext cx="7620000" cy="1169551"/>
          </a:xfrm>
          <a:prstGeom prst="rect">
            <a:avLst/>
          </a:prstGeom>
        </p:spPr>
        <p:txBody>
          <a:bodyPr wrap="square">
            <a:spAutoFit/>
          </a:bodyPr>
          <a:lstStyle/>
          <a:p>
            <a:pPr marL="342900" marR="0" lvl="0" indent="-342900">
              <a:spcBef>
                <a:spcPts val="0"/>
              </a:spcBef>
              <a:spcAft>
                <a:spcPts val="1200"/>
              </a:spcAft>
              <a:buFont typeface="Arial" panose="020B0604020202020204" pitchFamily="34" charset="0"/>
              <a:buChar char="•"/>
              <a:tabLst>
                <a:tab pos="457200" algn="l"/>
              </a:tabLst>
            </a:pPr>
            <a:r>
              <a:rPr lang="en-US" sz="2000" dirty="0">
                <a:latin typeface="Verdana" panose="020B0604030504040204" pitchFamily="34" charset="0"/>
                <a:ea typeface="Verdana" panose="020B0604030504040204" pitchFamily="34" charset="0"/>
                <a:cs typeface="Verdana" panose="020B0604030504040204" pitchFamily="34" charset="0"/>
              </a:rPr>
              <a:t>Colonists protested by </a:t>
            </a:r>
            <a:r>
              <a:rPr lang="en-US" sz="2000" b="1" u="sng" dirty="0">
                <a:solidFill>
                  <a:srgbClr val="C00000"/>
                </a:solidFill>
                <a:latin typeface="Verdana" panose="020B0604030504040204" pitchFamily="34" charset="0"/>
                <a:ea typeface="Verdana" panose="020B0604030504040204" pitchFamily="34" charset="0"/>
                <a:cs typeface="Verdana" panose="020B0604030504040204" pitchFamily="34" charset="0"/>
              </a:rPr>
              <a:t>boycotting</a:t>
            </a:r>
            <a:r>
              <a:rPr lang="en-US" sz="2000" dirty="0">
                <a:latin typeface="Verdana" panose="020B0604030504040204" pitchFamily="34" charset="0"/>
                <a:ea typeface="Verdana" panose="020B0604030504040204" pitchFamily="34" charset="0"/>
                <a:cs typeface="Verdana" panose="020B0604030504040204" pitchFamily="34" charset="0"/>
              </a:rPr>
              <a:t> these goods, meaning they refused to buy these products.</a:t>
            </a:r>
          </a:p>
          <a:p>
            <a:pPr marR="0" lvl="0">
              <a:spcBef>
                <a:spcPts val="0"/>
              </a:spcBef>
              <a:spcAft>
                <a:spcPts val="1200"/>
              </a:spcAft>
              <a:tabLst>
                <a:tab pos="457200" algn="l"/>
              </a:tabLst>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1161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up)">
                                      <p:cBhvr>
                                        <p:cTn id="7" dur="500"/>
                                        <p:tgtEl>
                                          <p:spTgt spid="11469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4692"/>
                                        </p:tgtEl>
                                        <p:attrNameLst>
                                          <p:attrName>style.visibility</p:attrName>
                                        </p:attrNameLst>
                                      </p:cBhvr>
                                      <p:to>
                                        <p:strVal val="visible"/>
                                      </p:to>
                                    </p:set>
                                    <p:animEffect transition="in" filter="dissolve">
                                      <p:cBhvr>
                                        <p:cTn id="11"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89DA-5FAF-264D-83EB-2B9599B3D831}"/>
              </a:ext>
            </a:extLst>
          </p:cNvPr>
          <p:cNvSpPr>
            <a:spLocks noGrp="1"/>
          </p:cNvSpPr>
          <p:nvPr>
            <p:ph type="ctrTitle"/>
          </p:nvPr>
        </p:nvSpPr>
        <p:spPr/>
        <p:txBody>
          <a:bodyPr/>
          <a:lstStyle/>
          <a:p>
            <a:r>
              <a:rPr lang="en-US" dirty="0"/>
              <a:t>The Boston Massacre</a:t>
            </a:r>
          </a:p>
        </p:txBody>
      </p:sp>
    </p:spTree>
    <p:extLst>
      <p:ext uri="{BB962C8B-B14F-4D97-AF65-F5344CB8AC3E}">
        <p14:creationId xmlns:p14="http://schemas.microsoft.com/office/powerpoint/2010/main" val="464332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764E-C958-8347-8752-FA26A3ABB5C1}"/>
              </a:ext>
            </a:extLst>
          </p:cNvPr>
          <p:cNvSpPr>
            <a:spLocks noGrp="1"/>
          </p:cNvSpPr>
          <p:nvPr>
            <p:ph type="title"/>
          </p:nvPr>
        </p:nvSpPr>
        <p:spPr/>
        <p:txBody>
          <a:bodyPr/>
          <a:lstStyle/>
          <a:p>
            <a:r>
              <a:rPr lang="en-US" dirty="0"/>
              <a:t>Boston massacre</a:t>
            </a:r>
          </a:p>
        </p:txBody>
      </p:sp>
      <p:sp>
        <p:nvSpPr>
          <p:cNvPr id="3" name="Content Placeholder 2">
            <a:extLst>
              <a:ext uri="{FF2B5EF4-FFF2-40B4-BE49-F238E27FC236}">
                <a16:creationId xmlns:a16="http://schemas.microsoft.com/office/drawing/2014/main" id="{20BBE6A9-03D5-F742-9F1F-FEEA0CD6BCFD}"/>
              </a:ext>
            </a:extLst>
          </p:cNvPr>
          <p:cNvSpPr>
            <a:spLocks noGrp="1"/>
          </p:cNvSpPr>
          <p:nvPr>
            <p:ph idx="1"/>
          </p:nvPr>
        </p:nvSpPr>
        <p:spPr/>
        <p:txBody>
          <a:bodyPr/>
          <a:lstStyle/>
          <a:p>
            <a:pPr lvl="0"/>
            <a:r>
              <a:rPr lang="en-US" dirty="0">
                <a:latin typeface="Verdana" panose="020B0604030504040204" pitchFamily="34" charset="0"/>
                <a:ea typeface="Verdana" panose="020B0604030504040204" pitchFamily="34" charset="0"/>
                <a:cs typeface="Verdana" panose="020B0604030504040204" pitchFamily="34" charset="0"/>
              </a:rPr>
              <a:t>Bostonians were angered by the presence of British </a:t>
            </a:r>
            <a:r>
              <a:rPr lang="en-US" b="1" u="sng" dirty="0">
                <a:solidFill>
                  <a:srgbClr val="C00000"/>
                </a:solidFill>
                <a:latin typeface="Verdana" panose="020B0604030504040204" pitchFamily="34" charset="0"/>
                <a:ea typeface="Verdana" panose="020B0604030504040204" pitchFamily="34" charset="0"/>
                <a:cs typeface="Verdana" panose="020B0604030504040204" pitchFamily="34" charset="0"/>
              </a:rPr>
              <a:t>soldiers</a:t>
            </a:r>
            <a:r>
              <a:rPr lang="en-US" dirty="0">
                <a:latin typeface="Verdana" panose="020B0604030504040204" pitchFamily="34" charset="0"/>
                <a:ea typeface="Verdana" panose="020B0604030504040204" pitchFamily="34" charset="0"/>
                <a:cs typeface="Verdana" panose="020B0604030504040204" pitchFamily="34" charset="0"/>
              </a:rPr>
              <a:t> being stationed in Boston to enforce the Townshend duties.</a:t>
            </a:r>
          </a:p>
          <a:p>
            <a:r>
              <a:rPr lang="en-US" dirty="0">
                <a:latin typeface="Verdana" panose="020B0604030504040204" pitchFamily="34" charset="0"/>
                <a:ea typeface="Verdana" panose="020B0604030504040204" pitchFamily="34" charset="0"/>
                <a:cs typeface="Verdana" panose="020B0604030504040204" pitchFamily="34" charset="0"/>
              </a:rPr>
              <a:t>Group of Boston civilians began insulting and throwing snowballs at a British guard. More soldiers arrived. </a:t>
            </a:r>
          </a:p>
          <a:p>
            <a:r>
              <a:rPr lang="en-US" dirty="0">
                <a:latin typeface="Verdana" panose="020B0604030504040204" pitchFamily="34" charset="0"/>
                <a:ea typeface="Verdana" panose="020B0604030504040204" pitchFamily="34" charset="0"/>
                <a:cs typeface="Verdana" panose="020B0604030504040204" pitchFamily="34" charset="0"/>
              </a:rPr>
              <a:t>Mob of civilians surrounded soldiers in protest</a:t>
            </a:r>
          </a:p>
          <a:p>
            <a:pPr lvl="0"/>
            <a:r>
              <a:rPr lang="en-US" dirty="0">
                <a:latin typeface="Verdana" panose="020B0604030504040204" pitchFamily="34" charset="0"/>
                <a:ea typeface="Verdana" panose="020B0604030504040204" pitchFamily="34" charset="0"/>
                <a:cs typeface="Verdana" panose="020B0604030504040204" pitchFamily="34" charset="0"/>
              </a:rPr>
              <a:t>British soldiers stationed outside the Old State House, seat of Royal power in the colony, shot and killed </a:t>
            </a:r>
            <a:r>
              <a:rPr lang="en-US" b="1" u="sng" dirty="0">
                <a:solidFill>
                  <a:srgbClr val="C00000"/>
                </a:solidFill>
                <a:latin typeface="Verdana" panose="020B0604030504040204" pitchFamily="34" charset="0"/>
                <a:ea typeface="Verdana" panose="020B0604030504040204" pitchFamily="34" charset="0"/>
                <a:cs typeface="Verdana" panose="020B0604030504040204" pitchFamily="34" charset="0"/>
              </a:rPr>
              <a:t>5</a:t>
            </a:r>
            <a:r>
              <a:rPr lang="en-US"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b="1" u="sng" dirty="0">
                <a:solidFill>
                  <a:srgbClr val="C00000"/>
                </a:solidFill>
                <a:latin typeface="Verdana" panose="020B0604030504040204" pitchFamily="34" charset="0"/>
                <a:ea typeface="Verdana" panose="020B0604030504040204" pitchFamily="34" charset="0"/>
                <a:cs typeface="Verdana" panose="020B0604030504040204" pitchFamily="34" charset="0"/>
              </a:rPr>
              <a:t>Bostonians</a:t>
            </a:r>
            <a:r>
              <a:rPr lang="en-US"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and wounding another 6.</a:t>
            </a:r>
          </a:p>
          <a:p>
            <a:r>
              <a:rPr lang="en-US" dirty="0">
                <a:latin typeface="Verdana" panose="020B0604030504040204" pitchFamily="34" charset="0"/>
                <a:ea typeface="Verdana" panose="020B0604030504040204" pitchFamily="34" charset="0"/>
                <a:cs typeface="Verdana" panose="020B0604030504040204" pitchFamily="34" charset="0"/>
              </a:rPr>
              <a:t>African American </a:t>
            </a:r>
            <a:r>
              <a:rPr lang="en-US" b="1" u="sng" dirty="0">
                <a:solidFill>
                  <a:srgbClr val="C00000"/>
                </a:solidFill>
                <a:latin typeface="Verdana" panose="020B0604030504040204" pitchFamily="34" charset="0"/>
                <a:ea typeface="Verdana" panose="020B0604030504040204" pitchFamily="34" charset="0"/>
                <a:cs typeface="Verdana" panose="020B0604030504040204" pitchFamily="34" charset="0"/>
              </a:rPr>
              <a:t>Crispus</a:t>
            </a:r>
            <a:r>
              <a:rPr lang="en-US" u="sng"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b="1" u="sng" dirty="0">
                <a:solidFill>
                  <a:srgbClr val="C00000"/>
                </a:solidFill>
                <a:latin typeface="Verdana" panose="020B0604030504040204" pitchFamily="34" charset="0"/>
                <a:ea typeface="Verdana" panose="020B0604030504040204" pitchFamily="34" charset="0"/>
                <a:cs typeface="Verdana" panose="020B0604030504040204" pitchFamily="34" charset="0"/>
              </a:rPr>
              <a:t>Attucks</a:t>
            </a:r>
            <a:r>
              <a:rPr lang="en-US" u="sng"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was the first to die. He has been recognized as first to fall for American Independence.</a:t>
            </a:r>
          </a:p>
          <a:p>
            <a:pPr lvl="0"/>
            <a:endParaRPr lang="en-US" dirty="0"/>
          </a:p>
          <a:p>
            <a:pPr marL="0" indent="0">
              <a:buNone/>
            </a:pPr>
            <a:endParaRPr lang="en-US" dirty="0"/>
          </a:p>
        </p:txBody>
      </p:sp>
    </p:spTree>
    <p:extLst>
      <p:ext uri="{BB962C8B-B14F-4D97-AF65-F5344CB8AC3E}">
        <p14:creationId xmlns:p14="http://schemas.microsoft.com/office/powerpoint/2010/main" val="1234597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h05_img_ahon_se_p014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893" y="173904"/>
            <a:ext cx="7034213" cy="651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489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1DEEDA3-A34F-6347-8FC8-9155FE76A3F9}"/>
              </a:ext>
            </a:extLst>
          </p:cNvPr>
          <p:cNvSpPr>
            <a:spLocks noChangeArrowheads="1"/>
          </p:cNvSpPr>
          <p:nvPr/>
        </p:nvSpPr>
        <p:spPr bwMode="auto">
          <a:xfrm>
            <a:off x="457200" y="200054"/>
            <a:ext cx="7620000" cy="61863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02607A"/>
                </a:solidFill>
                <a:effectLst/>
                <a:latin typeface="Rockwell" panose="02060603020205020403" pitchFamily="18" charset="77"/>
              </a:rPr>
              <a:t>What is Propaganda? </a:t>
            </a:r>
            <a:endParaRPr kumimoji="0" lang="en-US" altLang="en-US" sz="600" b="0" i="0" u="none" strike="noStrike" cap="none" normalizeH="0" baseline="0" dirty="0">
              <a:ln>
                <a:noFill/>
              </a:ln>
              <a:solidFill>
                <a:schemeClr val="tx1"/>
              </a:solidFill>
              <a:effectLst/>
              <a:latin typeface="Rockwell" panose="02060603020205020403" pitchFamily="18"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onstantia" panose="02030602050306030303" pitchFamily="18" charset="0"/>
              </a:rPr>
              <a:t>Propaganda is information that is spread for the purpose of promoting some cause.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600" dirty="0">
              <a:latin typeface="Constantia" panose="020306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600" dirty="0">
              <a:latin typeface="Constantia" panose="020306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600" dirty="0">
              <a:latin typeface="Constantia" panose="020306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600" dirty="0">
              <a:latin typeface="Constantia" panose="020306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600" dirty="0">
              <a:latin typeface="Constantia" panose="020306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600" dirty="0">
              <a:latin typeface="Constantia" panose="020306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600" dirty="0">
              <a:latin typeface="Constantia" panose="020306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Constantia" panose="020306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onstantia" panose="02030602050306030303" pitchFamily="18" charset="0"/>
              </a:rPr>
              <a:t>What was the cause/reason for calling the shooting of five people in Boston a massacre by the English soldiers?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9" name="Picture 5" descr="page45image817579920">
            <a:extLst>
              <a:ext uri="{FF2B5EF4-FFF2-40B4-BE49-F238E27FC236}">
                <a16:creationId xmlns:a16="http://schemas.microsoft.com/office/drawing/2014/main" id="{F3BC56B9-379C-134B-A819-E5558469B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2006600"/>
            <a:ext cx="41910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02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86690" y="381000"/>
            <a:ext cx="7571509" cy="212365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solidFill>
                  <a:srgbClr val="0070C0"/>
                </a:solidFill>
              </a:rPr>
              <a:t>John Adams</a:t>
            </a:r>
            <a:r>
              <a:rPr lang="en-US" altLang="en-US" dirty="0"/>
              <a:t>: a Massachusetts lawyer and colonial leader; future president</a:t>
            </a:r>
          </a:p>
          <a:p>
            <a:pPr marL="342900" indent="-342900" eaLnBrk="1" hangingPunct="1">
              <a:buFont typeface="Arial" panose="020B0604020202020204" pitchFamily="34" charset="0"/>
              <a:buChar char="•"/>
            </a:pPr>
            <a:endParaRPr lang="en-US" altLang="en-US" dirty="0"/>
          </a:p>
          <a:p>
            <a:pPr eaLnBrk="1" hangingPunct="1"/>
            <a:r>
              <a:rPr lang="en-US" altLang="en-US" dirty="0"/>
              <a:t>He defended the soldiers, believing they should receive a fair trial. Still, the Boston Massacre became a rallying point for the colonists.</a:t>
            </a:r>
          </a:p>
        </p:txBody>
      </p:sp>
      <p:sp>
        <p:nvSpPr>
          <p:cNvPr id="22532" name="Text Box 6"/>
          <p:cNvSpPr txBox="1">
            <a:spLocks noChangeArrowheads="1"/>
          </p:cNvSpPr>
          <p:nvPr/>
        </p:nvSpPr>
        <p:spPr bwMode="auto">
          <a:xfrm>
            <a:off x="914400" y="2895600"/>
            <a:ext cx="7571508" cy="28194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Leaders from different colonies, one being Samuel Adams began </a:t>
            </a:r>
            <a:r>
              <a:rPr lang="en-US" altLang="en-US" dirty="0">
                <a:solidFill>
                  <a:srgbClr val="0062AC"/>
                </a:solidFill>
              </a:rPr>
              <a:t>exchanging information and ideas, </a:t>
            </a:r>
            <a:r>
              <a:rPr lang="en-US" altLang="en-US" dirty="0"/>
              <a:t>helping to unite the colonists against the British.</a:t>
            </a:r>
          </a:p>
          <a:p>
            <a:pPr eaLnBrk="1" hangingPunct="1"/>
            <a:endParaRPr lang="en-US" altLang="en-US" dirty="0"/>
          </a:p>
          <a:p>
            <a:pPr eaLnBrk="1" hangingPunct="1"/>
            <a:r>
              <a:rPr lang="en-US" dirty="0"/>
              <a:t>Leaders formed a group called </a:t>
            </a:r>
            <a:r>
              <a:rPr lang="en-US" u="sng" dirty="0">
                <a:solidFill>
                  <a:srgbClr val="C00000"/>
                </a:solidFill>
              </a:rPr>
              <a:t>Committees of Correspondence,</a:t>
            </a:r>
            <a:r>
              <a:rPr lang="en-US" b="1" dirty="0"/>
              <a:t> </a:t>
            </a:r>
            <a:r>
              <a:rPr lang="en-US" dirty="0"/>
              <a:t>whose purpose was to keep colonists informed of British actions.</a:t>
            </a:r>
          </a:p>
          <a:p>
            <a:pPr eaLnBrk="1" hangingPunct="1"/>
            <a:endParaRPr lang="en-US" altLang="en-US" dirty="0"/>
          </a:p>
        </p:txBody>
      </p:sp>
    </p:spTree>
    <p:extLst>
      <p:ext uri="{BB962C8B-B14F-4D97-AF65-F5344CB8AC3E}">
        <p14:creationId xmlns:p14="http://schemas.microsoft.com/office/powerpoint/2010/main" val="335828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21" y="-76200"/>
            <a:ext cx="8382000" cy="2438400"/>
          </a:xfrm>
        </p:spPr>
        <p:txBody>
          <a:bodyPr>
            <a:normAutofit/>
          </a:bodyPr>
          <a:lstStyle/>
          <a:p>
            <a:r>
              <a:rPr lang="en-US" dirty="0"/>
              <a:t>French and Indian War</a:t>
            </a:r>
          </a:p>
        </p:txBody>
      </p:sp>
      <p:sp>
        <p:nvSpPr>
          <p:cNvPr id="3" name="Text Placeholder 2"/>
          <p:cNvSpPr>
            <a:spLocks noGrp="1"/>
          </p:cNvSpPr>
          <p:nvPr>
            <p:ph type="body" idx="1"/>
          </p:nvPr>
        </p:nvSpPr>
        <p:spPr>
          <a:xfrm>
            <a:off x="152401" y="3581401"/>
            <a:ext cx="4953000" cy="1828800"/>
          </a:xfrm>
        </p:spPr>
        <p:txBody>
          <a:bodyPr>
            <a:normAutofit/>
          </a:bodyPr>
          <a:lstStyle/>
          <a:p>
            <a:pPr algn="l"/>
            <a:r>
              <a:rPr lang="en-US" b="1" dirty="0"/>
              <a:t>Focus Question: </a:t>
            </a:r>
          </a:p>
          <a:p>
            <a:pPr algn="l"/>
            <a:r>
              <a:rPr lang="en-US" dirty="0"/>
              <a:t>How did the British gain French territory in North America?</a:t>
            </a:r>
          </a:p>
          <a:p>
            <a:pPr algn="l"/>
            <a:endParaRPr lang="en-US" dirty="0"/>
          </a:p>
          <a:p>
            <a:pPr marL="457200" indent="-457200" algn="l">
              <a:buAutoNum type="arabicPeriod"/>
            </a:pPr>
            <a:endParaRPr lang="en-US" dirty="0"/>
          </a:p>
          <a:p>
            <a:pPr algn="l"/>
            <a:endParaRPr lang="en-US" dirty="0"/>
          </a:p>
        </p:txBody>
      </p:sp>
      <p:pic>
        <p:nvPicPr>
          <p:cNvPr id="4" name="Picture 3" descr="&lt;strong&gt;Washington&lt;/strong&gt; and Rochambeau giving orders before battle o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1370" y="1676400"/>
            <a:ext cx="3652630" cy="3429000"/>
          </a:xfrm>
          <a:prstGeom prst="rect">
            <a:avLst/>
          </a:prstGeom>
        </p:spPr>
      </p:pic>
      <p:sp>
        <p:nvSpPr>
          <p:cNvPr id="5" name="Rectangle 4">
            <a:extLst>
              <a:ext uri="{FF2B5EF4-FFF2-40B4-BE49-F238E27FC236}">
                <a16:creationId xmlns:a16="http://schemas.microsoft.com/office/drawing/2014/main" id="{90D70D03-1022-7E49-9A01-73A08BA5A31D}"/>
              </a:ext>
            </a:extLst>
          </p:cNvPr>
          <p:cNvSpPr/>
          <p:nvPr/>
        </p:nvSpPr>
        <p:spPr>
          <a:xfrm>
            <a:off x="342900" y="5383162"/>
            <a:ext cx="5295899" cy="1200329"/>
          </a:xfrm>
          <a:prstGeom prst="rect">
            <a:avLst/>
          </a:prstGeom>
        </p:spPr>
        <p:txBody>
          <a:bodyPr wrap="square">
            <a:spAutoFit/>
          </a:bodyPr>
          <a:lstStyle/>
          <a:p>
            <a:r>
              <a:rPr lang="en-US" altLang="en-US" dirty="0"/>
              <a:t>By the mid-1700s, both Britain and France each controlled a large amount of territory in North America</a:t>
            </a:r>
            <a:r>
              <a:rPr lang="en-US" altLang="en-US" dirty="0">
                <a:latin typeface="Arial" charset="0"/>
              </a:rPr>
              <a:t>—</a:t>
            </a:r>
            <a:r>
              <a:rPr lang="en-US" altLang="en-US" dirty="0"/>
              <a:t>lands long settled by Native Americans. </a:t>
            </a:r>
          </a:p>
        </p:txBody>
      </p:sp>
    </p:spTree>
    <p:extLst>
      <p:ext uri="{BB962C8B-B14F-4D97-AF65-F5344CB8AC3E}">
        <p14:creationId xmlns:p14="http://schemas.microsoft.com/office/powerpoint/2010/main" val="2084688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E73D75-C3D6-8042-91B9-F55E9CD6D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907" y="0"/>
            <a:ext cx="4565685" cy="6858000"/>
          </a:xfrm>
          <a:prstGeom prst="rect">
            <a:avLst/>
          </a:prstGeom>
        </p:spPr>
      </p:pic>
      <p:pic>
        <p:nvPicPr>
          <p:cNvPr id="9" name="Picture 8">
            <a:extLst>
              <a:ext uri="{FF2B5EF4-FFF2-40B4-BE49-F238E27FC236}">
                <a16:creationId xmlns:a16="http://schemas.microsoft.com/office/drawing/2014/main" id="{17BE625D-C24A-B847-8FA9-0A40D94E9354}"/>
              </a:ext>
            </a:extLst>
          </p:cNvPr>
          <p:cNvPicPr>
            <a:picLocks noChangeAspect="1"/>
          </p:cNvPicPr>
          <p:nvPr/>
        </p:nvPicPr>
        <p:blipFill rotWithShape="1">
          <a:blip r:embed="rId3">
            <a:extLst>
              <a:ext uri="{28A0092B-C50C-407E-A947-70E740481C1C}">
                <a14:useLocalDpi xmlns:a14="http://schemas.microsoft.com/office/drawing/2010/main" val="0"/>
              </a:ext>
            </a:extLst>
          </a:blip>
          <a:srcRect b="15909"/>
          <a:stretch/>
        </p:blipFill>
        <p:spPr>
          <a:xfrm>
            <a:off x="-186127" y="609600"/>
            <a:ext cx="5029200" cy="5638800"/>
          </a:xfrm>
          <a:prstGeom prst="rect">
            <a:avLst/>
          </a:prstGeom>
        </p:spPr>
      </p:pic>
    </p:spTree>
    <p:extLst>
      <p:ext uri="{BB962C8B-B14F-4D97-AF65-F5344CB8AC3E}">
        <p14:creationId xmlns:p14="http://schemas.microsoft.com/office/powerpoint/2010/main" val="577087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5916"/>
            <a:ext cx="8305800" cy="1981200"/>
          </a:xfrm>
        </p:spPr>
        <p:txBody>
          <a:bodyPr/>
          <a:lstStyle/>
          <a:p>
            <a:r>
              <a:rPr lang="en-US" sz="3200" dirty="0"/>
              <a:t>From Protest to Rebellion</a:t>
            </a:r>
            <a:br>
              <a:rPr lang="en-US" sz="5000" dirty="0"/>
            </a:br>
            <a:r>
              <a:rPr lang="en-US" sz="5000" dirty="0"/>
              <a:t>Boston Tea Party</a:t>
            </a:r>
          </a:p>
        </p:txBody>
      </p:sp>
      <p:sp>
        <p:nvSpPr>
          <p:cNvPr id="3" name="Text Placeholder 2"/>
          <p:cNvSpPr>
            <a:spLocks noGrp="1"/>
          </p:cNvSpPr>
          <p:nvPr>
            <p:ph type="body" idx="1"/>
          </p:nvPr>
        </p:nvSpPr>
        <p:spPr>
          <a:xfrm>
            <a:off x="699247" y="4148316"/>
            <a:ext cx="7734747" cy="2709684"/>
          </a:xfrm>
        </p:spPr>
        <p:txBody>
          <a:bodyPr>
            <a:normAutofit/>
          </a:bodyPr>
          <a:lstStyle/>
          <a:p>
            <a:pPr algn="l"/>
            <a:r>
              <a:rPr lang="en-US" b="1" dirty="0"/>
              <a:t>Focus Question: </a:t>
            </a:r>
          </a:p>
          <a:p>
            <a:pPr algn="l"/>
            <a:r>
              <a:rPr lang="en-US" dirty="0"/>
              <a:t>How did British tax policies move the colonists closer to rebellion?</a:t>
            </a:r>
          </a:p>
          <a:p>
            <a:pPr algn="l"/>
            <a:r>
              <a:rPr lang="en-US" b="1" dirty="0"/>
              <a:t>Student Outcomes: </a:t>
            </a:r>
          </a:p>
          <a:p>
            <a:pPr marL="457200" indent="-457200" algn="l">
              <a:buAutoNum type="arabicPeriod"/>
            </a:pPr>
            <a:r>
              <a:rPr lang="en-US" dirty="0"/>
              <a:t>Identify the causes of the Boston Tea Party.</a:t>
            </a:r>
          </a:p>
          <a:p>
            <a:pPr marL="457200" indent="-457200" algn="l">
              <a:buAutoNum type="arabicPeriod"/>
            </a:pPr>
            <a:r>
              <a:rPr lang="en-US" dirty="0"/>
              <a:t>Explain how the colonists protested the Intolerable Acts.</a:t>
            </a:r>
          </a:p>
          <a:p>
            <a:pPr marL="457200" indent="-457200" algn="l">
              <a:buAutoNum type="arabicPeriod"/>
            </a:pPr>
            <a:r>
              <a:rPr lang="en-US" dirty="0"/>
              <a:t>Describe the events of April 19, 1775, at Lexington and Concord.</a:t>
            </a:r>
          </a:p>
          <a:p>
            <a:pPr algn="l"/>
            <a:endParaRPr lang="en-US" dirty="0"/>
          </a:p>
        </p:txBody>
      </p:sp>
    </p:spTree>
    <p:extLst>
      <p:ext uri="{BB962C8B-B14F-4D97-AF65-F5344CB8AC3E}">
        <p14:creationId xmlns:p14="http://schemas.microsoft.com/office/powerpoint/2010/main" val="1558365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bwMode="auto">
          <a:xfrm>
            <a:off x="0" y="1143000"/>
            <a:ext cx="73152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2400" b="1" u="sng" dirty="0">
                <a:latin typeface="Verdana" pitchFamily="34" charset="0"/>
              </a:rPr>
              <a:t>Terms and People</a:t>
            </a:r>
          </a:p>
        </p:txBody>
      </p:sp>
      <p:sp>
        <p:nvSpPr>
          <p:cNvPr id="6147" name="Rectangle 3"/>
          <p:cNvSpPr>
            <a:spLocks noGrp="1" noChangeArrowheads="1"/>
          </p:cNvSpPr>
          <p:nvPr>
            <p:ph type="subTitle" idx="4294967295"/>
          </p:nvPr>
        </p:nvSpPr>
        <p:spPr bwMode="auto">
          <a:xfrm>
            <a:off x="0" y="1828800"/>
            <a:ext cx="731520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Aft>
                <a:spcPct val="75000"/>
              </a:spcAft>
            </a:pPr>
            <a:r>
              <a:rPr lang="en-US" altLang="en-US" sz="2200" b="1" dirty="0">
                <a:latin typeface="Verdana" pitchFamily="34" charset="0"/>
              </a:rPr>
              <a:t>monopoly</a:t>
            </a:r>
            <a:r>
              <a:rPr lang="en-US" altLang="en-US" sz="2200" dirty="0">
                <a:latin typeface="Verdana" pitchFamily="34" charset="0"/>
              </a:rPr>
              <a:t> – total control of the market for a certain product</a:t>
            </a:r>
          </a:p>
          <a:p>
            <a:pPr marL="228600" indent="-228600">
              <a:spcAft>
                <a:spcPct val="75000"/>
              </a:spcAft>
            </a:pPr>
            <a:r>
              <a:rPr lang="en-US" altLang="en-US" sz="2200" b="1" dirty="0">
                <a:latin typeface="Verdana" pitchFamily="34" charset="0"/>
              </a:rPr>
              <a:t>repeal</a:t>
            </a:r>
            <a:r>
              <a:rPr lang="en-US" altLang="en-US" sz="2200" dirty="0">
                <a:latin typeface="Verdana" pitchFamily="34" charset="0"/>
              </a:rPr>
              <a:t> – to cancel; officially end</a:t>
            </a:r>
          </a:p>
        </p:txBody>
      </p:sp>
    </p:spTree>
    <p:extLst>
      <p:ext uri="{BB962C8B-B14F-4D97-AF65-F5344CB8AC3E}">
        <p14:creationId xmlns:p14="http://schemas.microsoft.com/office/powerpoint/2010/main" val="1879274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1371600" y="549420"/>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400" b="1" dirty="0"/>
              <a:t>How did British tax policies move the colonists closer to rebellion?</a:t>
            </a:r>
          </a:p>
        </p:txBody>
      </p:sp>
      <p:sp>
        <p:nvSpPr>
          <p:cNvPr id="7171" name="Text Box 9"/>
          <p:cNvSpPr txBox="1">
            <a:spLocks noChangeArrowheads="1"/>
          </p:cNvSpPr>
          <p:nvPr/>
        </p:nvSpPr>
        <p:spPr bwMode="auto">
          <a:xfrm>
            <a:off x="1371600" y="1828945"/>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Widespread protests over the Stamp Act and other taxes had taken Britain by surprise. </a:t>
            </a:r>
          </a:p>
        </p:txBody>
      </p:sp>
      <p:sp>
        <p:nvSpPr>
          <p:cNvPr id="7173" name="Text Box 17"/>
          <p:cNvSpPr txBox="1">
            <a:spLocks noChangeArrowheads="1"/>
          </p:cNvSpPr>
          <p:nvPr/>
        </p:nvSpPr>
        <p:spPr bwMode="auto">
          <a:xfrm>
            <a:off x="1341120" y="3550776"/>
            <a:ext cx="6858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But even as British leaders </a:t>
            </a:r>
            <a:r>
              <a:rPr lang="en-US" altLang="en-US" dirty="0">
                <a:solidFill>
                  <a:srgbClr val="FF0000"/>
                </a:solidFill>
              </a:rPr>
              <a:t>repealed</a:t>
            </a:r>
            <a:r>
              <a:rPr lang="en-US" altLang="en-US" dirty="0"/>
              <a:t> some taxes, they passed new ones, further angering the colonists.</a:t>
            </a:r>
          </a:p>
        </p:txBody>
      </p:sp>
      <p:sp>
        <p:nvSpPr>
          <p:cNvPr id="7174" name="AutoShape 18"/>
          <p:cNvSpPr>
            <a:spLocks noChangeArrowheads="1"/>
          </p:cNvSpPr>
          <p:nvPr/>
        </p:nvSpPr>
        <p:spPr bwMode="auto">
          <a:xfrm>
            <a:off x="4343400" y="2819545"/>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pic>
        <p:nvPicPr>
          <p:cNvPr id="2" name="Picture 6" descr="SFQ_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0220"/>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303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up)">
                                      <p:cBhvr>
                                        <p:cTn id="7" dur="500"/>
                                        <p:tgtEl>
                                          <p:spTgt spid="717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dissolve">
                                      <p:cBhvr>
                                        <p:cTn id="11"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8195" name="Text Box 7"/>
          <p:cNvSpPr txBox="1">
            <a:spLocks noChangeArrowheads="1"/>
          </p:cNvSpPr>
          <p:nvPr/>
        </p:nvSpPr>
        <p:spPr bwMode="auto">
          <a:xfrm>
            <a:off x="714040" y="529569"/>
            <a:ext cx="731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3600" dirty="0">
                <a:solidFill>
                  <a:schemeClr val="accent2">
                    <a:lumMod val="75000"/>
                  </a:schemeClr>
                </a:solidFill>
                <a:latin typeface="Rockwell" panose="02060603020205020403" pitchFamily="18" charset="77"/>
              </a:rPr>
              <a:t>The Tea Act</a:t>
            </a:r>
          </a:p>
        </p:txBody>
      </p:sp>
      <p:sp>
        <p:nvSpPr>
          <p:cNvPr id="8196" name="Text Box 16"/>
          <p:cNvSpPr txBox="1">
            <a:spLocks noChangeArrowheads="1"/>
          </p:cNvSpPr>
          <p:nvPr/>
        </p:nvSpPr>
        <p:spPr bwMode="auto">
          <a:xfrm>
            <a:off x="471320" y="1348800"/>
            <a:ext cx="82013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marL="342900" indent="-342900">
              <a:buFont typeface="Arial" panose="020B0604020202020204" pitchFamily="34" charset="0"/>
              <a:buChar char="•"/>
            </a:pPr>
            <a:r>
              <a:rPr lang="en-US" altLang="en-US" dirty="0"/>
              <a:t>During the early 1770s, the protests against the British had quieted down. </a:t>
            </a:r>
          </a:p>
          <a:p>
            <a:pPr marL="342900" indent="-342900">
              <a:buFont typeface="Arial" panose="020B0604020202020204" pitchFamily="34" charset="0"/>
              <a:buChar char="•"/>
            </a:pPr>
            <a:r>
              <a:rPr lang="en-US" altLang="en-US" dirty="0"/>
              <a:t>Boston repealed the Townshend Acts</a:t>
            </a:r>
            <a:r>
              <a:rPr lang="en-US" altLang="en-US" dirty="0">
                <a:latin typeface="Arial" charset="0"/>
              </a:rPr>
              <a:t>—</a:t>
            </a:r>
            <a:r>
              <a:rPr lang="en-US" altLang="en-US" dirty="0"/>
              <a:t>except the tax on tea.</a:t>
            </a:r>
            <a:endParaRPr lang="en-US" dirty="0"/>
          </a:p>
          <a:p>
            <a:pPr marL="342900" indent="-342900" fontAlgn="auto">
              <a:buFont typeface="Arial" panose="020B0604020202020204" pitchFamily="34" charset="0"/>
              <a:buChar char="•"/>
            </a:pPr>
            <a:r>
              <a:rPr lang="en-US" dirty="0"/>
              <a:t>Britain faced a new problem—The East India Company (largest in England) was losing money—to help it recover, Parliament came up with The Tea Act. </a:t>
            </a:r>
          </a:p>
          <a:p>
            <a:pPr marL="342900" indent="-342900" fontAlgn="auto">
              <a:buFont typeface="Arial" panose="020B0604020202020204" pitchFamily="34" charset="0"/>
              <a:buChar char="•"/>
            </a:pPr>
            <a:r>
              <a:rPr lang="en-US" dirty="0"/>
              <a:t>The company was not taxed to ship the tea to the colonies, but the colonies had to pay a tax to England for the tea. </a:t>
            </a:r>
          </a:p>
          <a:p>
            <a:pPr marL="342900" indent="-342900" fontAlgn="auto">
              <a:buFont typeface="Arial" panose="020B0604020202020204" pitchFamily="34" charset="0"/>
              <a:buChar char="•"/>
            </a:pPr>
            <a:r>
              <a:rPr lang="en-US" dirty="0"/>
              <a:t>The Act also let the Company decide which American merchants could sell the tea.</a:t>
            </a:r>
          </a:p>
          <a:p>
            <a:pPr marL="342900" indent="-342900" fontAlgn="auto">
              <a:buFont typeface="Arial" panose="020B0604020202020204" pitchFamily="34" charset="0"/>
              <a:buChar char="•"/>
            </a:pPr>
            <a:r>
              <a:rPr lang="en-US" dirty="0"/>
              <a:t>Colonists were angry that Parliament would give one company total control over a trade. </a:t>
            </a:r>
            <a:endParaRPr lang="en-US" altLang="en-US" dirty="0"/>
          </a:p>
        </p:txBody>
      </p:sp>
      <p:pic>
        <p:nvPicPr>
          <p:cNvPr id="3" name="Picture 2">
            <a:extLst>
              <a:ext uri="{FF2B5EF4-FFF2-40B4-BE49-F238E27FC236}">
                <a16:creationId xmlns:a16="http://schemas.microsoft.com/office/drawing/2014/main" id="{2AB477CF-260F-D94B-BB72-F254B89DE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94240" y="153441"/>
            <a:ext cx="1270000" cy="1143000"/>
          </a:xfrm>
          <a:prstGeom prst="rect">
            <a:avLst/>
          </a:prstGeom>
        </p:spPr>
      </p:pic>
    </p:spTree>
    <p:extLst>
      <p:ext uri="{BB962C8B-B14F-4D97-AF65-F5344CB8AC3E}">
        <p14:creationId xmlns:p14="http://schemas.microsoft.com/office/powerpoint/2010/main" val="1662811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10243" name="Text Box 9"/>
          <p:cNvSpPr txBox="1">
            <a:spLocks noChangeArrowheads="1"/>
          </p:cNvSpPr>
          <p:nvPr/>
        </p:nvSpPr>
        <p:spPr bwMode="auto">
          <a:xfrm>
            <a:off x="838200" y="626841"/>
            <a:ext cx="5181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r>
              <a:rPr lang="en-US" altLang="en-US" dirty="0"/>
              <a:t>The Tea Act reduced the price of tea, </a:t>
            </a:r>
            <a:r>
              <a:rPr lang="en-US" dirty="0"/>
              <a:t>but the law cut colonial </a:t>
            </a:r>
          </a:p>
          <a:p>
            <a:r>
              <a:rPr lang="en-US" dirty="0"/>
              <a:t>businesses out of money making. </a:t>
            </a:r>
          </a:p>
          <a:p>
            <a:pPr eaLnBrk="1" hangingPunct="1"/>
            <a:endParaRPr lang="en-US" altLang="en-US" dirty="0"/>
          </a:p>
        </p:txBody>
      </p:sp>
      <p:sp>
        <p:nvSpPr>
          <p:cNvPr id="10244" name="Text Box 14"/>
          <p:cNvSpPr txBox="1">
            <a:spLocks noChangeArrowheads="1"/>
          </p:cNvSpPr>
          <p:nvPr/>
        </p:nvSpPr>
        <p:spPr bwMode="auto">
          <a:xfrm>
            <a:off x="930275" y="2781300"/>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dirty="0"/>
              <a:t>The colonist resented the </a:t>
            </a:r>
            <a:r>
              <a:rPr lang="en-US" b="1" u="sng" dirty="0">
                <a:solidFill>
                  <a:srgbClr val="C00000"/>
                </a:solidFill>
              </a:rPr>
              <a:t>Tea Act </a:t>
            </a:r>
            <a:r>
              <a:rPr lang="en-US" dirty="0"/>
              <a:t>because it established a British monopoly on tea.</a:t>
            </a:r>
            <a:r>
              <a:rPr lang="en-US" b="1" dirty="0"/>
              <a:t> </a:t>
            </a:r>
            <a:r>
              <a:rPr lang="en-US" altLang="en-US" dirty="0">
                <a:solidFill>
                  <a:srgbClr val="0062AC"/>
                </a:solidFill>
              </a:rPr>
              <a:t>  </a:t>
            </a:r>
          </a:p>
        </p:txBody>
      </p:sp>
      <p:sp>
        <p:nvSpPr>
          <p:cNvPr id="10245" name="Text Box 15"/>
          <p:cNvSpPr txBox="1">
            <a:spLocks noChangeArrowheads="1"/>
          </p:cNvSpPr>
          <p:nvPr/>
        </p:nvSpPr>
        <p:spPr bwMode="auto">
          <a:xfrm>
            <a:off x="914400" y="4876800"/>
            <a:ext cx="7315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colonists thought they should be able to buy tea from whomever they wanted. Plus, they were angry that they were still paying the tea tax.</a:t>
            </a:r>
          </a:p>
        </p:txBody>
      </p:sp>
      <p:sp>
        <p:nvSpPr>
          <p:cNvPr id="10246" name="AutoShape 16"/>
          <p:cNvSpPr>
            <a:spLocks noChangeAspect="1" noChangeArrowheads="1"/>
          </p:cNvSpPr>
          <p:nvPr/>
        </p:nvSpPr>
        <p:spPr bwMode="auto">
          <a:xfrm>
            <a:off x="6248400" y="679151"/>
            <a:ext cx="1657350" cy="1143000"/>
          </a:xfrm>
          <a:prstGeom prst="downArrow">
            <a:avLst>
              <a:gd name="adj1" fmla="val 50000"/>
              <a:gd name="adj2" fmla="val 25000"/>
            </a:avLst>
          </a:prstGeom>
          <a:solidFill>
            <a:srgbClr val="00CC66"/>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800" b="1" dirty="0"/>
              <a:t>Price</a:t>
            </a:r>
          </a:p>
          <a:p>
            <a:pPr algn="ctr" eaLnBrk="1" hangingPunct="1"/>
            <a:r>
              <a:rPr lang="en-US" altLang="en-US" sz="1800" b="1" dirty="0"/>
              <a:t>of</a:t>
            </a:r>
          </a:p>
          <a:p>
            <a:pPr algn="ctr" eaLnBrk="1" hangingPunct="1"/>
            <a:r>
              <a:rPr lang="en-US" altLang="en-US" sz="1800" b="1" dirty="0"/>
              <a:t>tea</a:t>
            </a:r>
          </a:p>
        </p:txBody>
      </p:sp>
      <p:sp>
        <p:nvSpPr>
          <p:cNvPr id="7" name="AutoShape 18"/>
          <p:cNvSpPr>
            <a:spLocks noChangeArrowheads="1"/>
          </p:cNvSpPr>
          <p:nvPr/>
        </p:nvSpPr>
        <p:spPr bwMode="auto">
          <a:xfrm>
            <a:off x="4343400" y="3924300"/>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Tree>
    <p:extLst>
      <p:ext uri="{BB962C8B-B14F-4D97-AF65-F5344CB8AC3E}">
        <p14:creationId xmlns:p14="http://schemas.microsoft.com/office/powerpoint/2010/main" val="3434653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slide(fromTop)">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245"/>
                                        </p:tgtEl>
                                        <p:attrNameLst>
                                          <p:attrName>style.visibility</p:attrName>
                                        </p:attrNameLst>
                                      </p:cBhvr>
                                      <p:to>
                                        <p:strVal val="visible"/>
                                      </p:to>
                                    </p:set>
                                    <p:animEffect transition="in" filter="dissolve">
                                      <p:cBhvr>
                                        <p:cTn id="16"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4C4F94-F1CA-5947-9944-0082EA768CE9}"/>
              </a:ext>
            </a:extLst>
          </p:cNvPr>
          <p:cNvSpPr/>
          <p:nvPr/>
        </p:nvSpPr>
        <p:spPr>
          <a:xfrm>
            <a:off x="1295400" y="2133600"/>
            <a:ext cx="6553200" cy="3539430"/>
          </a:xfrm>
          <a:prstGeom prst="rect">
            <a:avLst/>
          </a:prstGeom>
        </p:spPr>
        <p:txBody>
          <a:bodyPr wrap="square">
            <a:spAutoFit/>
          </a:bodyPr>
          <a:lstStyle/>
          <a:p>
            <a:pPr marL="285750" indent="-285750">
              <a:buFont typeface="Arial" panose="020B0604020202020204" pitchFamily="34" charset="0"/>
              <a:buChar char="•"/>
            </a:pPr>
            <a:r>
              <a:rPr lang="en-US" sz="3200" dirty="0">
                <a:latin typeface="Verdana" panose="020B0604030504040204" pitchFamily="34" charset="0"/>
                <a:ea typeface="Verdana" panose="020B0604030504040204" pitchFamily="34" charset="0"/>
                <a:cs typeface="Verdana" panose="020B0604030504040204" pitchFamily="34" charset="0"/>
              </a:rPr>
              <a:t>Many colonists were becoming members of a growing patriot movement.</a:t>
            </a:r>
          </a:p>
          <a:p>
            <a:endParaRPr lang="en-US" sz="3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3200" dirty="0">
                <a:latin typeface="Verdana" panose="020B0604030504040204" pitchFamily="34" charset="0"/>
                <a:ea typeface="Verdana" panose="020B0604030504040204" pitchFamily="34" charset="0"/>
                <a:cs typeface="Verdana" panose="020B0604030504040204" pitchFamily="34" charset="0"/>
              </a:rPr>
              <a:t>The colonies were slowly becoming divided between </a:t>
            </a:r>
            <a:r>
              <a:rPr lang="en-US" sz="3200" u="sng" dirty="0">
                <a:solidFill>
                  <a:srgbClr val="C00000"/>
                </a:solidFill>
                <a:latin typeface="Verdana" panose="020B0604030504040204" pitchFamily="34" charset="0"/>
                <a:ea typeface="Verdana" panose="020B0604030504040204" pitchFamily="34" charset="0"/>
                <a:cs typeface="Verdana" panose="020B0604030504040204" pitchFamily="34" charset="0"/>
              </a:rPr>
              <a:t>loyalists</a:t>
            </a:r>
            <a:r>
              <a:rPr lang="en-US" sz="3200" dirty="0">
                <a:latin typeface="Verdana" panose="020B0604030504040204" pitchFamily="34" charset="0"/>
                <a:ea typeface="Verdana" panose="020B0604030504040204" pitchFamily="34" charset="0"/>
                <a:cs typeface="Verdana" panose="020B0604030504040204" pitchFamily="34" charset="0"/>
              </a:rPr>
              <a:t> and </a:t>
            </a:r>
            <a:r>
              <a:rPr lang="en-US" sz="3200" u="sng" dirty="0">
                <a:solidFill>
                  <a:srgbClr val="C00000"/>
                </a:solidFill>
                <a:latin typeface="Verdana" panose="020B0604030504040204" pitchFamily="34" charset="0"/>
                <a:ea typeface="Verdana" panose="020B0604030504040204" pitchFamily="34" charset="0"/>
                <a:cs typeface="Verdana" panose="020B0604030504040204" pitchFamily="34" charset="0"/>
              </a:rPr>
              <a:t>patriots</a:t>
            </a:r>
            <a:r>
              <a:rPr lang="en-US" dirty="0">
                <a:latin typeface="Verdana" panose="020B0604030504040204" pitchFamily="34" charset="0"/>
                <a:ea typeface="Verdana" panose="020B0604030504040204" pitchFamily="34" charset="0"/>
                <a:cs typeface="Verdana" panose="020B0604030504040204" pitchFamily="34" charset="0"/>
              </a:rPr>
              <a:t>.</a:t>
            </a:r>
          </a:p>
        </p:txBody>
      </p:sp>
      <p:sp>
        <p:nvSpPr>
          <p:cNvPr id="3" name="TextBox 2">
            <a:extLst>
              <a:ext uri="{FF2B5EF4-FFF2-40B4-BE49-F238E27FC236}">
                <a16:creationId xmlns:a16="http://schemas.microsoft.com/office/drawing/2014/main" id="{FC0737DF-D721-3848-8F93-F13B38779DF6}"/>
              </a:ext>
            </a:extLst>
          </p:cNvPr>
          <p:cNvSpPr txBox="1"/>
          <p:nvPr/>
        </p:nvSpPr>
        <p:spPr>
          <a:xfrm>
            <a:off x="533400" y="457200"/>
            <a:ext cx="4373120" cy="584775"/>
          </a:xfrm>
          <a:prstGeom prst="rect">
            <a:avLst/>
          </a:prstGeom>
          <a:noFill/>
        </p:spPr>
        <p:txBody>
          <a:bodyPr wrap="none" rtlCol="0">
            <a:spAutoFit/>
          </a:bodyPr>
          <a:lstStyle/>
          <a:p>
            <a:r>
              <a:rPr lang="en-US" sz="3200" dirty="0"/>
              <a:t>Divide in the Colonies</a:t>
            </a:r>
          </a:p>
        </p:txBody>
      </p:sp>
    </p:spTree>
    <p:extLst>
      <p:ext uri="{BB962C8B-B14F-4D97-AF65-F5344CB8AC3E}">
        <p14:creationId xmlns:p14="http://schemas.microsoft.com/office/powerpoint/2010/main" val="3355326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3E5AD9-0897-9041-A2D1-DC5D70C9EC59}"/>
              </a:ext>
            </a:extLst>
          </p:cNvPr>
          <p:cNvSpPr/>
          <p:nvPr/>
        </p:nvSpPr>
        <p:spPr>
          <a:xfrm>
            <a:off x="533400" y="2551837"/>
            <a:ext cx="8001000" cy="3108543"/>
          </a:xfrm>
          <a:prstGeom prst="rect">
            <a:avLst/>
          </a:prstGeom>
        </p:spPr>
        <p:txBody>
          <a:bodyPr wrap="square">
            <a:spAutoFit/>
          </a:bodyPr>
          <a:lstStyle/>
          <a:p>
            <a:pPr marL="457200" indent="-457200">
              <a:buFont typeface="Arial" panose="020B0604020202020204" pitchFamily="34" charset="0"/>
              <a:buChar char="•"/>
            </a:pPr>
            <a:r>
              <a:rPr lang="en-US" sz="2800" dirty="0"/>
              <a:t>Colonial Anti-British protestors</a:t>
            </a:r>
          </a:p>
          <a:p>
            <a:pPr marL="457200" indent="-457200">
              <a:buFont typeface="Arial" panose="020B0604020202020204" pitchFamily="34" charset="0"/>
              <a:buChar char="•"/>
            </a:pPr>
            <a:r>
              <a:rPr lang="en-US" sz="2800" dirty="0"/>
              <a:t>In Boston they included John Hancock, Samuel Adams, John Adams, Dr. Joseph Warren, Paul Revere, James Otis and hundreds of others.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Their meetings were kept secret because talk of sedition was a serious crime.</a:t>
            </a:r>
          </a:p>
        </p:txBody>
      </p:sp>
      <p:sp>
        <p:nvSpPr>
          <p:cNvPr id="3" name="TextBox 2">
            <a:extLst>
              <a:ext uri="{FF2B5EF4-FFF2-40B4-BE49-F238E27FC236}">
                <a16:creationId xmlns:a16="http://schemas.microsoft.com/office/drawing/2014/main" id="{A586959F-159C-A44C-AB42-DBD94D3C1D2C}"/>
              </a:ext>
            </a:extLst>
          </p:cNvPr>
          <p:cNvSpPr txBox="1"/>
          <p:nvPr/>
        </p:nvSpPr>
        <p:spPr>
          <a:xfrm>
            <a:off x="533400" y="843677"/>
            <a:ext cx="3685368" cy="707886"/>
          </a:xfrm>
          <a:prstGeom prst="rect">
            <a:avLst/>
          </a:prstGeom>
          <a:noFill/>
        </p:spPr>
        <p:txBody>
          <a:bodyPr wrap="none" rtlCol="0">
            <a:spAutoFit/>
          </a:bodyPr>
          <a:lstStyle/>
          <a:p>
            <a:r>
              <a:rPr lang="en-US" sz="4000" u="sng" dirty="0">
                <a:solidFill>
                  <a:srgbClr val="C00000"/>
                </a:solidFill>
              </a:rPr>
              <a:t>Sons of Liberty</a:t>
            </a:r>
          </a:p>
        </p:txBody>
      </p:sp>
    </p:spTree>
    <p:extLst>
      <p:ext uri="{BB962C8B-B14F-4D97-AF65-F5344CB8AC3E}">
        <p14:creationId xmlns:p14="http://schemas.microsoft.com/office/powerpoint/2010/main" val="3640157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360017"/>
            <a:ext cx="4343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To protest, the</a:t>
            </a:r>
            <a:r>
              <a:rPr lang="en-US" altLang="en-US" dirty="0">
                <a:solidFill>
                  <a:srgbClr val="FF0000"/>
                </a:solidFill>
              </a:rPr>
              <a:t> </a:t>
            </a:r>
            <a:r>
              <a:rPr lang="en-US" altLang="en-US" dirty="0"/>
              <a:t>Sons of Liberty tried to stop tea from being unloaded in colonial ports.</a:t>
            </a:r>
          </a:p>
        </p:txBody>
      </p:sp>
      <p:sp>
        <p:nvSpPr>
          <p:cNvPr id="11267" name="Text Box 5"/>
          <p:cNvSpPr txBox="1">
            <a:spLocks noChangeArrowheads="1"/>
          </p:cNvSpPr>
          <p:nvPr/>
        </p:nvSpPr>
        <p:spPr bwMode="auto">
          <a:xfrm>
            <a:off x="457200" y="2621700"/>
            <a:ext cx="4343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When officials ordered a shipment to be unloaded in </a:t>
            </a:r>
            <a:r>
              <a:rPr lang="en-US" altLang="en-US" dirty="0">
                <a:solidFill>
                  <a:srgbClr val="FF0000"/>
                </a:solidFill>
              </a:rPr>
              <a:t>Boston,</a:t>
            </a:r>
            <a:r>
              <a:rPr lang="en-US" altLang="en-US" dirty="0">
                <a:solidFill>
                  <a:srgbClr val="0062AC"/>
                </a:solidFill>
              </a:rPr>
              <a:t> </a:t>
            </a:r>
            <a:r>
              <a:rPr lang="en-US" altLang="en-US" dirty="0"/>
              <a:t>the protestors took action.</a:t>
            </a:r>
          </a:p>
        </p:txBody>
      </p:sp>
      <p:sp>
        <p:nvSpPr>
          <p:cNvPr id="11268" name="Text Box 7"/>
          <p:cNvSpPr txBox="1">
            <a:spLocks noChangeArrowheads="1"/>
          </p:cNvSpPr>
          <p:nvPr/>
        </p:nvSpPr>
        <p:spPr bwMode="auto">
          <a:xfrm>
            <a:off x="457200" y="4876800"/>
            <a:ext cx="4343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Dressed as Native Americans, they dumped the tea into the harbor.</a:t>
            </a:r>
          </a:p>
        </p:txBody>
      </p:sp>
      <p:pic>
        <p:nvPicPr>
          <p:cNvPr id="11269" name="Picture 5" descr="ch05_img_ahon_se_p01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5766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209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age49image728634912">
            <a:extLst>
              <a:ext uri="{FF2B5EF4-FFF2-40B4-BE49-F238E27FC236}">
                <a16:creationId xmlns:a16="http://schemas.microsoft.com/office/drawing/2014/main" id="{2623990B-63C6-484D-B7F8-880C75B92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52400"/>
            <a:ext cx="91440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2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93406" y="1725589"/>
            <a:ext cx="853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Conflicts over </a:t>
            </a:r>
            <a:r>
              <a:rPr lang="en-US" altLang="en-US" b="1" u="sng" dirty="0">
                <a:solidFill>
                  <a:srgbClr val="C00000"/>
                </a:solidFill>
              </a:rPr>
              <a:t>land</a:t>
            </a:r>
            <a:r>
              <a:rPr lang="en-US" altLang="en-US" dirty="0"/>
              <a:t> led to the French and Indian war, with the future of much of North America at stake. </a:t>
            </a:r>
          </a:p>
        </p:txBody>
      </p:sp>
      <p:sp>
        <p:nvSpPr>
          <p:cNvPr id="20491" name="AutoShape 11"/>
          <p:cNvSpPr>
            <a:spLocks noChangeArrowheads="1"/>
          </p:cNvSpPr>
          <p:nvPr/>
        </p:nvSpPr>
        <p:spPr bwMode="auto">
          <a:xfrm>
            <a:off x="4343399" y="2651084"/>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2" name="Rectangle 1">
            <a:extLst>
              <a:ext uri="{FF2B5EF4-FFF2-40B4-BE49-F238E27FC236}">
                <a16:creationId xmlns:a16="http://schemas.microsoft.com/office/drawing/2014/main" id="{5F9B6DE6-1B1E-BD46-B445-504703D6AE42}"/>
              </a:ext>
            </a:extLst>
          </p:cNvPr>
          <p:cNvSpPr/>
          <p:nvPr/>
        </p:nvSpPr>
        <p:spPr>
          <a:xfrm>
            <a:off x="76200" y="3171376"/>
            <a:ext cx="9144000" cy="430887"/>
          </a:xfrm>
          <a:prstGeom prst="rect">
            <a:avLst/>
          </a:prstGeom>
        </p:spPr>
        <p:txBody>
          <a:bodyPr wrap="square">
            <a:spAutoFit/>
          </a:bodyPr>
          <a:lstStyle/>
          <a:p>
            <a:r>
              <a:rPr lang="en-US" altLang="en-US" sz="2200" dirty="0">
                <a:latin typeface="Verdana" panose="020B0604030504040204" pitchFamily="34" charset="0"/>
                <a:ea typeface="Verdana" panose="020B0604030504040204" pitchFamily="34" charset="0"/>
                <a:cs typeface="Verdana" panose="020B0604030504040204" pitchFamily="34" charset="0"/>
              </a:rPr>
              <a:t>In the 1750s, land disputes erupted in the </a:t>
            </a:r>
            <a:r>
              <a:rPr lang="en-US" altLang="en-US" sz="2200" b="1" u="sng" dirty="0">
                <a:solidFill>
                  <a:srgbClr val="C00000"/>
                </a:solidFill>
                <a:latin typeface="Verdana" panose="020B0604030504040204" pitchFamily="34" charset="0"/>
                <a:ea typeface="Verdana" panose="020B0604030504040204" pitchFamily="34" charset="0"/>
                <a:cs typeface="Verdana" panose="020B0604030504040204" pitchFamily="34" charset="0"/>
              </a:rPr>
              <a:t>Ohio River valley</a:t>
            </a:r>
            <a:r>
              <a:rPr lang="en-US" altLang="en-US" sz="2200" dirty="0">
                <a:latin typeface="Verdana" panose="020B0604030504040204" pitchFamily="34" charset="0"/>
                <a:ea typeface="Verdana" panose="020B0604030504040204" pitchFamily="34" charset="0"/>
                <a:cs typeface="Verdana" panose="020B0604030504040204" pitchFamily="34" charset="0"/>
              </a:rPr>
              <a:t>.</a:t>
            </a:r>
          </a:p>
        </p:txBody>
      </p:sp>
      <p:pic>
        <p:nvPicPr>
          <p:cNvPr id="9" name="Picture 4" descr="ch05_maps_ahon_se_pA05.jpg">
            <a:extLst>
              <a:ext uri="{FF2B5EF4-FFF2-40B4-BE49-F238E27FC236}">
                <a16:creationId xmlns:a16="http://schemas.microsoft.com/office/drawing/2014/main" id="{E3082AC7-6BE6-C84D-B204-87C1568F61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253" y="3728448"/>
            <a:ext cx="3169491" cy="21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56047FE4-DCF5-CC4D-A0FE-ABB3E0426CEF}"/>
              </a:ext>
            </a:extLst>
          </p:cNvPr>
          <p:cNvSpPr/>
          <p:nvPr/>
        </p:nvSpPr>
        <p:spPr>
          <a:xfrm>
            <a:off x="3276599" y="4644898"/>
            <a:ext cx="1066800" cy="10093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E3746AC0-5AA9-C440-9928-9CA2007B599C}"/>
              </a:ext>
            </a:extLst>
          </p:cNvPr>
          <p:cNvSpPr/>
          <p:nvPr/>
        </p:nvSpPr>
        <p:spPr>
          <a:xfrm>
            <a:off x="309715" y="6176323"/>
            <a:ext cx="6629401" cy="369332"/>
          </a:xfrm>
          <a:prstGeom prst="rect">
            <a:avLst/>
          </a:prstGeom>
        </p:spPr>
        <p:txBody>
          <a:bodyPr wrap="square">
            <a:spAutoFit/>
          </a:bodyPr>
          <a:lstStyle/>
          <a:p>
            <a:r>
              <a:rPr lang="en-US" dirty="0">
                <a:latin typeface="Verdana" panose="020B0604030504040204" pitchFamily="34" charset="0"/>
                <a:ea typeface="Verdana" panose="020B0604030504040204" pitchFamily="34" charset="0"/>
                <a:cs typeface="Verdana" panose="020B0604030504040204" pitchFamily="34" charset="0"/>
              </a:rPr>
              <a:t>Native Americans sided with the </a:t>
            </a:r>
            <a:r>
              <a:rPr lang="en-US" b="1" u="sng" dirty="0">
                <a:solidFill>
                  <a:srgbClr val="C00000"/>
                </a:solidFill>
                <a:latin typeface="Verdana" panose="020B0604030504040204" pitchFamily="34" charset="0"/>
                <a:ea typeface="Verdana" panose="020B0604030504040204" pitchFamily="34" charset="0"/>
                <a:cs typeface="Verdana" panose="020B0604030504040204" pitchFamily="34" charset="0"/>
              </a:rPr>
              <a:t>French</a:t>
            </a:r>
            <a:r>
              <a:rPr lang="en-US" dirty="0">
                <a:latin typeface="Verdana" panose="020B0604030504040204" pitchFamily="34" charset="0"/>
                <a:ea typeface="Verdana" panose="020B0604030504040204" pitchFamily="34" charset="0"/>
                <a:cs typeface="Verdana" panose="020B0604030504040204" pitchFamily="34" charset="0"/>
              </a:rPr>
              <a:t>.</a:t>
            </a:r>
          </a:p>
        </p:txBody>
      </p:sp>
      <p:sp>
        <p:nvSpPr>
          <p:cNvPr id="4" name="TextBox 3">
            <a:extLst>
              <a:ext uri="{FF2B5EF4-FFF2-40B4-BE49-F238E27FC236}">
                <a16:creationId xmlns:a16="http://schemas.microsoft.com/office/drawing/2014/main" id="{626E557B-F527-7846-BD6C-103BBCC344E3}"/>
              </a:ext>
            </a:extLst>
          </p:cNvPr>
          <p:cNvSpPr txBox="1"/>
          <p:nvPr/>
        </p:nvSpPr>
        <p:spPr>
          <a:xfrm>
            <a:off x="93406" y="312345"/>
            <a:ext cx="3335594" cy="461665"/>
          </a:xfrm>
          <a:prstGeom prst="rect">
            <a:avLst/>
          </a:prstGeom>
          <a:noFill/>
        </p:spPr>
        <p:txBody>
          <a:bodyPr wrap="square" rtlCol="0">
            <a:spAutoFit/>
          </a:bodyPr>
          <a:lstStyle/>
          <a:p>
            <a:r>
              <a:rPr lang="en-US" sz="2400" dirty="0">
                <a:solidFill>
                  <a:schemeClr val="accent2"/>
                </a:solidFill>
                <a:latin typeface="Rockwell" panose="02060603020205020403" pitchFamily="18" charset="77"/>
                <a:ea typeface="Verdana" panose="020B0604030504040204" pitchFamily="34" charset="0"/>
                <a:cs typeface="Verdana" panose="020B0604030504040204" pitchFamily="34" charset="0"/>
              </a:rPr>
              <a:t>French and Indian War</a:t>
            </a:r>
          </a:p>
        </p:txBody>
      </p:sp>
    </p:spTree>
    <p:extLst>
      <p:ext uri="{BB962C8B-B14F-4D97-AF65-F5344CB8AC3E}">
        <p14:creationId xmlns:p14="http://schemas.microsoft.com/office/powerpoint/2010/main" val="3944748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up)">
                                      <p:cBhvr>
                                        <p:cTn id="7" dur="500"/>
                                        <p:tgtEl>
                                          <p:spTgt spid="2049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490"/>
                                        </p:tgtEl>
                                        <p:attrNameLst>
                                          <p:attrName>style.visibility</p:attrName>
                                        </p:attrNameLst>
                                      </p:cBhvr>
                                      <p:to>
                                        <p:strVal val="visible"/>
                                      </p:to>
                                    </p:set>
                                    <p:animEffect transition="in" filter="dissolve">
                                      <p:cBhvr>
                                        <p:cTn id="11" dur="500"/>
                                        <p:tgtEl>
                                          <p:spTgt spid="2049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1"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age50image728758864">
            <a:extLst>
              <a:ext uri="{FF2B5EF4-FFF2-40B4-BE49-F238E27FC236}">
                <a16:creationId xmlns:a16="http://schemas.microsoft.com/office/drawing/2014/main" id="{B6EF541C-DBAC-984A-96D2-9EE654F83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02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914400" y="713726"/>
            <a:ext cx="7315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u="sng" dirty="0">
                <a:solidFill>
                  <a:srgbClr val="C00000"/>
                </a:solidFill>
              </a:rPr>
              <a:t>British leaders </a:t>
            </a:r>
            <a:r>
              <a:rPr lang="en-US" altLang="en-US" dirty="0"/>
              <a:t>were outraged by the actions of these protestors. </a:t>
            </a:r>
            <a:r>
              <a:rPr lang="en-US" dirty="0"/>
              <a:t>They were determined – once and for all – to show the Colonists that they are to be loyal and obey all Parliament laws. Otherwise, to </a:t>
            </a:r>
            <a:r>
              <a:rPr lang="en-US" i="1" dirty="0"/>
              <a:t>coerce </a:t>
            </a:r>
            <a:r>
              <a:rPr lang="en-US" dirty="0"/>
              <a:t>the colonists into action. </a:t>
            </a:r>
          </a:p>
          <a:p>
            <a:pPr eaLnBrk="1" hangingPunct="1"/>
            <a:endParaRPr lang="en-US" altLang="en-US" dirty="0"/>
          </a:p>
        </p:txBody>
      </p:sp>
      <p:sp>
        <p:nvSpPr>
          <p:cNvPr id="12292" name="Text Box 24"/>
          <p:cNvSpPr txBox="1">
            <a:spLocks noChangeArrowheads="1"/>
          </p:cNvSpPr>
          <p:nvPr/>
        </p:nvSpPr>
        <p:spPr bwMode="auto">
          <a:xfrm>
            <a:off x="914400" y="31242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They passed a series of laws designed to punish the colonists of Massachusetts</a:t>
            </a:r>
            <a:r>
              <a:rPr lang="en-US" altLang="en-US" dirty="0">
                <a:latin typeface="Arial" charset="0"/>
              </a:rPr>
              <a:t>—</a:t>
            </a:r>
            <a:r>
              <a:rPr lang="en-US" altLang="en-US" dirty="0"/>
              <a:t>especially those in Boston.</a:t>
            </a:r>
            <a:endParaRPr lang="en-US" altLang="en-US" dirty="0">
              <a:solidFill>
                <a:srgbClr val="0033CC"/>
              </a:solidFill>
            </a:endParaRPr>
          </a:p>
        </p:txBody>
      </p:sp>
      <p:sp>
        <p:nvSpPr>
          <p:cNvPr id="12293" name="Text Box 25"/>
          <p:cNvSpPr txBox="1">
            <a:spLocks noChangeArrowheads="1"/>
          </p:cNvSpPr>
          <p:nvPr/>
        </p:nvSpPr>
        <p:spPr bwMode="auto">
          <a:xfrm>
            <a:off x="914400" y="51054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The new laws were so harsh that colonists called them the </a:t>
            </a:r>
            <a:r>
              <a:rPr lang="en-US" altLang="en-US" b="1" u="sng" dirty="0">
                <a:solidFill>
                  <a:srgbClr val="C00000"/>
                </a:solidFill>
              </a:rPr>
              <a:t>Intolerable Acts.</a:t>
            </a:r>
          </a:p>
        </p:txBody>
      </p:sp>
      <p:sp>
        <p:nvSpPr>
          <p:cNvPr id="8" name="AutoShape 18"/>
          <p:cNvSpPr>
            <a:spLocks noChangeArrowheads="1"/>
          </p:cNvSpPr>
          <p:nvPr/>
        </p:nvSpPr>
        <p:spPr bwMode="auto">
          <a:xfrm>
            <a:off x="4343400" y="2588146"/>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9" name="AutoShape 18"/>
          <p:cNvSpPr>
            <a:spLocks noChangeArrowheads="1"/>
          </p:cNvSpPr>
          <p:nvPr/>
        </p:nvSpPr>
        <p:spPr bwMode="auto">
          <a:xfrm>
            <a:off x="4343400" y="444023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Tree>
    <p:extLst>
      <p:ext uri="{BB962C8B-B14F-4D97-AF65-F5344CB8AC3E}">
        <p14:creationId xmlns:p14="http://schemas.microsoft.com/office/powerpoint/2010/main" val="4123079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dissolve">
                                      <p:cBhvr>
                                        <p:cTn id="11" dur="500"/>
                                        <p:tgtEl>
                                          <p:spTgt spid="122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293"/>
                                        </p:tgtEl>
                                        <p:attrNameLst>
                                          <p:attrName>style.visibility</p:attrName>
                                        </p:attrNameLst>
                                      </p:cBhvr>
                                      <p:to>
                                        <p:strVal val="visible"/>
                                      </p:to>
                                    </p:set>
                                    <p:animEffect transition="in" filter="dissolve">
                                      <p:cBhvr>
                                        <p:cTn id="20"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6" name="Vertical Scroll 5"/>
          <p:cNvSpPr/>
          <p:nvPr/>
        </p:nvSpPr>
        <p:spPr>
          <a:xfrm>
            <a:off x="647700" y="1295400"/>
            <a:ext cx="7848600" cy="4800600"/>
          </a:xfrm>
          <a:prstGeom prst="verticalScroll">
            <a:avLst/>
          </a:prstGeom>
          <a:solidFill>
            <a:srgbClr val="EBD37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1905000" y="1981200"/>
            <a:ext cx="5791200" cy="3313728"/>
          </a:xfrm>
          <a:prstGeom prst="rect">
            <a:avLst/>
          </a:prstGeom>
          <a:solidFill>
            <a:srgbClr val="EBD37D"/>
          </a:solidFill>
        </p:spPr>
        <p:txBody>
          <a:bodyPr>
            <a:spAutoFit/>
          </a:bodyPr>
          <a:lstStyle/>
          <a:p>
            <a:pPr algn="ctr">
              <a:defRPr/>
            </a:pPr>
            <a:r>
              <a:rPr lang="en-US" b="1" dirty="0"/>
              <a:t>Intolerable Acts</a:t>
            </a:r>
          </a:p>
          <a:p>
            <a:pPr algn="ctr">
              <a:defRPr/>
            </a:pPr>
            <a:endParaRPr lang="en-US" b="1" dirty="0"/>
          </a:p>
          <a:p>
            <a:pPr marL="457200" indent="-457200">
              <a:spcAft>
                <a:spcPts val="1600"/>
              </a:spcAft>
              <a:buFontTx/>
              <a:buChar char="•"/>
              <a:defRPr/>
            </a:pPr>
            <a:r>
              <a:rPr lang="en-US" sz="2000" dirty="0"/>
              <a:t>Closed the </a:t>
            </a:r>
            <a:r>
              <a:rPr lang="en-US" sz="2000" b="1" u="sng" dirty="0">
                <a:solidFill>
                  <a:srgbClr val="C00000"/>
                </a:solidFill>
              </a:rPr>
              <a:t>port</a:t>
            </a:r>
            <a:r>
              <a:rPr lang="en-US" sz="2000" dirty="0"/>
              <a:t> of Boston</a:t>
            </a:r>
          </a:p>
          <a:p>
            <a:pPr marL="457200" indent="-457200">
              <a:spcAft>
                <a:spcPts val="1600"/>
              </a:spcAft>
              <a:buFontTx/>
              <a:buChar char="•"/>
              <a:defRPr/>
            </a:pPr>
            <a:r>
              <a:rPr lang="en-US" sz="2000" dirty="0"/>
              <a:t>Increased the powers of the royal </a:t>
            </a:r>
            <a:r>
              <a:rPr lang="en-US" sz="2000" b="1" u="sng" dirty="0">
                <a:solidFill>
                  <a:srgbClr val="C00000"/>
                </a:solidFill>
              </a:rPr>
              <a:t>governor</a:t>
            </a:r>
          </a:p>
          <a:p>
            <a:pPr marL="457200" indent="-457200">
              <a:spcAft>
                <a:spcPts val="1600"/>
              </a:spcAft>
              <a:buFontTx/>
              <a:buChar char="•"/>
              <a:defRPr/>
            </a:pPr>
            <a:r>
              <a:rPr lang="en-US" sz="2000" dirty="0"/>
              <a:t>Abolished the upper house of the Massachusetts legislature</a:t>
            </a:r>
          </a:p>
          <a:p>
            <a:pPr marL="457200" indent="-457200">
              <a:spcAft>
                <a:spcPts val="1600"/>
              </a:spcAft>
              <a:buFontTx/>
              <a:buChar char="•"/>
              <a:defRPr/>
            </a:pPr>
            <a:r>
              <a:rPr lang="en-US" sz="2000" dirty="0"/>
              <a:t>Cut the power of </a:t>
            </a:r>
            <a:r>
              <a:rPr lang="en-US" sz="2000" b="1" u="sng" dirty="0">
                <a:solidFill>
                  <a:srgbClr val="C00000"/>
                </a:solidFill>
              </a:rPr>
              <a:t>town meetings</a:t>
            </a:r>
          </a:p>
          <a:p>
            <a:pPr marL="457200" indent="-457200">
              <a:spcAft>
                <a:spcPts val="1600"/>
              </a:spcAft>
              <a:buFontTx/>
              <a:buChar char="•"/>
              <a:defRPr/>
            </a:pPr>
            <a:r>
              <a:rPr lang="en-US" sz="2000" dirty="0"/>
              <a:t>Strengthened the Quartering Act</a:t>
            </a:r>
          </a:p>
        </p:txBody>
      </p:sp>
    </p:spTree>
    <p:extLst>
      <p:ext uri="{BB962C8B-B14F-4D97-AF65-F5344CB8AC3E}">
        <p14:creationId xmlns:p14="http://schemas.microsoft.com/office/powerpoint/2010/main" val="3584725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ge56image728556512">
            <a:extLst>
              <a:ext uri="{FF2B5EF4-FFF2-40B4-BE49-F238E27FC236}">
                <a16:creationId xmlns:a16="http://schemas.microsoft.com/office/drawing/2014/main" id="{529E9C49-58D5-FA43-AD55-D8A8DC785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age56image727967248">
            <a:extLst>
              <a:ext uri="{FF2B5EF4-FFF2-40B4-BE49-F238E27FC236}">
                <a16:creationId xmlns:a16="http://schemas.microsoft.com/office/drawing/2014/main" id="{193BF912-161B-754D-A628-02D2E3DCD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55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age56image815448256">
            <a:extLst>
              <a:ext uri="{FF2B5EF4-FFF2-40B4-BE49-F238E27FC236}">
                <a16:creationId xmlns:a16="http://schemas.microsoft.com/office/drawing/2014/main" id="{767E3D53-896F-5A40-9701-3E7E387B5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7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2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425E48-C91C-D448-BA1E-ABC6749AA0A1}"/>
              </a:ext>
            </a:extLst>
          </p:cNvPr>
          <p:cNvSpPr/>
          <p:nvPr/>
        </p:nvSpPr>
        <p:spPr>
          <a:xfrm>
            <a:off x="762000" y="533400"/>
            <a:ext cx="7848600" cy="5509200"/>
          </a:xfrm>
          <a:prstGeom prst="rect">
            <a:avLst/>
          </a:prstGeom>
        </p:spPr>
        <p:txBody>
          <a:bodyPr wrap="square">
            <a:spAutoFit/>
          </a:bodyPr>
          <a:lstStyle/>
          <a:p>
            <a:r>
              <a:rPr lang="en-US" sz="4400" b="1" dirty="0">
                <a:latin typeface="Calibri" panose="020F0502020204030204" pitchFamily="34" charset="0"/>
              </a:rPr>
              <a:t>Colonists Take Action </a:t>
            </a:r>
            <a:endParaRPr lang="en-US" sz="2800" dirty="0"/>
          </a:p>
          <a:p>
            <a:pPr marL="285750" indent="-285750">
              <a:buFont typeface="Arial" panose="020B0604020202020204" pitchFamily="34" charset="0"/>
              <a:buChar char="•"/>
            </a:pPr>
            <a:r>
              <a:rPr lang="en-US" sz="2800" dirty="0">
                <a:latin typeface="Calibri" panose="020F0502020204030204" pitchFamily="34" charset="0"/>
              </a:rPr>
              <a:t>Merchants in other colonies closed their shops to oppose treatment of colonists in Massachusetts. </a:t>
            </a:r>
          </a:p>
          <a:p>
            <a:endParaRPr lang="en-US" sz="2800" dirty="0"/>
          </a:p>
          <a:p>
            <a:pPr marL="285750" indent="-285750">
              <a:buFont typeface="Arial" panose="020B0604020202020204" pitchFamily="34" charset="0"/>
              <a:buChar char="•"/>
            </a:pPr>
            <a:r>
              <a:rPr lang="en-US" sz="2800" dirty="0">
                <a:latin typeface="Calibri" panose="020F0502020204030204" pitchFamily="34" charset="0"/>
              </a:rPr>
              <a:t>Virginians called for a meeting of delegates from all the colonies to find a solution. </a:t>
            </a:r>
          </a:p>
          <a:p>
            <a:endParaRPr lang="en-US" sz="2800" dirty="0"/>
          </a:p>
          <a:p>
            <a:pPr marL="285750" indent="-285750">
              <a:buFont typeface="Arial" panose="020B0604020202020204" pitchFamily="34" charset="0"/>
              <a:buChar char="•"/>
            </a:pPr>
            <a:r>
              <a:rPr lang="en-US" sz="2800" dirty="0">
                <a:latin typeface="Calibri" panose="020F0502020204030204" pitchFamily="34" charset="0"/>
              </a:rPr>
              <a:t>Towns and cities begin organizing their militias to prepare for a fight. </a:t>
            </a:r>
          </a:p>
          <a:p>
            <a:endParaRPr lang="en-US" sz="2800" dirty="0"/>
          </a:p>
          <a:p>
            <a:pPr marL="285750" indent="-285750">
              <a:buFont typeface="Arial" panose="020B0604020202020204" pitchFamily="34" charset="0"/>
              <a:buChar char="•"/>
            </a:pPr>
            <a:r>
              <a:rPr lang="en-US" sz="2800" dirty="0">
                <a:latin typeface="Calibri" panose="020F0502020204030204" pitchFamily="34" charset="0"/>
              </a:rPr>
              <a:t>Patrick Henry urges colonists to start thinking of themselves as one people: AMERICANS </a:t>
            </a:r>
            <a:endParaRPr lang="en-US" sz="2800" dirty="0">
              <a:effectLst/>
            </a:endParaRPr>
          </a:p>
        </p:txBody>
      </p:sp>
    </p:spTree>
    <p:extLst>
      <p:ext uri="{BB962C8B-B14F-4D97-AF65-F5344CB8AC3E}">
        <p14:creationId xmlns:p14="http://schemas.microsoft.com/office/powerpoint/2010/main" val="1370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graphicFrame>
        <p:nvGraphicFramePr>
          <p:cNvPr id="129056" name="Group 32"/>
          <p:cNvGraphicFramePr>
            <a:graphicFrameLocks noGrp="1"/>
          </p:cNvGraphicFramePr>
          <p:nvPr>
            <p:extLst>
              <p:ext uri="{D42A27DB-BD31-4B8C-83A1-F6EECF244321}">
                <p14:modId xmlns:p14="http://schemas.microsoft.com/office/powerpoint/2010/main" val="731533378"/>
              </p:ext>
            </p:extLst>
          </p:nvPr>
        </p:nvGraphicFramePr>
        <p:xfrm>
          <a:off x="1447800" y="1828800"/>
          <a:ext cx="6324600" cy="3810000"/>
        </p:xfrm>
        <a:graphic>
          <a:graphicData uri="http://schemas.openxmlformats.org/drawingml/2006/table">
            <a:tbl>
              <a:tblPr/>
              <a:tblGrid>
                <a:gridCol w="6324600">
                  <a:extLst>
                    <a:ext uri="{9D8B030D-6E8A-4147-A177-3AD203B41FA5}">
                      <a16:colId xmlns:a16="http://schemas.microsoft.com/office/drawing/2014/main" val="20000"/>
                    </a:ext>
                  </a:extLst>
                </a:gridCol>
              </a:tblGrid>
              <a:tr h="63894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Verdana" pitchFamily="34" charset="0"/>
                        </a:rPr>
                        <a:t>First Continental Congress</a:t>
                      </a:r>
                    </a:p>
                  </a:txBody>
                  <a:tcPr marL="137160" marR="137160" marT="137160" marB="1371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3171056">
                <a:tc>
                  <a:txBody>
                    <a:bodyPr/>
                    <a:lstStyle/>
                    <a:p>
                      <a:pPr marL="228600" marR="0" lvl="0" indent="-2286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Verdana" pitchFamily="34" charset="0"/>
                        </a:rPr>
                        <a:t>Demanded the </a:t>
                      </a:r>
                      <a:r>
                        <a:rPr kumimoji="0" lang="en-US" sz="2000" b="0" i="0" u="sng" strike="noStrike" cap="none" normalizeH="0" baseline="0" dirty="0">
                          <a:ln>
                            <a:noFill/>
                          </a:ln>
                          <a:solidFill>
                            <a:srgbClr val="C00000"/>
                          </a:solidFill>
                          <a:effectLst/>
                          <a:latin typeface="Verdana" pitchFamily="34" charset="0"/>
                        </a:rPr>
                        <a:t>repeal</a:t>
                      </a:r>
                      <a:r>
                        <a:rPr kumimoji="0" lang="en-US" sz="2000" b="0" i="0" u="none" strike="noStrike" cap="none" normalizeH="0" baseline="0" dirty="0">
                          <a:ln>
                            <a:noFill/>
                          </a:ln>
                          <a:solidFill>
                            <a:schemeClr val="tx1"/>
                          </a:solidFill>
                          <a:effectLst/>
                          <a:latin typeface="Verdana" pitchFamily="34" charset="0"/>
                        </a:rPr>
                        <a:t> of the </a:t>
                      </a:r>
                      <a:r>
                        <a:rPr kumimoji="0" lang="en-US" sz="2000" b="0" i="0" u="sng" strike="noStrike" cap="none" normalizeH="0" baseline="0" dirty="0">
                          <a:ln>
                            <a:noFill/>
                          </a:ln>
                          <a:solidFill>
                            <a:srgbClr val="C00000"/>
                          </a:solidFill>
                          <a:effectLst/>
                          <a:latin typeface="Verdana" pitchFamily="34" charset="0"/>
                        </a:rPr>
                        <a:t>Intolerable Acts</a:t>
                      </a:r>
                      <a:r>
                        <a:rPr kumimoji="0" lang="en-US" sz="2000" b="0" i="0" u="none" strike="noStrike" cap="none" normalizeH="0" baseline="0" dirty="0">
                          <a:ln>
                            <a:noFill/>
                          </a:ln>
                          <a:solidFill>
                            <a:srgbClr val="C00000"/>
                          </a:solidFill>
                          <a:effectLst/>
                          <a:latin typeface="Verdana" pitchFamily="34" charset="0"/>
                        </a:rPr>
                        <a:t>.</a:t>
                      </a:r>
                    </a:p>
                    <a:p>
                      <a:pPr marL="228600" marR="0" lvl="0" indent="-228600" algn="l" defTabSz="914400" rtl="0" eaLnBrk="0" fontAlgn="base" latinLnBrk="0" hangingPunct="0">
                        <a:lnSpc>
                          <a:spcPct val="100000"/>
                        </a:lnSpc>
                        <a:spcBef>
                          <a:spcPct val="20000"/>
                        </a:spcBef>
                        <a:spcAft>
                          <a:spcPct val="0"/>
                        </a:spcAft>
                        <a:buClrTx/>
                        <a:buSzTx/>
                        <a:buFontTx/>
                        <a:buChar char="•"/>
                        <a:tabLst/>
                      </a:pPr>
                      <a:endParaRPr kumimoji="0" lang="en-US" sz="2000" b="0" i="0" u="none" strike="noStrike" cap="none" normalizeH="0" baseline="0" dirty="0">
                        <a:ln>
                          <a:noFill/>
                        </a:ln>
                        <a:solidFill>
                          <a:schemeClr val="tx1"/>
                        </a:solidFill>
                        <a:effectLst/>
                        <a:latin typeface="Verdana" pitchFamily="34" charset="0"/>
                      </a:endParaRPr>
                    </a:p>
                    <a:p>
                      <a:pPr marL="228600" marR="0" lvl="0" indent="-2286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Verdana" pitchFamily="34" charset="0"/>
                        </a:rPr>
                        <a:t>Declared the colonies had a right to tax and govern themselves</a:t>
                      </a:r>
                    </a:p>
                    <a:p>
                      <a:pPr marL="228600" marR="0" lvl="0" indent="-228600" algn="l" defTabSz="914400" rtl="0" eaLnBrk="0" fontAlgn="base" latinLnBrk="0" hangingPunct="0">
                        <a:lnSpc>
                          <a:spcPct val="100000"/>
                        </a:lnSpc>
                        <a:spcBef>
                          <a:spcPct val="20000"/>
                        </a:spcBef>
                        <a:spcAft>
                          <a:spcPct val="0"/>
                        </a:spcAft>
                        <a:buClrTx/>
                        <a:buSzTx/>
                        <a:buFontTx/>
                        <a:buChar char="•"/>
                        <a:tabLst/>
                      </a:pPr>
                      <a:endParaRPr kumimoji="0" lang="en-US" sz="2000" b="0" i="0" u="none" strike="noStrike" cap="none" normalizeH="0" baseline="0" dirty="0">
                        <a:ln>
                          <a:noFill/>
                        </a:ln>
                        <a:solidFill>
                          <a:schemeClr val="tx1"/>
                        </a:solidFill>
                        <a:effectLst/>
                        <a:latin typeface="Verdana" pitchFamily="34" charset="0"/>
                      </a:endParaRPr>
                    </a:p>
                    <a:p>
                      <a:pPr marL="228600" marR="0" lvl="0" indent="-2286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Verdana" pitchFamily="34" charset="0"/>
                        </a:rPr>
                        <a:t>Called for the training of </a:t>
                      </a:r>
                      <a:r>
                        <a:rPr kumimoji="0" lang="en-US" sz="2000" b="0" i="0" u="sng" strike="noStrike" cap="none" normalizeH="0" baseline="0" dirty="0">
                          <a:ln>
                            <a:noFill/>
                          </a:ln>
                          <a:solidFill>
                            <a:srgbClr val="C00000"/>
                          </a:solidFill>
                          <a:effectLst/>
                          <a:latin typeface="Verdana" pitchFamily="34" charset="0"/>
                        </a:rPr>
                        <a:t>militias</a:t>
                      </a:r>
                    </a:p>
                    <a:p>
                      <a:pPr marL="228600" marR="0" lvl="0" indent="-228600" algn="l" defTabSz="914400" rtl="0" eaLnBrk="0" fontAlgn="base" latinLnBrk="0" hangingPunct="0">
                        <a:lnSpc>
                          <a:spcPct val="100000"/>
                        </a:lnSpc>
                        <a:spcBef>
                          <a:spcPct val="20000"/>
                        </a:spcBef>
                        <a:spcAft>
                          <a:spcPct val="0"/>
                        </a:spcAft>
                        <a:buClrTx/>
                        <a:buSzTx/>
                        <a:buFontTx/>
                        <a:buChar char="•"/>
                        <a:tabLst/>
                      </a:pPr>
                      <a:endParaRPr kumimoji="0" lang="en-US" sz="2000" b="0" i="0" u="none" strike="noStrike" cap="none" normalizeH="0" baseline="0" dirty="0">
                        <a:ln>
                          <a:noFill/>
                        </a:ln>
                        <a:solidFill>
                          <a:schemeClr val="tx1"/>
                        </a:solidFill>
                        <a:effectLst/>
                        <a:latin typeface="Verdana" pitchFamily="34" charset="0"/>
                      </a:endParaRPr>
                    </a:p>
                    <a:p>
                      <a:pPr marL="228600" marR="0" lvl="0" indent="-2286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Verdana" pitchFamily="34" charset="0"/>
                        </a:rPr>
                        <a:t>Called for a new boycott of British goods</a:t>
                      </a:r>
                    </a:p>
                  </a:txBody>
                  <a:tcPr marL="137160" marR="137160" marT="137160" marB="1371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F478F586-B916-3149-8E18-03B74215A8E8}"/>
              </a:ext>
            </a:extLst>
          </p:cNvPr>
          <p:cNvSpPr/>
          <p:nvPr/>
        </p:nvSpPr>
        <p:spPr>
          <a:xfrm>
            <a:off x="746125" y="934819"/>
            <a:ext cx="7391400" cy="646331"/>
          </a:xfrm>
          <a:prstGeom prst="rect">
            <a:avLst/>
          </a:prstGeom>
        </p:spPr>
        <p:txBody>
          <a:bodyPr wrap="square">
            <a:spAutoFit/>
          </a:bodyPr>
          <a:lstStyle/>
          <a:p>
            <a:pPr lvl="0"/>
            <a:r>
              <a:rPr lang="en-US" dirty="0"/>
              <a:t>Colonial leaders held a meeting, the </a:t>
            </a:r>
            <a:r>
              <a:rPr lang="en-US" b="1" u="sng" dirty="0">
                <a:solidFill>
                  <a:srgbClr val="C00000"/>
                </a:solidFill>
              </a:rPr>
              <a:t>First Continental Congress </a:t>
            </a:r>
            <a:r>
              <a:rPr lang="en-US" dirty="0"/>
              <a:t>in Philadelphia in September 1774. </a:t>
            </a:r>
          </a:p>
        </p:txBody>
      </p:sp>
    </p:spTree>
    <p:extLst>
      <p:ext uri="{BB962C8B-B14F-4D97-AF65-F5344CB8AC3E}">
        <p14:creationId xmlns:p14="http://schemas.microsoft.com/office/powerpoint/2010/main" val="1974082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16387" name="Text Box 3"/>
          <p:cNvSpPr txBox="1">
            <a:spLocks noChangeArrowheads="1"/>
          </p:cNvSpPr>
          <p:nvPr/>
        </p:nvSpPr>
        <p:spPr bwMode="auto">
          <a:xfrm>
            <a:off x="902566" y="1008856"/>
            <a:ext cx="731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lvl="0"/>
            <a:r>
              <a:rPr lang="en-US" b="1" u="sng" dirty="0">
                <a:solidFill>
                  <a:srgbClr val="C00000"/>
                </a:solidFill>
              </a:rPr>
              <a:t>British</a:t>
            </a:r>
            <a:r>
              <a:rPr lang="en-US" dirty="0"/>
              <a:t> responded to the colonists’ demands by marching toward Concord where they believed </a:t>
            </a:r>
            <a:r>
              <a:rPr lang="en-US" b="1" u="sng" dirty="0">
                <a:solidFill>
                  <a:srgbClr val="C00000"/>
                </a:solidFill>
              </a:rPr>
              <a:t>arms</a:t>
            </a:r>
            <a:r>
              <a:rPr lang="en-US" dirty="0"/>
              <a:t> were stored.</a:t>
            </a:r>
          </a:p>
        </p:txBody>
      </p:sp>
      <p:sp>
        <p:nvSpPr>
          <p:cNvPr id="17412" name="Text Box 4"/>
          <p:cNvSpPr txBox="1">
            <a:spLocks noChangeArrowheads="1"/>
          </p:cNvSpPr>
          <p:nvPr/>
        </p:nvSpPr>
        <p:spPr bwMode="auto">
          <a:xfrm>
            <a:off x="3657600" y="2592388"/>
            <a:ext cx="502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On April 19, 1775, about 700 British troops marched toward Concord.</a:t>
            </a:r>
          </a:p>
        </p:txBody>
      </p:sp>
      <p:sp>
        <p:nvSpPr>
          <p:cNvPr id="17413" name="Text Box 5"/>
          <p:cNvSpPr txBox="1">
            <a:spLocks noChangeArrowheads="1"/>
          </p:cNvSpPr>
          <p:nvPr/>
        </p:nvSpPr>
        <p:spPr bwMode="auto">
          <a:xfrm>
            <a:off x="3657600" y="4725988"/>
            <a:ext cx="50292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Patriots lit a signal in a church steeple, then Paul Revere </a:t>
            </a:r>
            <a:r>
              <a:rPr lang="en-US" dirty="0"/>
              <a:t>rode off to warn the surrounding towns that the British were coming. (Along with William Dawes)</a:t>
            </a:r>
            <a:endParaRPr lang="en-US" altLang="en-US" dirty="0">
              <a:solidFill>
                <a:srgbClr val="0062AC"/>
              </a:solidFill>
            </a:endParaRPr>
          </a:p>
        </p:txBody>
      </p:sp>
      <p:sp>
        <p:nvSpPr>
          <p:cNvPr id="7" name="AutoShape 18"/>
          <p:cNvSpPr>
            <a:spLocks noChangeAspect="1" noChangeArrowheads="1"/>
          </p:cNvSpPr>
          <p:nvPr/>
        </p:nvSpPr>
        <p:spPr bwMode="auto">
          <a:xfrm>
            <a:off x="5638800" y="2019300"/>
            <a:ext cx="506413"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8" name="AutoShape 18"/>
          <p:cNvSpPr>
            <a:spLocks noChangeAspect="1" noChangeArrowheads="1"/>
          </p:cNvSpPr>
          <p:nvPr/>
        </p:nvSpPr>
        <p:spPr bwMode="auto">
          <a:xfrm>
            <a:off x="5715000" y="4154488"/>
            <a:ext cx="506413"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pic>
        <p:nvPicPr>
          <p:cNvPr id="9" name="Picture 8" descr="ch05_img_ahon_se_p01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8" y="2209800"/>
            <a:ext cx="26828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279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12"/>
                                        </p:tgtEl>
                                        <p:attrNameLst>
                                          <p:attrName>style.visibility</p:attrName>
                                        </p:attrNameLst>
                                      </p:cBhvr>
                                      <p:to>
                                        <p:strVal val="visible"/>
                                      </p:to>
                                    </p:set>
                                    <p:animEffect transition="in" filter="dissolve">
                                      <p:cBhvr>
                                        <p:cTn id="11" dur="500"/>
                                        <p:tgtEl>
                                          <p:spTgt spid="174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7413"/>
                                        </p:tgtEl>
                                        <p:attrNameLst>
                                          <p:attrName>style.visibility</p:attrName>
                                        </p:attrNameLst>
                                      </p:cBhvr>
                                      <p:to>
                                        <p:strVal val="visible"/>
                                      </p:to>
                                    </p:set>
                                    <p:animEffect transition="in" filter="dissolve">
                                      <p:cBhvr>
                                        <p:cTn id="20" dur="500"/>
                                        <p:tgtEl>
                                          <p:spTgt spid="17413"/>
                                        </p:tgtEl>
                                      </p:cBhvr>
                                    </p:animEffect>
                                  </p:childTnLst>
                                </p:cTn>
                              </p:par>
                            </p:childTnLst>
                          </p:cTn>
                        </p:par>
                        <p:par>
                          <p:cTn id="21" fill="hold" nodeType="afterGroup">
                            <p:stCondLst>
                              <p:cond delay="1000"/>
                            </p:stCondLst>
                            <p:childTnLst>
                              <p:par>
                                <p:cTn id="22" presetID="9"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68image3120466544">
            <a:extLst>
              <a:ext uri="{FF2B5EF4-FFF2-40B4-BE49-F238E27FC236}">
                <a16:creationId xmlns:a16="http://schemas.microsoft.com/office/drawing/2014/main" id="{BBEB1B5B-6DBD-DA4B-8F96-2F924328C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68image3120455184">
            <a:extLst>
              <a:ext uri="{FF2B5EF4-FFF2-40B4-BE49-F238E27FC236}">
                <a16:creationId xmlns:a16="http://schemas.microsoft.com/office/drawing/2014/main" id="{EB98E1DE-0480-B84F-9660-65856F413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955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42F11-0C62-5F49-B5B0-B6A5DBC96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096000"/>
          </a:xfrm>
          <a:prstGeom prst="rect">
            <a:avLst/>
          </a:prstGeom>
        </p:spPr>
      </p:pic>
      <p:pic>
        <p:nvPicPr>
          <p:cNvPr id="5" name="Picture 4">
            <a:extLst>
              <a:ext uri="{FF2B5EF4-FFF2-40B4-BE49-F238E27FC236}">
                <a16:creationId xmlns:a16="http://schemas.microsoft.com/office/drawing/2014/main" id="{77060F02-B7BE-654E-8C31-910DC2B2C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0" y="0"/>
            <a:ext cx="4572000" cy="6096000"/>
          </a:xfrm>
          <a:prstGeom prst="rect">
            <a:avLst/>
          </a:prstGeom>
        </p:spPr>
      </p:pic>
      <p:sp>
        <p:nvSpPr>
          <p:cNvPr id="6" name="TextBox 5">
            <a:extLst>
              <a:ext uri="{FF2B5EF4-FFF2-40B4-BE49-F238E27FC236}">
                <a16:creationId xmlns:a16="http://schemas.microsoft.com/office/drawing/2014/main" id="{3324E7F8-F9C0-1944-B408-41A64D100F05}"/>
              </a:ext>
            </a:extLst>
          </p:cNvPr>
          <p:cNvSpPr txBox="1"/>
          <p:nvPr/>
        </p:nvSpPr>
        <p:spPr>
          <a:xfrm>
            <a:off x="3200400" y="6324600"/>
            <a:ext cx="3099566" cy="369332"/>
          </a:xfrm>
          <a:prstGeom prst="rect">
            <a:avLst/>
          </a:prstGeom>
          <a:noFill/>
        </p:spPr>
        <p:txBody>
          <a:bodyPr wrap="none" rtlCol="0">
            <a:spAutoFit/>
          </a:bodyPr>
          <a:lstStyle/>
          <a:p>
            <a:r>
              <a:rPr lang="en-US" dirty="0"/>
              <a:t>Old North Church in Boston</a:t>
            </a:r>
          </a:p>
        </p:txBody>
      </p:sp>
    </p:spTree>
    <p:extLst>
      <p:ext uri="{BB962C8B-B14F-4D97-AF65-F5344CB8AC3E}">
        <p14:creationId xmlns:p14="http://schemas.microsoft.com/office/powerpoint/2010/main" val="1327259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17411" name="AutoShape 5"/>
          <p:cNvSpPr>
            <a:spLocks noChangeArrowheads="1"/>
          </p:cNvSpPr>
          <p:nvPr/>
        </p:nvSpPr>
        <p:spPr bwMode="auto">
          <a:xfrm>
            <a:off x="457200" y="1520825"/>
            <a:ext cx="2286000" cy="1828800"/>
          </a:xfrm>
          <a:prstGeom prst="irregularSeal1">
            <a:avLst/>
          </a:prstGeom>
          <a:solidFill>
            <a:srgbClr val="FFCC0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b="1" dirty="0"/>
              <a:t>Lexington</a:t>
            </a:r>
          </a:p>
        </p:txBody>
      </p:sp>
      <p:sp>
        <p:nvSpPr>
          <p:cNvPr id="17412" name="AutoShape 6"/>
          <p:cNvSpPr>
            <a:spLocks noChangeArrowheads="1"/>
          </p:cNvSpPr>
          <p:nvPr/>
        </p:nvSpPr>
        <p:spPr bwMode="auto">
          <a:xfrm>
            <a:off x="457200" y="4111625"/>
            <a:ext cx="2286000" cy="1828800"/>
          </a:xfrm>
          <a:prstGeom prst="irregularSeal2">
            <a:avLst/>
          </a:prstGeom>
          <a:solidFill>
            <a:srgbClr val="FFCC0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b="1" dirty="0"/>
              <a:t>Concord</a:t>
            </a:r>
          </a:p>
        </p:txBody>
      </p:sp>
      <p:graphicFrame>
        <p:nvGraphicFramePr>
          <p:cNvPr id="131107" name="Group 35"/>
          <p:cNvGraphicFramePr>
            <a:graphicFrameLocks noGrp="1"/>
          </p:cNvGraphicFramePr>
          <p:nvPr>
            <p:extLst>
              <p:ext uri="{D42A27DB-BD31-4B8C-83A1-F6EECF244321}">
                <p14:modId xmlns:p14="http://schemas.microsoft.com/office/powerpoint/2010/main" val="2099671452"/>
              </p:ext>
            </p:extLst>
          </p:nvPr>
        </p:nvGraphicFramePr>
        <p:xfrm>
          <a:off x="3429000" y="1129938"/>
          <a:ext cx="5181600" cy="3195358"/>
        </p:xfrm>
        <a:graphic>
          <a:graphicData uri="http://schemas.openxmlformats.org/drawingml/2006/table">
            <a:tbl>
              <a:tblPr/>
              <a:tblGrid>
                <a:gridCol w="5181600">
                  <a:extLst>
                    <a:ext uri="{9D8B030D-6E8A-4147-A177-3AD203B41FA5}">
                      <a16:colId xmlns:a16="http://schemas.microsoft.com/office/drawing/2014/main" val="20000"/>
                    </a:ext>
                  </a:extLst>
                </a:gridCol>
              </a:tblGrid>
              <a:tr h="2281238">
                <a:tc>
                  <a:txBody>
                    <a:bodyPr/>
                    <a:lstStyle/>
                    <a:p>
                      <a:pPr marL="228600" marR="0" lvl="0" indent="-228600" algn="l" defTabSz="914400" rtl="0" eaLnBrk="0" fontAlgn="base" latinLnBrk="0" hangingPunct="0">
                        <a:lnSpc>
                          <a:spcPct val="100000"/>
                        </a:lnSpc>
                        <a:spcBef>
                          <a:spcPts val="0"/>
                        </a:spcBef>
                        <a:spcAft>
                          <a:spcPts val="700"/>
                        </a:spcAft>
                        <a:buClrTx/>
                        <a:buSzTx/>
                        <a:buFontTx/>
                        <a:buChar char="•"/>
                        <a:tabLst/>
                      </a:pPr>
                      <a:r>
                        <a:rPr kumimoji="0" lang="en-US" sz="2000" b="1" i="0" u="sng" strike="noStrike" cap="none" normalizeH="0" baseline="0" dirty="0">
                          <a:ln>
                            <a:noFill/>
                          </a:ln>
                          <a:solidFill>
                            <a:srgbClr val="C00000"/>
                          </a:solidFill>
                          <a:effectLst/>
                          <a:latin typeface="Verdana" pitchFamily="34" charset="0"/>
                        </a:rPr>
                        <a:t>Minutemen</a:t>
                      </a:r>
                      <a:r>
                        <a:rPr kumimoji="0" lang="en-US" sz="2000" b="0" i="0" u="none" strike="noStrike" cap="none" normalizeH="0" baseline="0" dirty="0">
                          <a:ln>
                            <a:noFill/>
                          </a:ln>
                          <a:solidFill>
                            <a:schemeClr val="tx1"/>
                          </a:solidFill>
                          <a:effectLst/>
                          <a:latin typeface="Verdana" pitchFamily="34" charset="0"/>
                        </a:rPr>
                        <a:t>, citizen soldiers who could be ready to fight at a minute’s notice, were waiting for British troops.</a:t>
                      </a:r>
                    </a:p>
                    <a:p>
                      <a:pPr marL="228600" marR="0" lvl="0" indent="-228600" algn="l" defTabSz="914400" rtl="0" eaLnBrk="0" fontAlgn="base" latinLnBrk="0" hangingPunct="0">
                        <a:lnSpc>
                          <a:spcPct val="100000"/>
                        </a:lnSpc>
                        <a:spcBef>
                          <a:spcPts val="0"/>
                        </a:spcBef>
                        <a:spcAft>
                          <a:spcPts val="700"/>
                        </a:spcAft>
                        <a:buClrTx/>
                        <a:buSzTx/>
                        <a:buFontTx/>
                        <a:buChar char="•"/>
                        <a:tabLst/>
                      </a:pPr>
                      <a:r>
                        <a:rPr kumimoji="0" lang="en-US" sz="2000" b="0" i="0" u="none" strike="noStrike" cap="none" normalizeH="0" baseline="0" dirty="0">
                          <a:ln>
                            <a:noFill/>
                          </a:ln>
                          <a:solidFill>
                            <a:schemeClr val="tx1"/>
                          </a:solidFill>
                          <a:effectLst/>
                          <a:latin typeface="Verdana" pitchFamily="34" charset="0"/>
                        </a:rPr>
                        <a:t>A shot rang out, called “the shot heard round the world” It is </a:t>
                      </a:r>
                      <a:r>
                        <a:rPr kumimoji="0" lang="en-US" sz="2000" b="1" i="0" u="sng" strike="noStrike" cap="none" normalizeH="0" baseline="0" dirty="0">
                          <a:ln>
                            <a:noFill/>
                          </a:ln>
                          <a:solidFill>
                            <a:srgbClr val="C00000"/>
                          </a:solidFill>
                          <a:effectLst/>
                          <a:latin typeface="Verdana" pitchFamily="34" charset="0"/>
                        </a:rPr>
                        <a:t>unknown</a:t>
                      </a:r>
                      <a:r>
                        <a:rPr kumimoji="0" lang="en-US" sz="2000" b="0" i="0" u="none" strike="noStrike" cap="none" normalizeH="0" baseline="0" dirty="0">
                          <a:ln>
                            <a:noFill/>
                          </a:ln>
                          <a:solidFill>
                            <a:srgbClr val="FFEC3A"/>
                          </a:solidFill>
                          <a:effectLst/>
                          <a:latin typeface="Verdana" pitchFamily="34" charset="0"/>
                        </a:rPr>
                        <a:t> </a:t>
                      </a:r>
                      <a:r>
                        <a:rPr kumimoji="0" lang="en-US" sz="2000" b="0" i="0" u="none" strike="noStrike" cap="none" normalizeH="0" baseline="0" dirty="0">
                          <a:ln>
                            <a:noFill/>
                          </a:ln>
                          <a:solidFill>
                            <a:schemeClr val="tx1"/>
                          </a:solidFill>
                          <a:effectLst/>
                          <a:latin typeface="Verdana" pitchFamily="34" charset="0"/>
                        </a:rPr>
                        <a:t>who shot first.</a:t>
                      </a:r>
                    </a:p>
                    <a:p>
                      <a:pPr marL="228600" marR="0" lvl="0" indent="-228600" algn="l" defTabSz="914400" rtl="0" eaLnBrk="0" fontAlgn="base" latinLnBrk="0" hangingPunct="0">
                        <a:lnSpc>
                          <a:spcPct val="100000"/>
                        </a:lnSpc>
                        <a:spcBef>
                          <a:spcPts val="0"/>
                        </a:spcBef>
                        <a:spcAft>
                          <a:spcPts val="700"/>
                        </a:spcAft>
                        <a:buClrTx/>
                        <a:buSzTx/>
                        <a:buFontTx/>
                        <a:buChar char="•"/>
                        <a:tabLst/>
                      </a:pPr>
                      <a:r>
                        <a:rPr kumimoji="0" lang="en-US" sz="2000" b="0" i="0" u="none" strike="noStrike" cap="none" normalizeH="0" baseline="0" dirty="0">
                          <a:ln>
                            <a:noFill/>
                          </a:ln>
                          <a:solidFill>
                            <a:schemeClr val="tx1"/>
                          </a:solidFill>
                          <a:effectLst/>
                          <a:latin typeface="Verdana" pitchFamily="34" charset="0"/>
                        </a:rPr>
                        <a:t>British troops opened fire, killing eight Americans</a:t>
                      </a:r>
                    </a:p>
                  </a:txBody>
                  <a:tcPr marL="137160" marR="137160" marT="137179" marB="13717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131106" name="Group 34"/>
          <p:cNvGraphicFramePr>
            <a:graphicFrameLocks noGrp="1"/>
          </p:cNvGraphicFramePr>
          <p:nvPr>
            <p:extLst>
              <p:ext uri="{D42A27DB-BD31-4B8C-83A1-F6EECF244321}">
                <p14:modId xmlns:p14="http://schemas.microsoft.com/office/powerpoint/2010/main" val="3069353474"/>
              </p:ext>
            </p:extLst>
          </p:nvPr>
        </p:nvGraphicFramePr>
        <p:xfrm>
          <a:off x="3429000" y="4325296"/>
          <a:ext cx="5181600" cy="2280958"/>
        </p:xfrm>
        <a:graphic>
          <a:graphicData uri="http://schemas.openxmlformats.org/drawingml/2006/table">
            <a:tbl>
              <a:tblPr/>
              <a:tblGrid>
                <a:gridCol w="5181600">
                  <a:extLst>
                    <a:ext uri="{9D8B030D-6E8A-4147-A177-3AD203B41FA5}">
                      <a16:colId xmlns:a16="http://schemas.microsoft.com/office/drawing/2014/main" val="20000"/>
                    </a:ext>
                  </a:extLst>
                </a:gridCol>
              </a:tblGrid>
              <a:tr h="2115496">
                <a:tc>
                  <a:txBody>
                    <a:bodyPr/>
                    <a:lstStyle/>
                    <a:p>
                      <a:pPr marL="228600" marR="0" lvl="0" indent="-228600" algn="l" defTabSz="914400" rtl="0" eaLnBrk="0" fontAlgn="base" latinLnBrk="0" hangingPunct="0">
                        <a:lnSpc>
                          <a:spcPct val="100000"/>
                        </a:lnSpc>
                        <a:spcBef>
                          <a:spcPts val="0"/>
                        </a:spcBef>
                        <a:spcAft>
                          <a:spcPts val="700"/>
                        </a:spcAft>
                        <a:buClrTx/>
                        <a:buSzTx/>
                        <a:buFontTx/>
                        <a:buChar char="•"/>
                        <a:tabLst/>
                      </a:pPr>
                      <a:r>
                        <a:rPr kumimoji="0" lang="en-US" sz="2000" b="0" i="0" u="none" strike="noStrike" cap="none" normalizeH="0" baseline="0" dirty="0">
                          <a:ln>
                            <a:noFill/>
                          </a:ln>
                          <a:solidFill>
                            <a:schemeClr val="tx1"/>
                          </a:solidFill>
                          <a:effectLst/>
                          <a:latin typeface="Verdana" pitchFamily="34" charset="0"/>
                        </a:rPr>
                        <a:t>400 minutemen fought about 700 British troops</a:t>
                      </a:r>
                    </a:p>
                    <a:p>
                      <a:pPr marL="228600" marR="0" lvl="0" indent="-228600" algn="l" defTabSz="914400" rtl="0" eaLnBrk="0" fontAlgn="base" latinLnBrk="0" hangingPunct="0">
                        <a:lnSpc>
                          <a:spcPct val="100000"/>
                        </a:lnSpc>
                        <a:spcBef>
                          <a:spcPts val="0"/>
                        </a:spcBef>
                        <a:spcAft>
                          <a:spcPts val="700"/>
                        </a:spcAft>
                        <a:buClrTx/>
                        <a:buSzTx/>
                        <a:buFontTx/>
                        <a:buChar char="•"/>
                        <a:tabLst/>
                      </a:pPr>
                      <a:r>
                        <a:rPr kumimoji="0" lang="en-US" sz="2000" b="0" i="0" u="none" strike="noStrike" cap="none" normalizeH="0" baseline="0" dirty="0">
                          <a:ln>
                            <a:noFill/>
                          </a:ln>
                          <a:solidFill>
                            <a:schemeClr val="tx1"/>
                          </a:solidFill>
                          <a:effectLst/>
                          <a:latin typeface="Verdana" pitchFamily="34" charset="0"/>
                        </a:rPr>
                        <a:t>The British retreated toward Boston</a:t>
                      </a:r>
                    </a:p>
                    <a:p>
                      <a:pPr marL="228600" marR="0" lvl="0" indent="-228600" algn="l" defTabSz="914400" rtl="0" eaLnBrk="0" fontAlgn="base" latinLnBrk="0" hangingPunct="0">
                        <a:lnSpc>
                          <a:spcPct val="100000"/>
                        </a:lnSpc>
                        <a:spcBef>
                          <a:spcPts val="0"/>
                        </a:spcBef>
                        <a:spcAft>
                          <a:spcPts val="700"/>
                        </a:spcAft>
                        <a:buClrTx/>
                        <a:buSzTx/>
                        <a:buFontTx/>
                        <a:buChar char="•"/>
                        <a:tabLst/>
                      </a:pPr>
                      <a:r>
                        <a:rPr kumimoji="0" lang="en-US" sz="2000" b="0" i="0" u="none" strike="noStrike" cap="none" normalizeH="0" baseline="0" dirty="0">
                          <a:ln>
                            <a:noFill/>
                          </a:ln>
                          <a:solidFill>
                            <a:schemeClr val="tx1"/>
                          </a:solidFill>
                          <a:effectLst/>
                          <a:latin typeface="Verdana" pitchFamily="34" charset="0"/>
                        </a:rPr>
                        <a:t>About 300 British were killed by colonists firing from behind trees and fences</a:t>
                      </a:r>
                    </a:p>
                  </a:txBody>
                  <a:tcPr marL="137160" marR="137160" marT="137179" marB="13717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sp>
        <p:nvSpPr>
          <p:cNvPr id="2" name="Rectangle 1">
            <a:extLst>
              <a:ext uri="{FF2B5EF4-FFF2-40B4-BE49-F238E27FC236}">
                <a16:creationId xmlns:a16="http://schemas.microsoft.com/office/drawing/2014/main" id="{B6372842-1FF6-0C42-850E-B4ED9E14A570}"/>
              </a:ext>
            </a:extLst>
          </p:cNvPr>
          <p:cNvSpPr/>
          <p:nvPr/>
        </p:nvSpPr>
        <p:spPr>
          <a:xfrm>
            <a:off x="457200" y="251745"/>
            <a:ext cx="7924800" cy="707886"/>
          </a:xfrm>
          <a:prstGeom prst="rect">
            <a:avLst/>
          </a:prstGeom>
        </p:spPr>
        <p:txBody>
          <a:bodyPr wrap="square">
            <a:spAutoFit/>
          </a:bodyPr>
          <a:lstStyle/>
          <a:p>
            <a:r>
              <a:rPr lang="en-US" sz="2000" dirty="0">
                <a:solidFill>
                  <a:srgbClr val="181818"/>
                </a:solidFill>
                <a:latin typeface="Verdana" panose="020B0604030504040204" pitchFamily="34" charset="0"/>
                <a:ea typeface="Verdana" panose="020B0604030504040204" pitchFamily="34" charset="0"/>
                <a:cs typeface="Verdana" panose="020B0604030504040204" pitchFamily="34" charset="0"/>
              </a:rPr>
              <a:t>The Battles of </a:t>
            </a:r>
            <a:r>
              <a:rPr lang="en-US" sz="2000" b="1" u="sng" dirty="0">
                <a:solidFill>
                  <a:srgbClr val="C00000"/>
                </a:solidFill>
                <a:latin typeface="Verdana" panose="020B0604030504040204" pitchFamily="34" charset="0"/>
                <a:ea typeface="Verdana" panose="020B0604030504040204" pitchFamily="34" charset="0"/>
                <a:cs typeface="Verdana" panose="020B0604030504040204" pitchFamily="34" charset="0"/>
              </a:rPr>
              <a:t>Lexington</a:t>
            </a:r>
            <a:r>
              <a:rPr lang="en-US" sz="2000" dirty="0">
                <a:solidFill>
                  <a:srgbClr val="181818"/>
                </a:solidFill>
                <a:latin typeface="Verdana" panose="020B0604030504040204" pitchFamily="34" charset="0"/>
                <a:ea typeface="Verdana" panose="020B0604030504040204" pitchFamily="34" charset="0"/>
                <a:cs typeface="Verdana" panose="020B0604030504040204" pitchFamily="34" charset="0"/>
              </a:rPr>
              <a:t> and Concord, fought on April 19, 1775, kicked off the </a:t>
            </a:r>
            <a:r>
              <a:rPr lang="en-US" sz="2000" dirty="0">
                <a:latin typeface="Verdana" panose="020B0604030504040204" pitchFamily="34" charset="0"/>
                <a:ea typeface="Verdana" panose="020B0604030504040204" pitchFamily="34" charset="0"/>
                <a:cs typeface="Verdana" panose="020B0604030504040204" pitchFamily="34" charset="0"/>
              </a:rPr>
              <a:t>American Revolutionary War.</a:t>
            </a:r>
          </a:p>
        </p:txBody>
      </p:sp>
    </p:spTree>
    <p:extLst>
      <p:ext uri="{BB962C8B-B14F-4D97-AF65-F5344CB8AC3E}">
        <p14:creationId xmlns:p14="http://schemas.microsoft.com/office/powerpoint/2010/main" val="4228688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31107"/>
                                        </p:tgtEl>
                                        <p:attrNameLst>
                                          <p:attrName>style.visibility</p:attrName>
                                        </p:attrNameLst>
                                      </p:cBhvr>
                                      <p:to>
                                        <p:strVal val="visible"/>
                                      </p:to>
                                    </p:set>
                                    <p:animEffect transition="in" filter="slide(fromTop)">
                                      <p:cBhvr>
                                        <p:cTn id="7" dur="500"/>
                                        <p:tgtEl>
                                          <p:spTgt spid="131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131106"/>
                                        </p:tgtEl>
                                        <p:attrNameLst>
                                          <p:attrName>style.visibility</p:attrName>
                                        </p:attrNameLst>
                                      </p:cBhvr>
                                      <p:to>
                                        <p:strVal val="visible"/>
                                      </p:to>
                                    </p:set>
                                    <p:animEffect transition="in" filter="slide(fromTop)">
                                      <p:cBhvr>
                                        <p:cTn id="12" dur="500"/>
                                        <p:tgtEl>
                                          <p:spTgt spid="131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38916" name="AutoShape 4"/>
          <p:cNvSpPr>
            <a:spLocks noChangeArrowheads="1"/>
          </p:cNvSpPr>
          <p:nvPr/>
        </p:nvSpPr>
        <p:spPr bwMode="auto">
          <a:xfrm>
            <a:off x="4495800" y="1828800"/>
            <a:ext cx="4267200" cy="3124200"/>
          </a:xfrm>
          <a:prstGeom prst="leftArrow">
            <a:avLst>
              <a:gd name="adj1" fmla="val 50000"/>
              <a:gd name="adj2" fmla="val 34146"/>
            </a:avLst>
          </a:prstGeom>
          <a:solidFill>
            <a:srgbClr val="CC99FF"/>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000" dirty="0"/>
              <a:t>The Virginia colony</a:t>
            </a:r>
          </a:p>
          <a:p>
            <a:pPr eaLnBrk="1" hangingPunct="1"/>
            <a:r>
              <a:rPr lang="en-US" altLang="en-US" sz="2000" dirty="0"/>
              <a:t>also claimed the land, and</a:t>
            </a:r>
          </a:p>
          <a:p>
            <a:pPr eaLnBrk="1" hangingPunct="1"/>
            <a:r>
              <a:rPr lang="en-US" altLang="en-US" sz="2000" dirty="0"/>
              <a:t>British settlers continued</a:t>
            </a:r>
          </a:p>
          <a:p>
            <a:pPr eaLnBrk="1" hangingPunct="1"/>
            <a:r>
              <a:rPr lang="en-US" altLang="en-US" sz="2000" dirty="0"/>
              <a:t>to move west.</a:t>
            </a:r>
          </a:p>
        </p:txBody>
      </p:sp>
      <p:sp>
        <p:nvSpPr>
          <p:cNvPr id="9220" name="AutoShape 5"/>
          <p:cNvSpPr>
            <a:spLocks noChangeArrowheads="1"/>
          </p:cNvSpPr>
          <p:nvPr/>
        </p:nvSpPr>
        <p:spPr bwMode="auto">
          <a:xfrm>
            <a:off x="533400" y="1828800"/>
            <a:ext cx="3657600" cy="3657600"/>
          </a:xfrm>
          <a:prstGeom prst="flowChartDocument">
            <a:avLst/>
          </a:prstGeom>
          <a:solidFill>
            <a:srgbClr val="CCFFCC"/>
          </a:solidFill>
          <a:ln w="9525">
            <a:solidFill>
              <a:schemeClr val="tx1"/>
            </a:solidFill>
            <a:miter lim="800000"/>
            <a:headEnd/>
            <a:tailEnd/>
          </a:ln>
        </p:spPr>
        <p:txBody>
          <a:bodyPr wrap="none" anchor="ctr"/>
          <a:lstStyle>
            <a:lvl1pPr indent="400050" eaLnBrk="0" hangingPunct="0">
              <a:tabLst>
                <a:tab pos="2743200" algn="l"/>
              </a:tabLst>
              <a:defRPr sz="2200">
                <a:solidFill>
                  <a:schemeClr val="tx1"/>
                </a:solidFill>
                <a:latin typeface="Verdana" pitchFamily="34" charset="0"/>
              </a:defRPr>
            </a:lvl1pPr>
            <a:lvl2pPr marL="742950" indent="-285750" eaLnBrk="0" hangingPunct="0">
              <a:tabLst>
                <a:tab pos="2743200" algn="l"/>
              </a:tabLst>
              <a:defRPr sz="2200">
                <a:solidFill>
                  <a:schemeClr val="tx1"/>
                </a:solidFill>
                <a:latin typeface="Verdana" pitchFamily="34" charset="0"/>
              </a:defRPr>
            </a:lvl2pPr>
            <a:lvl3pPr marL="1143000" indent="-228600" eaLnBrk="0" hangingPunct="0">
              <a:tabLst>
                <a:tab pos="2743200" algn="l"/>
              </a:tabLst>
              <a:defRPr sz="2200">
                <a:solidFill>
                  <a:schemeClr val="tx1"/>
                </a:solidFill>
                <a:latin typeface="Verdana" pitchFamily="34" charset="0"/>
              </a:defRPr>
            </a:lvl3pPr>
            <a:lvl4pPr marL="1600200" indent="-228600" eaLnBrk="0" hangingPunct="0">
              <a:tabLst>
                <a:tab pos="2743200" algn="l"/>
              </a:tabLst>
              <a:defRPr sz="2200">
                <a:solidFill>
                  <a:schemeClr val="tx1"/>
                </a:solidFill>
                <a:latin typeface="Verdana" pitchFamily="34" charset="0"/>
              </a:defRPr>
            </a:lvl4pPr>
            <a:lvl5pPr marL="2057400" indent="-228600" eaLnBrk="0" hangingPunct="0">
              <a:tabLst>
                <a:tab pos="2743200" algn="l"/>
              </a:tabLst>
              <a:defRPr sz="2200">
                <a:solidFill>
                  <a:schemeClr val="tx1"/>
                </a:solidFill>
                <a:latin typeface="Verdana" pitchFamily="34" charset="0"/>
              </a:defRPr>
            </a:lvl5pPr>
            <a:lvl6pPr marL="2514600" indent="-228600" eaLnBrk="0" fontAlgn="base" hangingPunct="0">
              <a:spcBef>
                <a:spcPct val="0"/>
              </a:spcBef>
              <a:spcAft>
                <a:spcPct val="0"/>
              </a:spcAft>
              <a:tabLst>
                <a:tab pos="2743200" algn="l"/>
              </a:tabLst>
              <a:defRPr sz="2200">
                <a:solidFill>
                  <a:schemeClr val="tx1"/>
                </a:solidFill>
                <a:latin typeface="Verdana" pitchFamily="34" charset="0"/>
              </a:defRPr>
            </a:lvl6pPr>
            <a:lvl7pPr marL="2971800" indent="-228600" eaLnBrk="0" fontAlgn="base" hangingPunct="0">
              <a:spcBef>
                <a:spcPct val="0"/>
              </a:spcBef>
              <a:spcAft>
                <a:spcPct val="0"/>
              </a:spcAft>
              <a:tabLst>
                <a:tab pos="2743200" algn="l"/>
              </a:tabLst>
              <a:defRPr sz="2200">
                <a:solidFill>
                  <a:schemeClr val="tx1"/>
                </a:solidFill>
                <a:latin typeface="Verdana" pitchFamily="34" charset="0"/>
              </a:defRPr>
            </a:lvl7pPr>
            <a:lvl8pPr marL="3429000" indent="-228600" eaLnBrk="0" fontAlgn="base" hangingPunct="0">
              <a:spcBef>
                <a:spcPct val="0"/>
              </a:spcBef>
              <a:spcAft>
                <a:spcPct val="0"/>
              </a:spcAft>
              <a:tabLst>
                <a:tab pos="2743200" algn="l"/>
              </a:tabLst>
              <a:defRPr sz="2200">
                <a:solidFill>
                  <a:schemeClr val="tx1"/>
                </a:solidFill>
                <a:latin typeface="Verdana" pitchFamily="34" charset="0"/>
              </a:defRPr>
            </a:lvl8pPr>
            <a:lvl9pPr marL="3886200" indent="-228600" eaLnBrk="0" fontAlgn="base" hangingPunct="0">
              <a:spcBef>
                <a:spcPct val="0"/>
              </a:spcBef>
              <a:spcAft>
                <a:spcPct val="0"/>
              </a:spcAft>
              <a:tabLst>
                <a:tab pos="2743200" algn="l"/>
              </a:tabLst>
              <a:defRPr sz="2200">
                <a:solidFill>
                  <a:schemeClr val="tx1"/>
                </a:solidFill>
                <a:latin typeface="Verdana" pitchFamily="34" charset="0"/>
              </a:defRPr>
            </a:lvl9pPr>
          </a:lstStyle>
          <a:p>
            <a:pPr eaLnBrk="1" hangingPunct="1"/>
            <a:r>
              <a:rPr lang="en-US" altLang="en-US" sz="2000" dirty="0"/>
              <a:t>France claimed the</a:t>
            </a:r>
          </a:p>
          <a:p>
            <a:pPr eaLnBrk="1" hangingPunct="1"/>
            <a:r>
              <a:rPr lang="en-US" altLang="en-US" sz="2000" dirty="0"/>
              <a:t>Ohio River valley as</a:t>
            </a:r>
          </a:p>
          <a:p>
            <a:pPr eaLnBrk="1" hangingPunct="1"/>
            <a:r>
              <a:rPr lang="en-US" altLang="en-US" sz="2000" dirty="0"/>
              <a:t>part of its territory.</a:t>
            </a:r>
          </a:p>
        </p:txBody>
      </p:sp>
    </p:spTree>
    <p:extLst>
      <p:ext uri="{BB962C8B-B14F-4D97-AF65-F5344CB8AC3E}">
        <p14:creationId xmlns:p14="http://schemas.microsoft.com/office/powerpoint/2010/main" val="3061346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1+#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ch05_charts_ahon_se_p01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209800"/>
            <a:ext cx="784860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19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914400" y="9144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In 1753, </a:t>
            </a:r>
            <a:r>
              <a:rPr lang="en-US" altLang="en-US" dirty="0">
                <a:solidFill>
                  <a:srgbClr val="0062AC"/>
                </a:solidFill>
              </a:rPr>
              <a:t>the French began building forts </a:t>
            </a:r>
            <a:r>
              <a:rPr lang="en-US" altLang="en-US" dirty="0"/>
              <a:t>in the Ohio River valley to protect their claims.</a:t>
            </a:r>
          </a:p>
        </p:txBody>
      </p:sp>
      <p:sp>
        <p:nvSpPr>
          <p:cNvPr id="36870" name="Text Box 6"/>
          <p:cNvSpPr txBox="1">
            <a:spLocks noChangeArrowheads="1"/>
          </p:cNvSpPr>
          <p:nvPr/>
        </p:nvSpPr>
        <p:spPr bwMode="auto">
          <a:xfrm>
            <a:off x="914400" y="3314700"/>
            <a:ext cx="731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dirty="0"/>
              <a:t>George Washington led a </a:t>
            </a:r>
            <a:r>
              <a:rPr lang="en-US" b="1" u="sng" dirty="0">
                <a:solidFill>
                  <a:srgbClr val="C00000"/>
                </a:solidFill>
              </a:rPr>
              <a:t>militia</a:t>
            </a:r>
            <a:r>
              <a:rPr lang="en-US" dirty="0"/>
              <a:t> a military force made up of civilian soldiers, to order the French out of the land.</a:t>
            </a:r>
            <a:endParaRPr lang="en-US" altLang="en-US" dirty="0">
              <a:solidFill>
                <a:srgbClr val="0062AC"/>
              </a:solidFill>
            </a:endParaRPr>
          </a:p>
        </p:txBody>
      </p:sp>
      <p:sp>
        <p:nvSpPr>
          <p:cNvPr id="36872" name="AutoShape 8"/>
          <p:cNvSpPr>
            <a:spLocks noChangeArrowheads="1"/>
          </p:cNvSpPr>
          <p:nvPr/>
        </p:nvSpPr>
        <p:spPr bwMode="auto">
          <a:xfrm>
            <a:off x="4343400" y="2381250"/>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
        <p:nvSpPr>
          <p:cNvPr id="36873" name="Text Box 9"/>
          <p:cNvSpPr txBox="1">
            <a:spLocks noChangeArrowheads="1"/>
          </p:cNvSpPr>
          <p:nvPr/>
        </p:nvSpPr>
        <p:spPr bwMode="auto">
          <a:xfrm>
            <a:off x="914400" y="5486400"/>
            <a:ext cx="6362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French ignored Washington</a:t>
            </a:r>
            <a:r>
              <a:rPr lang="en-US" altLang="en-US" dirty="0">
                <a:latin typeface="Arial" charset="0"/>
              </a:rPr>
              <a:t>’</a:t>
            </a:r>
            <a:r>
              <a:rPr lang="en-US" altLang="en-US" dirty="0"/>
              <a:t>s warnings.</a:t>
            </a:r>
          </a:p>
        </p:txBody>
      </p:sp>
      <p:sp>
        <p:nvSpPr>
          <p:cNvPr id="36876" name="AutoShape 12"/>
          <p:cNvSpPr>
            <a:spLocks noChangeArrowheads="1"/>
          </p:cNvSpPr>
          <p:nvPr/>
        </p:nvSpPr>
        <p:spPr bwMode="auto">
          <a:xfrm>
            <a:off x="4343400" y="4552950"/>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dirty="0"/>
          </a:p>
        </p:txBody>
      </p:sp>
    </p:spTree>
    <p:extLst>
      <p:ext uri="{BB962C8B-B14F-4D97-AF65-F5344CB8AC3E}">
        <p14:creationId xmlns:p14="http://schemas.microsoft.com/office/powerpoint/2010/main" val="1888815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wipe(up)">
                                      <p:cBhvr>
                                        <p:cTn id="7" dur="500"/>
                                        <p:tgtEl>
                                          <p:spTgt spid="3687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870"/>
                                        </p:tgtEl>
                                        <p:attrNameLst>
                                          <p:attrName>style.visibility</p:attrName>
                                        </p:attrNameLst>
                                      </p:cBhvr>
                                      <p:to>
                                        <p:strVal val="visible"/>
                                      </p:to>
                                    </p:set>
                                    <p:animEffect transition="in" filter="dissolve">
                                      <p:cBhvr>
                                        <p:cTn id="11" dur="500"/>
                                        <p:tgtEl>
                                          <p:spTgt spid="368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6876"/>
                                        </p:tgtEl>
                                        <p:attrNameLst>
                                          <p:attrName>style.visibility</p:attrName>
                                        </p:attrNameLst>
                                      </p:cBhvr>
                                      <p:to>
                                        <p:strVal val="visible"/>
                                      </p:to>
                                    </p:set>
                                    <p:animEffect transition="in" filter="wipe(up)">
                                      <p:cBhvr>
                                        <p:cTn id="16" dur="500"/>
                                        <p:tgtEl>
                                          <p:spTgt spid="36876"/>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6873"/>
                                        </p:tgtEl>
                                        <p:attrNameLst>
                                          <p:attrName>style.visibility</p:attrName>
                                        </p:attrNameLst>
                                      </p:cBhvr>
                                      <p:to>
                                        <p:strVal val="visible"/>
                                      </p:to>
                                    </p:set>
                                    <p:animEffect transition="in" filter="dissolve">
                                      <p:cBhvr>
                                        <p:cTn id="20"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2" grpId="0" animBg="1"/>
      <p:bldP spid="36873" grpId="0"/>
      <p:bldP spid="368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14400" y="1143000"/>
            <a:ext cx="7315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War with France seemed certain. </a:t>
            </a:r>
          </a:p>
        </p:txBody>
      </p:sp>
      <p:sp>
        <p:nvSpPr>
          <p:cNvPr id="59395" name="Text Box 3"/>
          <p:cNvSpPr txBox="1">
            <a:spLocks noChangeArrowheads="1"/>
          </p:cNvSpPr>
          <p:nvPr/>
        </p:nvSpPr>
        <p:spPr bwMode="auto">
          <a:xfrm>
            <a:off x="914400" y="1981200"/>
            <a:ext cx="7315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British called a meeting of colonial leaders and local Iroquois tribes in </a:t>
            </a:r>
            <a:r>
              <a:rPr lang="en-US" altLang="en-US" dirty="0">
                <a:solidFill>
                  <a:srgbClr val="0062AC"/>
                </a:solidFill>
              </a:rPr>
              <a:t>Albany, New York. </a:t>
            </a:r>
          </a:p>
          <a:p>
            <a:pPr eaLnBrk="1" hangingPunct="1"/>
            <a:endParaRPr lang="en-US" altLang="en-US" dirty="0">
              <a:solidFill>
                <a:srgbClr val="0062AC"/>
              </a:solidFill>
            </a:endParaRPr>
          </a:p>
          <a:p>
            <a:pPr eaLnBrk="1" hangingPunct="1"/>
            <a:r>
              <a:rPr lang="en-US" altLang="en-US" dirty="0"/>
              <a:t>They were hoping to form an alliance with the Iroquois.</a:t>
            </a:r>
          </a:p>
          <a:p>
            <a:pPr eaLnBrk="1" hangingPunct="1"/>
            <a:endParaRPr lang="en-US" altLang="en-US" dirty="0"/>
          </a:p>
          <a:p>
            <a:pPr eaLnBrk="1" hangingPunct="1"/>
            <a:r>
              <a:rPr lang="en-US" altLang="en-US" dirty="0"/>
              <a:t>The Iroquois refused to join the British alliance out of fear they would lost.</a:t>
            </a:r>
          </a:p>
        </p:txBody>
      </p:sp>
    </p:spTree>
    <p:extLst>
      <p:ext uri="{BB962C8B-B14F-4D97-AF65-F5344CB8AC3E}">
        <p14:creationId xmlns:p14="http://schemas.microsoft.com/office/powerpoint/2010/main" val="3007150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dissolve">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879764" y="6858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Colonial leaders at the</a:t>
            </a:r>
            <a:r>
              <a:rPr lang="en-US" altLang="en-US" b="1" dirty="0"/>
              <a:t> Albany Congress </a:t>
            </a:r>
            <a:r>
              <a:rPr lang="en-US" altLang="en-US" dirty="0"/>
              <a:t>still tried to work out a plan</a:t>
            </a:r>
            <a:r>
              <a:rPr lang="en-US" altLang="en-US" b="1" dirty="0"/>
              <a:t> </a:t>
            </a:r>
            <a:r>
              <a:rPr lang="en-US" altLang="en-US" dirty="0"/>
              <a:t>to defend themselves against the French</a:t>
            </a:r>
            <a:r>
              <a:rPr lang="en-US" altLang="en-US" b="1" dirty="0"/>
              <a:t>. </a:t>
            </a:r>
          </a:p>
        </p:txBody>
      </p:sp>
      <p:sp>
        <p:nvSpPr>
          <p:cNvPr id="14339" name="Text Box 4"/>
          <p:cNvSpPr txBox="1">
            <a:spLocks noChangeArrowheads="1"/>
          </p:cNvSpPr>
          <p:nvPr/>
        </p:nvSpPr>
        <p:spPr bwMode="auto">
          <a:xfrm>
            <a:off x="914400" y="3244850"/>
            <a:ext cx="2362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solidFill>
                  <a:srgbClr val="0062AC"/>
                </a:solidFill>
              </a:rPr>
              <a:t>Benjamin Franklin </a:t>
            </a:r>
            <a:r>
              <a:rPr lang="en-US" altLang="en-US" dirty="0"/>
              <a:t>urged the colonists to unite against the enemy. </a:t>
            </a:r>
          </a:p>
        </p:txBody>
      </p:sp>
      <p:pic>
        <p:nvPicPr>
          <p:cNvPr id="14340" name="Picture 4" descr="ch05_img_ahon_se_p01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35225"/>
            <a:ext cx="50292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308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{A7BBE3DD-1022-1248-9BA0-90D50D503D84}tf10001070</Template>
  <TotalTime>13390</TotalTime>
  <Words>2535</Words>
  <Application>Microsoft Macintosh PowerPoint</Application>
  <PresentationFormat>On-screen Show (4:3)</PresentationFormat>
  <Paragraphs>298</Paragraphs>
  <Slides>60</Slides>
  <Notes>37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Arial</vt:lpstr>
      <vt:lpstr>Calibri</vt:lpstr>
      <vt:lpstr>Constantia</vt:lpstr>
      <vt:lpstr>Papyrus</vt:lpstr>
      <vt:lpstr>Rockwell</vt:lpstr>
      <vt:lpstr>Rockwell Condensed</vt:lpstr>
      <vt:lpstr>Rockwell Extra Bold</vt:lpstr>
      <vt:lpstr>Times</vt:lpstr>
      <vt:lpstr>Verdana</vt:lpstr>
      <vt:lpstr>Wingdings</vt:lpstr>
      <vt:lpstr>Wood Type</vt:lpstr>
      <vt:lpstr>Wood Type</vt:lpstr>
      <vt:lpstr>The American Revolution – Part 1: Causes (1745-1776)</vt:lpstr>
      <vt:lpstr>What brought the colonists?</vt:lpstr>
      <vt:lpstr>PowerPoint Presentation</vt:lpstr>
      <vt:lpstr>French and Indian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Tighter Control on The Colonists: New laws &amp; Taxes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Boston Massacre</vt:lpstr>
      <vt:lpstr>Boston massacre</vt:lpstr>
      <vt:lpstr>PowerPoint Presentation</vt:lpstr>
      <vt:lpstr>PowerPoint Presentation</vt:lpstr>
      <vt:lpstr>PowerPoint Presentation</vt:lpstr>
      <vt:lpstr>PowerPoint Presentation</vt:lpstr>
      <vt:lpstr>From Protest to Rebellion Boston Tea Party</vt:lpstr>
      <vt:lpstr>Terms and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Pearl Public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Mosley, Susan</dc:creator>
  <cp:lastModifiedBy>Microsoft Office User</cp:lastModifiedBy>
  <cp:revision>83</cp:revision>
  <dcterms:created xsi:type="dcterms:W3CDTF">2013-08-19T19:30:45Z</dcterms:created>
  <dcterms:modified xsi:type="dcterms:W3CDTF">2021-11-15T03:43:13Z</dcterms:modified>
</cp:coreProperties>
</file>