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6"/>
  </p:notesMasterIdLst>
  <p:sldIdLst>
    <p:sldId id="256" r:id="rId2"/>
    <p:sldId id="257" r:id="rId3"/>
    <p:sldId id="262" r:id="rId4"/>
    <p:sldId id="265" r:id="rId5"/>
    <p:sldId id="35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58" r:id="rId22"/>
    <p:sldId id="282" r:id="rId23"/>
    <p:sldId id="283" r:id="rId24"/>
    <p:sldId id="284" r:id="rId25"/>
    <p:sldId id="352" r:id="rId26"/>
    <p:sldId id="285" r:id="rId27"/>
    <p:sldId id="286" r:id="rId28"/>
    <p:sldId id="353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5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260" r:id="rId60"/>
    <p:sldId id="317" r:id="rId61"/>
    <p:sldId id="318" r:id="rId62"/>
    <p:sldId id="319" r:id="rId63"/>
    <p:sldId id="320" r:id="rId64"/>
    <p:sldId id="321" r:id="rId65"/>
    <p:sldId id="322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54" r:id="rId77"/>
    <p:sldId id="334" r:id="rId78"/>
    <p:sldId id="335" r:id="rId79"/>
    <p:sldId id="336" r:id="rId80"/>
    <p:sldId id="261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2AD267-08D8-4459-963F-BAA738B41E11}">
          <p14:sldIdLst>
            <p14:sldId id="256"/>
            <p14:sldId id="257"/>
            <p14:sldId id="262"/>
            <p14:sldId id="265"/>
            <p14:sldId id="351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58"/>
            <p14:sldId id="282"/>
            <p14:sldId id="283"/>
            <p14:sldId id="284"/>
            <p14:sldId id="352"/>
            <p14:sldId id="285"/>
            <p14:sldId id="286"/>
            <p14:sldId id="353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5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260"/>
            <p14:sldId id="317"/>
            <p14:sldId id="318"/>
            <p14:sldId id="319"/>
            <p14:sldId id="320"/>
            <p14:sldId id="321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54"/>
            <p14:sldId id="334"/>
            <p14:sldId id="335"/>
            <p14:sldId id="336"/>
            <p14:sldId id="261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52"/>
  </p:normalViewPr>
  <p:slideViewPr>
    <p:cSldViewPr>
      <p:cViewPr varScale="1">
        <p:scale>
          <a:sx n="43" d="100"/>
          <a:sy n="43" d="100"/>
        </p:scale>
        <p:origin x="208" y="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02AC-5861-423C-AC0E-35F5B126DC75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DC0A9-5979-46B7-AAE9-64DC63FCE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B030E-D47A-422B-860B-2868AD202EEA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869D33-67CB-4318-8378-CE7622760C4F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C2067-D706-44B3-8CF2-045BF4725286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44E94-846B-412A-9CFB-9815B8102E7C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D55A8-3516-4B27-BA3B-3905F8A8C613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99D840-E570-4F3F-BF88-CC44EE50667D}" type="slidenum">
              <a:rPr lang="en-US" smtClean="0"/>
              <a:pPr eaLnBrk="1" hangingPunct="1"/>
              <a:t>37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FE279-6F6B-4436-8A4A-837FA2A8BD99}" type="slidenum">
              <a:rPr lang="en-US" smtClean="0"/>
              <a:pPr eaLnBrk="1" hangingPunct="1"/>
              <a:t>39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0F4C0-1B9A-4E48-BABD-7C94E5347D11}" type="slidenum">
              <a:rPr lang="en-US" smtClean="0"/>
              <a:pPr eaLnBrk="1" hangingPunct="1"/>
              <a:t>52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90FF28-D5B6-4F22-B48A-3693DF37AEAE}" type="slidenum">
              <a:rPr lang="en-US" smtClean="0"/>
              <a:pPr eaLnBrk="1" hangingPunct="1"/>
              <a:t>54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EBD300-9AFF-4D66-B3FE-A66611BAA951}" type="slidenum">
              <a:rPr lang="en-US" smtClean="0"/>
              <a:pPr eaLnBrk="1" hangingPunct="1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BB27C-F41F-4BCA-B82D-F3644EF76723}" type="slidenum">
              <a:rPr lang="en-US" smtClean="0"/>
              <a:pPr eaLnBrk="1" hangingPunct="1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697606-AD3C-4E9C-8266-BF8F117D0A33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13732-8B68-445A-BA2F-93A9822E5B5B}" type="slidenum">
              <a:rPr lang="en-US" smtClean="0"/>
              <a:pPr eaLnBrk="1" hangingPunct="1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97943-323B-40DE-9A38-E7581FEC6C84}" type="slidenum">
              <a:rPr lang="en-US" smtClean="0"/>
              <a:pPr eaLnBrk="1" hangingPunct="1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4909D6-E185-474D-BF3A-026A87121246}" type="slidenum">
              <a:rPr lang="en-US" smtClean="0"/>
              <a:pPr eaLnBrk="1" hangingPunct="1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6F8E53-E1CF-44A7-A9AA-80AFE61F1040}" type="slidenum">
              <a:rPr lang="en-US" smtClean="0"/>
              <a:pPr eaLnBrk="1" hangingPunct="1"/>
              <a:t>64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F3A5C7-F466-4A89-B071-D060977FD3C5}" type="slidenum">
              <a:rPr lang="en-US" smtClean="0"/>
              <a:pPr eaLnBrk="1" hangingPunct="1"/>
              <a:t>65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30656-9C9F-475D-9B03-2E1167C9BD76}" type="slidenum">
              <a:rPr lang="en-US" smtClean="0"/>
              <a:pPr eaLnBrk="1" hangingPunct="1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2EA8E-7D57-4B7B-9C5E-E2DE5FDDF60B}" type="slidenum">
              <a:rPr lang="en-US" smtClean="0"/>
              <a:pPr eaLnBrk="1" hangingPunct="1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A65D8-5783-4B2C-A36F-90ED5B3A1C84}" type="slidenum">
              <a:rPr lang="en-US" smtClean="0"/>
              <a:pPr eaLnBrk="1" hangingPunct="1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EF6B16-859D-4405-BDE3-5EE6EA79236A}" type="slidenum">
              <a:rPr lang="en-US" smtClean="0"/>
              <a:pPr eaLnBrk="1" hangingPunct="1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66D1F7-A047-4EAF-B051-E44AB8B522F6}" type="slidenum">
              <a:rPr lang="en-US" smtClean="0"/>
              <a:pPr eaLnBrk="1" hangingPunct="1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A06A1-A0B1-4E19-802E-2CDFB6B7DA47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982E7-D532-4AB2-8491-9C280F79E31E}" type="slidenum">
              <a:rPr lang="en-US" smtClean="0"/>
              <a:pPr eaLnBrk="1" hangingPunct="1"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CDFFBF-8DE0-4E71-8710-944D08DBAD74}" type="slidenum">
              <a:rPr lang="en-US" smtClean="0"/>
              <a:pPr eaLnBrk="1" hangingPunct="1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0C8785-FD3D-4F53-ABEB-A07C419759DB}" type="slidenum">
              <a:rPr lang="en-US" smtClean="0"/>
              <a:pPr eaLnBrk="1" hangingPunct="1"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8D9EAD-F688-45B9-B6F5-9B39FCABE312}" type="slidenum">
              <a:rPr lang="en-US" smtClean="0"/>
              <a:pPr eaLnBrk="1" hangingPunct="1"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0556B0-1D87-4419-B2BB-17AC680082FC}" type="slidenum">
              <a:rPr lang="en-US" smtClean="0"/>
              <a:pPr eaLnBrk="1" hangingPunct="1"/>
              <a:t>75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9853DE-E7B7-4C4A-94A9-40C6D7401311}" type="slidenum">
              <a:rPr lang="en-US" smtClean="0"/>
              <a:pPr eaLnBrk="1" hangingPunct="1"/>
              <a:t>77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89AF0F-101B-4E6C-9254-E7B9BC5ACA98}" type="slidenum">
              <a:rPr lang="en-US" smtClean="0"/>
              <a:pPr eaLnBrk="1" hangingPunct="1"/>
              <a:t>78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62E62-118C-4274-9C74-F6BC40645522}" type="slidenum">
              <a:rPr lang="en-US" smtClean="0"/>
              <a:pPr eaLnBrk="1" hangingPunct="1"/>
              <a:t>79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66522C-2B8B-4268-9FDA-5F4CBEEEF663}" type="slidenum">
              <a:rPr lang="en-US" smtClean="0"/>
              <a:pPr eaLnBrk="1" hangingPunct="1"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9B3219-B769-4955-91AD-2B0F05534983}" type="slidenum">
              <a:rPr lang="en-US" smtClean="0"/>
              <a:pPr eaLnBrk="1" hangingPunct="1"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69371-5E8E-422D-9882-8DC50B613B42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556865-9879-4B6A-8291-300D098C127C}" type="slidenum">
              <a:rPr lang="en-US" smtClean="0"/>
              <a:pPr eaLnBrk="1" hangingPunct="1"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796141-1151-466D-BB6C-EC15D506B0C0}" type="slidenum">
              <a:rPr lang="en-US" smtClean="0"/>
              <a:pPr eaLnBrk="1" hangingPunct="1"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8C448-1790-4930-8D4E-8715195A0B7F}" type="slidenum">
              <a:rPr lang="en-US" smtClean="0"/>
              <a:pPr eaLnBrk="1" hangingPunct="1"/>
              <a:t>85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A3810-0827-409E-8BF4-3E6F6680BA56}" type="slidenum">
              <a:rPr lang="en-US" smtClean="0"/>
              <a:pPr eaLnBrk="1" hangingPunct="1"/>
              <a:t>86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B623D-360D-4067-B2E1-E5E7DC8DC388}" type="slidenum">
              <a:rPr lang="en-US" smtClean="0"/>
              <a:pPr eaLnBrk="1" hangingPunct="1"/>
              <a:t>87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84A44-16A1-4169-9FB3-36F25FEBEEC3}" type="slidenum">
              <a:rPr lang="en-US" smtClean="0"/>
              <a:pPr eaLnBrk="1" hangingPunct="1"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3703DB-6A73-429C-9B7D-919A8EBC53A7}" type="slidenum">
              <a:rPr lang="en-US" smtClean="0"/>
              <a:pPr eaLnBrk="1" hangingPunct="1"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2D59E-13F6-4BB8-999F-C8434ED1F5B8}" type="slidenum">
              <a:rPr lang="en-US" smtClean="0"/>
              <a:pPr eaLnBrk="1" hangingPunct="1"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BAA23-4C43-4128-977E-436B4638E194}" type="slidenum">
              <a:rPr lang="en-US" smtClean="0"/>
              <a:pPr eaLnBrk="1" hangingPunct="1"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72C44-7DCE-47D4-8DD1-40DAD7FBF509}" type="slidenum">
              <a:rPr lang="en-US" smtClean="0"/>
              <a:pPr eaLnBrk="1" hangingPunct="1"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AB85FE-9B7B-465A-B972-6AD4CCAE71BF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069F2-4DF9-4771-9635-B0DEE45393CD}" type="slidenum">
              <a:rPr lang="en-US" smtClean="0"/>
              <a:pPr eaLnBrk="1" hangingPunct="1"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19132-CC95-46B0-AD06-26EA9BA0022E}" type="slidenum">
              <a:rPr lang="en-US" smtClean="0"/>
              <a:pPr eaLnBrk="1" hangingPunct="1"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30EC0-1362-44EC-9047-A96671570D91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B9742-FF78-4D31-86E1-941293F69894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D2A448-C65F-478D-A204-453946037E10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6FD12C-65D2-4A43-85E2-969CBCC5FA7C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8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C5EBF0-6B4B-44A6-9650-C9D0DF60CE8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0ADA40-AA38-4A17-8D4B-B8D93BD72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New_Englan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Politics_of_New_England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-USA-Mid_Atlantic01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3: Colonies Take Root</a:t>
            </a:r>
            <a:br>
              <a:rPr lang="en-US" dirty="0"/>
            </a:br>
            <a:r>
              <a:rPr lang="en-US" dirty="0"/>
              <a:t>(1587-1752)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4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14400" y="11255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Jamestown barely survived its first year </a:t>
            </a:r>
            <a:r>
              <a:rPr lang="en-US" sz="2200" dirty="0">
                <a:latin typeface="Verdana" pitchFamily="34" charset="0"/>
              </a:rPr>
              <a:t>because many colonists: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71600" y="2209800"/>
            <a:ext cx="64008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died of diseases such as malaria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wanted to look for gold, not farm</a:t>
            </a:r>
            <a:endParaRPr lang="en-US" sz="2200" dirty="0">
              <a:solidFill>
                <a:srgbClr val="0099FF"/>
              </a:solidFill>
              <a:latin typeface="Verdana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Local Native Americans, led by a chief named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Powhatan</a:t>
            </a:r>
            <a:r>
              <a:rPr lang="en-US" sz="2200" dirty="0">
                <a:latin typeface="Verdana" pitchFamily="34" charset="0"/>
              </a:rPr>
              <a:t>, gave the colonists some food.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343400" y="41624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1741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By the spring of 1608,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only 38 of the original colonists were still alive.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5105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Under his firm leadership, the colonists planted crops and built buildings.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14400" y="3124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That fall,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John Smith</a:t>
            </a:r>
            <a:r>
              <a:rPr lang="en-US" sz="2200" dirty="0">
                <a:latin typeface="Verdana" pitchFamily="34" charset="0"/>
              </a:rPr>
              <a:t> was sent from England to lead the colony.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43400" y="4267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43400" y="2286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Meanwhile, hundreds of new colonists—including the first English women to settle in Jamestown—arrived.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52578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fall of 1609,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Smith returned to England </a:t>
            </a:r>
            <a:r>
              <a:rPr lang="en-US" sz="2200" dirty="0">
                <a:latin typeface="Verdana" pitchFamily="34" charset="0"/>
              </a:rPr>
              <a:t>after being injured in an explosion.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3367088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To get more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food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John Smith and the settlers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raided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Native American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villages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, </a:t>
            </a:r>
            <a:r>
              <a:rPr lang="en-US" sz="2200" dirty="0">
                <a:latin typeface="Verdana" pitchFamily="34" charset="0"/>
              </a:rPr>
              <a:t>which angered Powhatan.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267200" y="44656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267200" y="25749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With Smith gone,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conditions quickly worsened.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4800600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terrible winter of 1609–1610 is called 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“starving time,”</a:t>
            </a:r>
            <a:r>
              <a:rPr lang="en-US" sz="2200" dirty="0">
                <a:latin typeface="Verdana" pitchFamily="34" charset="0"/>
              </a:rPr>
              <a:t> because by the spring, only 60 colonists were still alive.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28051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Powhatan decided to drive the English away, </a:t>
            </a:r>
            <a:r>
              <a:rPr lang="en-US" sz="2200" dirty="0">
                <a:latin typeface="Verdana" pitchFamily="34" charset="0"/>
              </a:rPr>
              <a:t>and he began by refusing to give them more food.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43400" y="39544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43400" y="19589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10761"/>
              </p:ext>
            </p:extLst>
          </p:nvPr>
        </p:nvGraphicFramePr>
        <p:xfrm>
          <a:off x="800100" y="2057400"/>
          <a:ext cx="7543800" cy="4111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9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Jamestown Survives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6" marB="137156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Efforts of the Virginia Company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6" marB="137156" horzOverflow="overflow"/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company sent new colonists, offered free land to existing colonists, and sent new leaders to restore order in the colony.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6" marB="13715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Efforts of the Colonists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6" marB="137156" horzOverflow="overflow"/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colonists found a dependable source of income to sustain the colony: tobacco.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By the 1580s, smoking tobacco had become popular in parts of Europe.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colonists’ success in growing and selling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tobacco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drew new colonists from England.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6" marB="13715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3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Despite the hard times, Jamestown began to prosper.</a:t>
            </a:r>
            <a:endParaRPr lang="en-US" sz="2200">
              <a:solidFill>
                <a:srgbClr val="0062A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6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colonies developed a tradition of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representative government</a:t>
            </a:r>
            <a:r>
              <a:rPr lang="en-US" sz="2200" dirty="0">
                <a:latin typeface="Verdana" pitchFamily="34" charset="0"/>
              </a:rPr>
              <a:t>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46831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The House of Burgesses marked the start of representative government in North America.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4241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1619, Virginia’s lawmaking body,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the House of Burgesses, was elected.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343400" y="37068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434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1619, a Dutch ship arrived from the West Indies carrying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20 Africans </a:t>
            </a:r>
            <a:r>
              <a:rPr lang="en-US" sz="2200" dirty="0">
                <a:latin typeface="Verdana" pitchFamily="34" charset="0"/>
              </a:rPr>
              <a:t>who were sold to the Virginia colonists as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slaves</a:t>
            </a:r>
            <a:r>
              <a:rPr lang="en-US" sz="2200" dirty="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5478463"/>
            <a:ext cx="7086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Permanent slavery for Africans was not established in Virginia until the late 1600s.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781300"/>
            <a:ext cx="43434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200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early days of the colony,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enslaved people had a chance to earn their freedom </a:t>
            </a:r>
            <a:r>
              <a:rPr lang="en-US" sz="2200" dirty="0">
                <a:latin typeface="Verdana" pitchFamily="34" charset="0"/>
              </a:rPr>
              <a:t>after working a certain number of years. </a:t>
            </a:r>
          </a:p>
        </p:txBody>
      </p:sp>
      <p:pic>
        <p:nvPicPr>
          <p:cNvPr id="19461" name="Picture 7" descr="ch03_img_ahon_se_p00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981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28900" y="503581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1500s, English subjects were expected to support the Church of England, and they could be punished if they had different religious beliefs.</a:t>
            </a:r>
            <a:endParaRPr lang="en-US" sz="22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43400" y="24955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4400" y="3195638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Separatists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wanted to separate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from the Church of England and practice Christianity in their own way.</a:t>
            </a:r>
            <a:r>
              <a:rPr lang="en-US" sz="2200" dirty="0">
                <a:latin typeface="Verdana" pitchFamily="34" charset="0"/>
              </a:rPr>
              <a:t> </a:t>
            </a:r>
            <a:endParaRPr lang="en-US" sz="22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14400" y="5249863"/>
            <a:ext cx="731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 dirty="0">
                <a:latin typeface="Verdana" pitchFamily="34" charset="0"/>
              </a:rPr>
              <a:t>Between 1607 and 1609, several groups of Separatists left England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and settled in Holland. </a:t>
            </a:r>
            <a:endParaRPr lang="en-US" sz="22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343400" y="45481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484" grpId="0"/>
      <p:bldP spid="2048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1620, one group of Separatists decided to leave Holland and settle in Virginia.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5029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 storm blew them off course, and so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they landed in present-day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Massachusetts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.</a:t>
            </a:r>
            <a:endParaRPr lang="en-US" sz="2200" i="1" dirty="0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14400" y="2540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Pilgrims</a:t>
            </a:r>
            <a:r>
              <a:rPr lang="en-US" sz="2200" dirty="0">
                <a:solidFill>
                  <a:srgbClr val="0099FF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sailed for Virginia aboard a ship called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</a:t>
            </a:r>
            <a:r>
              <a:rPr lang="en-US" sz="2200" b="1" i="1" dirty="0">
                <a:solidFill>
                  <a:srgbClr val="FF0000"/>
                </a:solidFill>
                <a:latin typeface="Verdana" pitchFamily="34" charset="0"/>
              </a:rPr>
              <a:t>Mayflower</a:t>
            </a:r>
            <a:r>
              <a:rPr lang="en-US" sz="2200" i="1" dirty="0">
                <a:solidFill>
                  <a:srgbClr val="0062AC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343400" y="3937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296034-244B-0542-B4C3-A0A9EE53AC41}"/>
              </a:ext>
            </a:extLst>
          </p:cNvPr>
          <p:cNvSpPr/>
          <p:nvPr/>
        </p:nvSpPr>
        <p:spPr>
          <a:xfrm>
            <a:off x="1143000" y="3309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b="1" u="sng" dirty="0">
                <a:latin typeface="Verdana"/>
                <a:ea typeface="Verdana"/>
                <a:cs typeface="Verdana"/>
              </a:rPr>
              <a:t>pilgrim</a:t>
            </a:r>
            <a:r>
              <a:rPr lang="en-US" dirty="0">
                <a:latin typeface="Verdana"/>
                <a:ea typeface="Verdana"/>
                <a:cs typeface="Verdana"/>
              </a:rPr>
              <a:t> – a person who takes a religious journey</a:t>
            </a:r>
          </a:p>
        </p:txBody>
      </p:sp>
    </p:spTree>
    <p:extLst>
      <p:ext uri="{BB962C8B-B14F-4D97-AF65-F5344CB8AC3E}">
        <p14:creationId xmlns:p14="http://schemas.microsoft.com/office/powerpoint/2010/main" val="29672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Pilgrims called their new home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Plymouth.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49879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The Mayflower Compact was the first document in which American colonists claimed a right to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govern</a:t>
            </a:r>
            <a:r>
              <a:rPr lang="en-US" sz="2200" b="1" dirty="0">
                <a:latin typeface="Verdana" pitchFamily="34" charset="0"/>
              </a:rPr>
              <a:t> themselves.</a:t>
            </a:r>
            <a:endParaRPr lang="en-US" sz="2200" b="1" i="1" dirty="0"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14400" y="1936750"/>
            <a:ext cx="4343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Before leaving the ship, 41 men signed the </a:t>
            </a:r>
            <a:r>
              <a:rPr lang="en-US" sz="2200" b="1" dirty="0">
                <a:solidFill>
                  <a:srgbClr val="0062AC"/>
                </a:solidFill>
                <a:latin typeface="Verdana" pitchFamily="34" charset="0"/>
              </a:rPr>
              <a:t>Mayflower Compact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, </a:t>
            </a:r>
            <a:r>
              <a:rPr lang="en-US" sz="2200" dirty="0">
                <a:latin typeface="Verdana" pitchFamily="34" charset="0"/>
              </a:rPr>
              <a:t>a document that called for a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representative government.</a:t>
            </a:r>
            <a:endParaRPr lang="en-US" sz="2200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6096000" y="1981200"/>
            <a:ext cx="2209800" cy="19050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324600" y="25908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Mayflower Compact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2438400"/>
          </a:xfrm>
        </p:spPr>
        <p:txBody>
          <a:bodyPr/>
          <a:lstStyle/>
          <a:p>
            <a:r>
              <a:rPr lang="en-US" dirty="0"/>
              <a:t>Section 1: The First English Settlements</a:t>
            </a:r>
            <a:br>
              <a:rPr lang="en-US" dirty="0"/>
            </a:br>
            <a:r>
              <a:rPr lang="en-US" dirty="0"/>
              <a:t>page 66-70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How did the English set up their first colonies?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8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03_img_ahon_se_p00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124200"/>
            <a:ext cx="29257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During the winter of 1620–1621,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half of the Pilgrims died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from hunger or disease.</a:t>
            </a:r>
            <a:endParaRPr lang="en-US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45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spring, a local chief gave the Pilgrims food, and another Native American named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Squanto</a:t>
            </a:r>
            <a:r>
              <a:rPr lang="en-US" sz="2200" b="1" dirty="0">
                <a:solidFill>
                  <a:srgbClr val="0099FF"/>
                </a:solidFill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taught the Pilgrims how to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plant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crops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267200" y="4267200"/>
            <a:ext cx="441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In the fall of 1621, the Pilgrims set aside a day to give thanks for their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good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fortune</a:t>
            </a:r>
            <a:r>
              <a:rPr lang="en-US" sz="2200" b="1" dirty="0">
                <a:latin typeface="Verdana" pitchFamily="34" charset="0"/>
              </a:rPr>
              <a:t>, which is now celebrated as the first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Thanksgiving</a:t>
            </a:r>
            <a:r>
              <a:rPr lang="en-US" sz="2200" b="1" dirty="0">
                <a:latin typeface="Verdana" pitchFamily="34" charset="0"/>
              </a:rPr>
              <a:t> celebration.</a:t>
            </a:r>
            <a:endParaRPr lang="en-US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248400" y="3352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4713" cy="2438400"/>
          </a:xfrm>
        </p:spPr>
        <p:txBody>
          <a:bodyPr/>
          <a:lstStyle/>
          <a:p>
            <a:r>
              <a:rPr lang="en-US" dirty="0"/>
              <a:t>Section 2: The New England Colonies</a:t>
            </a:r>
            <a:br>
              <a:rPr lang="en-US" dirty="0"/>
            </a:br>
            <a:r>
              <a:rPr lang="en-US" dirty="0"/>
              <a:t>page 70-76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How did religious beliefs and dissent influence the New England Colonies?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geography and climate of the New England Colonies.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Puritan settlement in Massachusetts.</a:t>
            </a:r>
          </a:p>
          <a:p>
            <a:pPr marL="457200" indent="-457200" algn="l">
              <a:buAutoNum type="arabicPeriod"/>
            </a:pPr>
            <a:r>
              <a:rPr lang="en-US" dirty="0"/>
              <a:t>Identify the new settlements that developed in New England as a result of Puritan religious practices.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the changes that took place in the New England Colonies in the 1600s.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John Winthrop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– leader of the Puritans who founded the Massachusetts Bay Colony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toleration</a:t>
            </a:r>
            <a:r>
              <a:rPr lang="en-US" sz="2200" dirty="0">
                <a:latin typeface="Verdana" pitchFamily="34" charset="0"/>
              </a:rPr>
              <a:t> – recognition that other people have the right to different opinions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Roger Williams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– a minister who founded the town of Providence, Rhode Island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Anne Hutchinson</a:t>
            </a:r>
            <a:r>
              <a:rPr lang="en-US" sz="2200" dirty="0">
                <a:latin typeface="Verdana" pitchFamily="34" charset="0"/>
              </a:rPr>
              <a:t> – a Boston woman who established a settlement on an island that is part of present-day Rhode Island </a:t>
            </a:r>
          </a:p>
        </p:txBody>
      </p:sp>
    </p:spTree>
    <p:extLst>
      <p:ext uri="{BB962C8B-B14F-4D97-AF65-F5344CB8AC3E}">
        <p14:creationId xmlns:p14="http://schemas.microsoft.com/office/powerpoint/2010/main" val="426819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 </a:t>
            </a:r>
            <a:r>
              <a:rPr lang="en-US" sz="2400" u="sng">
                <a:latin typeface="Verdana" pitchFamily="34" charset="0"/>
              </a:rPr>
              <a:t>(continued)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Thomas Hooker</a:t>
            </a:r>
            <a:r>
              <a:rPr lang="en-US" sz="2200">
                <a:latin typeface="Verdana" pitchFamily="34" charset="0"/>
              </a:rPr>
              <a:t> – a minister who founded the town of Hartford, Connecticut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John Wheelwright</a:t>
            </a:r>
            <a:r>
              <a:rPr lang="en-US" sz="2200">
                <a:latin typeface="Verdana" pitchFamily="34" charset="0"/>
              </a:rPr>
              <a:t> – a man who founded the town of Exeter, New Hampshire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town meeting</a:t>
            </a:r>
            <a:r>
              <a:rPr lang="en-US" sz="2200">
                <a:latin typeface="Verdana" pitchFamily="34" charset="0"/>
              </a:rPr>
              <a:t> – an assembly of townspeople that decides local issues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Metacom</a:t>
            </a:r>
            <a:r>
              <a:rPr lang="en-US" sz="2200">
                <a:latin typeface="Verdana" pitchFamily="34" charset="0"/>
              </a:rPr>
              <a:t> – chief of the Wampanoag (also known as King Philip) who started a war meant to stop Puritan expansion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endParaRPr lang="en-US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98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Verdana" pitchFamily="34" charset="0"/>
              </a:rPr>
              <a:t>How did religious beliefs and dissent influence the New England colonies?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2811463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Religion played a key role in colonies that were established in New England.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4716463"/>
            <a:ext cx="685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Many colonies were established by people who were exiled because of their religious beliefs.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305300" y="39925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8" name="Picture 6" descr="SFQ_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CDE3A-8528-454B-B255-EDC892396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0468" y="2905914"/>
            <a:ext cx="2641839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013E50-ED1F-0F44-8D0D-E95C7812D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59037" y="1905000"/>
            <a:ext cx="381000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F46B8-D9F3-334D-B805-0968EC4FA7C0}"/>
              </a:ext>
            </a:extLst>
          </p:cNvPr>
          <p:cNvSpPr txBox="1"/>
          <p:nvPr/>
        </p:nvSpPr>
        <p:spPr>
          <a:xfrm>
            <a:off x="292343" y="218286"/>
            <a:ext cx="51564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Geography of New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England experienced long and snowy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warm summers.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Colonists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region caught fewer diseases and lived longer than the colonists in Virginia.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C389D-D49D-FE40-A001-419A110FCC43}"/>
              </a:ext>
            </a:extLst>
          </p:cNvPr>
          <p:cNvSpPr/>
          <p:nvPr/>
        </p:nvSpPr>
        <p:spPr>
          <a:xfrm>
            <a:off x="104035" y="838200"/>
            <a:ext cx="5344746" cy="134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 of New England is made up of hills, mountains, and forests.</a:t>
            </a:r>
          </a:p>
          <a:p>
            <a:pPr marL="285750" lvl="0" indent="-285750" fontAlgn="base">
              <a:spcBef>
                <a:spcPct val="200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 and rocky soil makes farming there difficult.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F231F-4FAF-3044-A613-5896A7DBAAA5}"/>
              </a:ext>
            </a:extLst>
          </p:cNvPr>
          <p:cNvSpPr/>
          <p:nvPr/>
        </p:nvSpPr>
        <p:spPr>
          <a:xfrm>
            <a:off x="5718777" y="218286"/>
            <a:ext cx="34252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Southern: Massachusetts, Connecticut, and Rhode Island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Northern: New Hampshire, Vermont, and Maine</a:t>
            </a:r>
          </a:p>
        </p:txBody>
      </p:sp>
    </p:spTree>
    <p:extLst>
      <p:ext uri="{BB962C8B-B14F-4D97-AF65-F5344CB8AC3E}">
        <p14:creationId xmlns:p14="http://schemas.microsoft.com/office/powerpoint/2010/main" val="3276615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6096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A group known as the Puritans wanted to reform the Church of England.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14400" y="32972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early 1600s,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Puritans were respected professionals</a:t>
            </a:r>
            <a:r>
              <a:rPr lang="en-US" sz="2200" dirty="0">
                <a:latin typeface="Verdana" pitchFamily="34" charset="0"/>
              </a:rPr>
              <a:t> who were influential in England.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But in the 1620s,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King Charles I opposed the reform movement and persecuted the Puritans.</a:t>
            </a: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6934200" y="1143000"/>
            <a:ext cx="914400" cy="1447800"/>
            <a:chOff x="7162800" y="1447800"/>
            <a:chExt cx="914400" cy="1447800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7620000" y="1447800"/>
              <a:ext cx="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7162800" y="1905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AutoShape 10"/>
          <p:cNvSpPr>
            <a:spLocks noChangeArrowheads="1"/>
          </p:cNvSpPr>
          <p:nvPr/>
        </p:nvSpPr>
        <p:spPr bwMode="auto">
          <a:xfrm>
            <a:off x="4267200" y="43529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4267200" y="25447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1" grpId="0" animBg="1"/>
      <p:bldP spid="61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086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1630, about 900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Puritans</a:t>
            </a:r>
            <a:r>
              <a:rPr lang="en-US" sz="2200" dirty="0">
                <a:latin typeface="Verdana" pitchFamily="34" charset="0"/>
              </a:rPr>
              <a:t> left England to escape religious persecution by the King. They left in 11 ships, led by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John Winthrop.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3738563"/>
            <a:ext cx="434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They had formed 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Massachusetts Bay Company</a:t>
            </a:r>
            <a:r>
              <a:rPr lang="en-US" sz="2200" dirty="0">
                <a:latin typeface="Verdana" pitchFamily="34" charset="0"/>
              </a:rPr>
              <a:t>, which received a charter to establish settlements in present-day Massachusetts and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New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Hampshire</a:t>
            </a:r>
            <a:r>
              <a:rPr lang="en-US" sz="2200" dirty="0">
                <a:latin typeface="Verdana" pitchFamily="34" charset="0"/>
              </a:rPr>
              <a:t>.</a:t>
            </a: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4305300" y="27828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62600" y="3581400"/>
            <a:ext cx="3048000" cy="2438400"/>
            <a:chOff x="5715000" y="3124200"/>
            <a:chExt cx="3124200" cy="2590800"/>
          </a:xfrm>
        </p:grpSpPr>
        <p:sp>
          <p:nvSpPr>
            <p:cNvPr id="10246" name="AutoShape 9"/>
            <p:cNvSpPr>
              <a:spLocks noChangeArrowheads="1"/>
            </p:cNvSpPr>
            <p:nvPr/>
          </p:nvSpPr>
          <p:spPr bwMode="auto">
            <a:xfrm>
              <a:off x="5715000" y="3124200"/>
              <a:ext cx="3124200" cy="259080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Text Box 10"/>
            <p:cNvSpPr txBox="1">
              <a:spLocks noChangeArrowheads="1"/>
            </p:cNvSpPr>
            <p:nvPr/>
          </p:nvSpPr>
          <p:spPr bwMode="auto">
            <a:xfrm>
              <a:off x="6248400" y="3946525"/>
              <a:ext cx="22860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Massachusetts Bay Company Charter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7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36EAE-0AFC-6D44-9021-C66DA05D9EB9}"/>
              </a:ext>
            </a:extLst>
          </p:cNvPr>
          <p:cNvSpPr/>
          <p:nvPr/>
        </p:nvSpPr>
        <p:spPr>
          <a:xfrm>
            <a:off x="495300" y="609600"/>
            <a:ext cx="8153400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“We must consider that we shall be as a City upon a Hill. The eyes of all people are upon us.” – John Winthrop, “A Model of Christian Charity,” 1630</a:t>
            </a:r>
            <a:r>
              <a:rPr lang="en-US" sz="3600" dirty="0"/>
              <a:t> 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B4F6CC9-FE46-FF45-A1B3-31673B9E6F92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216164"/>
            <a:ext cx="914400" cy="1447800"/>
            <a:chOff x="7162800" y="1447800"/>
            <a:chExt cx="914400" cy="1447800"/>
          </a:xfrm>
        </p:grpSpPr>
        <p:sp>
          <p:nvSpPr>
            <p:cNvPr id="4" name="Line 8">
              <a:extLst>
                <a:ext uri="{FF2B5EF4-FFF2-40B4-BE49-F238E27FC236}">
                  <a16:creationId xmlns:a16="http://schemas.microsoft.com/office/drawing/2014/main" id="{10B19F9B-218C-5A43-91E3-9E240474E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0000" y="1447800"/>
              <a:ext cx="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4F49CF20-F0C6-A247-8AD6-97E649DD8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1905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1679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Puritans established several settlements in their colony, including Boston.</a:t>
            </a:r>
            <a:endParaRPr lang="en-US" sz="22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1643, about 20,000 people lived in the Massachusetts Bay Colony.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438400" y="4649788"/>
            <a:ext cx="5791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the mid-1630s, Massachusetts Bay had an elected governor and an elected assembly—the General Court—but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only adult male Puritans could vote.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914400" y="48768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1143000" y="5410200"/>
            <a:ext cx="304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 flipV="1">
            <a:off x="1428750" y="4114800"/>
            <a:ext cx="6858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4343400" y="21717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01" name="AutoShape 13"/>
          <p:cNvSpPr>
            <a:spLocks noChangeArrowheads="1"/>
          </p:cNvSpPr>
          <p:nvPr/>
        </p:nvSpPr>
        <p:spPr bwMode="auto">
          <a:xfrm>
            <a:off x="4343400" y="39258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 animBg="1"/>
      <p:bldP spid="8198" grpId="0" animBg="1"/>
      <p:bldP spid="8199" grpId="0" animBg="1"/>
      <p:bldP spid="8200" grpId="0" animBg="1"/>
      <p:bldP spid="82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charter</a:t>
            </a:r>
            <a:r>
              <a:rPr lang="en-US" sz="2000" dirty="0">
                <a:latin typeface="Verdana" pitchFamily="34" charset="0"/>
              </a:rPr>
              <a:t> – a document issued by a government that grants specific rights to a person or company</a:t>
            </a:r>
          </a:p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John Smith</a:t>
            </a:r>
            <a:r>
              <a:rPr lang="en-US" sz="2000" dirty="0">
                <a:latin typeface="Verdana" pitchFamily="34" charset="0"/>
              </a:rPr>
              <a:t> – Englishman sent in 1608 to lead Jamestown</a:t>
            </a:r>
          </a:p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representative government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– the form of government in which voters elect people to make laws for them</a:t>
            </a:r>
          </a:p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pilgrim</a:t>
            </a:r>
            <a:r>
              <a:rPr lang="en-US" sz="2000" dirty="0">
                <a:latin typeface="Verdana"/>
                <a:ea typeface="Verdana"/>
                <a:cs typeface="Verdana"/>
              </a:rPr>
              <a:t> – a person who takes a religious journey</a:t>
            </a:r>
          </a:p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Squanto</a:t>
            </a:r>
            <a:r>
              <a:rPr lang="en-US" sz="2000" dirty="0">
                <a:latin typeface="Verdana"/>
                <a:ea typeface="Verdana"/>
                <a:cs typeface="Verdana"/>
              </a:rPr>
              <a:t> – a Native American who helped the Pilgrims in Plymouth by showing them how to grow native plants for food </a:t>
            </a:r>
            <a:endParaRPr lang="en-US" sz="2000" dirty="0">
              <a:latin typeface="Verdana" pitchFamily="34" charset="0"/>
              <a:ea typeface="Verdana"/>
              <a:cs typeface="Verdana"/>
            </a:endParaRPr>
          </a:p>
          <a:p>
            <a:pPr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2990376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latin typeface="Verdana" pitchFamily="34" charset="0"/>
              </a:rPr>
              <a:t>The Puritans believed: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1998663"/>
            <a:ext cx="6858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  <a:buFontTx/>
              <a:buChar char="•"/>
            </a:pPr>
            <a:r>
              <a:rPr lang="en-US" sz="2200">
                <a:latin typeface="Verdana" pitchFamily="34" charset="0"/>
              </a:rPr>
              <a:t>towns and churches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should manage their own affairs.</a:t>
            </a:r>
          </a:p>
          <a:p>
            <a:pPr eaLnBrk="1" hangingPunct="1">
              <a:spcBef>
                <a:spcPct val="20000"/>
              </a:spcBef>
              <a:spcAft>
                <a:spcPct val="60000"/>
              </a:spcAft>
              <a:buFontTx/>
              <a:buChar char="•"/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people should work hard </a:t>
            </a:r>
            <a:r>
              <a:rPr lang="en-US" sz="2200">
                <a:latin typeface="Verdana" pitchFamily="34" charset="0"/>
              </a:rPr>
              <a:t>and live in strong and stable families.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dirty="0">
                <a:latin typeface="Verdana" pitchFamily="34" charset="0"/>
              </a:rPr>
              <a:t>Each Puritan town governed itself by setting up a </a:t>
            </a:r>
            <a:r>
              <a:rPr lang="en-US" sz="2200" b="1" dirty="0">
                <a:solidFill>
                  <a:srgbClr val="0070C0"/>
                </a:solidFill>
                <a:latin typeface="Verdana" pitchFamily="34" charset="0"/>
              </a:rPr>
              <a:t>town meeting</a:t>
            </a:r>
            <a:r>
              <a:rPr lang="en-US" sz="2200" dirty="0">
                <a:latin typeface="Verdana" pitchFamily="34" charset="0"/>
              </a:rPr>
              <a:t>, but only men could participate.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305300" y="41433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58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Although they founded their own colony so they could have religious freedom for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themselves</a:t>
            </a:r>
            <a:r>
              <a:rPr lang="en-US" sz="2200" dirty="0">
                <a:latin typeface="Verdana" pitchFamily="34" charset="0"/>
              </a:rPr>
              <a:t>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Puritans did not believe in </a:t>
            </a:r>
            <a:r>
              <a:rPr lang="en-US" sz="2200" b="1" dirty="0">
                <a:latin typeface="Verdana" pitchFamily="34" charset="0"/>
              </a:rPr>
              <a:t>religious toleration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for others.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5097463"/>
            <a:ext cx="731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Disagreements about religion led to the founding of other colonies in New England.</a:t>
            </a:r>
          </a:p>
        </p:txBody>
      </p:sp>
      <p:sp>
        <p:nvSpPr>
          <p:cNvPr id="10244" name="AutoShape 10"/>
          <p:cNvSpPr>
            <a:spLocks noChangeArrowheads="1"/>
          </p:cNvSpPr>
          <p:nvPr/>
        </p:nvSpPr>
        <p:spPr bwMode="auto">
          <a:xfrm rot="5400000">
            <a:off x="4343400" y="4122738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562600" y="1927225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Verdana" pitchFamily="34" charset="0"/>
              </a:rPr>
              <a:t>Religious Toleration</a:t>
            </a: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5257800" y="1143000"/>
            <a:ext cx="2895600" cy="2514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>
              <a:alpha val="8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5608"/>
              </p:ext>
            </p:extLst>
          </p:nvPr>
        </p:nvGraphicFramePr>
        <p:xfrm>
          <a:off x="914400" y="1397000"/>
          <a:ext cx="7315200" cy="46831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Providence, Rhode Island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Beginnings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Minister Roger Williams thought the Puritans should split entirely from the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Church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of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England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 also thought colonists should pay Native Americans for their land.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1635, Williams was expelled from Massachusetts Bay.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Colony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Williams moved to present-day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Rhode Island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bought land from Native Americans, and founded Providence in 1636.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51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66260"/>
              </p:ext>
            </p:extLst>
          </p:nvPr>
        </p:nvGraphicFramePr>
        <p:xfrm>
          <a:off x="914400" y="1809750"/>
          <a:ext cx="7315200" cy="37512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Religious Freedom in Providence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7" marB="137167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Charter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7" marB="137167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1644, the colonists in Rhode Island received a charter from the king to govern themselves.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7" marB="13716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All Were Welcome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7" marB="137167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colonists decided that Rhode Island would have no established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church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Many people found religious freedom in Rhode Island, including followers of the Jewish faith.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7" marB="1371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4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39852"/>
              </p:ext>
            </p:extLst>
          </p:nvPr>
        </p:nvGraphicFramePr>
        <p:xfrm>
          <a:off x="914400" y="1809750"/>
          <a:ext cx="7315200" cy="37369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Hutchinson’s Settlement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Beginnings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Boston resident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Anne Hutchinson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questioned some Puritan teachings.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She was expelled from Massachusetts in 1638.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Settlement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Hutchinson established a settlement on an island that is part of present-day Rhode Island.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1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48736"/>
              </p:ext>
            </p:extLst>
          </p:nvPr>
        </p:nvGraphicFramePr>
        <p:xfrm>
          <a:off x="609600" y="1219200"/>
          <a:ext cx="7924800" cy="49753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3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Hartford, Connecticut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Beginnings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Thomas Hooker, who disagreed with Puritan leaders, left Massachusetts with 100 followers in 1636.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Colony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They settled in present-day 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Connecticut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where Hooker founded the town of Hartford.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Hundreds of Puritans followed, and soon there were new settlements.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1639, the colonists established a new elected legislature and governor.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1662, the king granted Connecticut a charter that made it self-governing.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49" marB="13714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98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12372"/>
              </p:ext>
            </p:extLst>
          </p:nvPr>
        </p:nvGraphicFramePr>
        <p:xfrm>
          <a:off x="914400" y="1752600"/>
          <a:ext cx="7315200" cy="44799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9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Exeter, New Hampshire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Beginnings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dirty="0"/>
                        <a:t>John </a:t>
                      </a:r>
                      <a:r>
                        <a:rPr lang="en-US" sz="1800" dirty="0" err="1"/>
                        <a:t>Wheelright</a:t>
                      </a:r>
                      <a:r>
                        <a:rPr lang="en-US" sz="1800" dirty="0"/>
                        <a:t> was expelled from Massachusetts because he agreed with some of Hutchinson’s views.</a:t>
                      </a:r>
                      <a:endParaRPr lang="en-US" sz="1800" dirty="0"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Colony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dirty="0"/>
                        <a:t>In 1638, </a:t>
                      </a:r>
                      <a:r>
                        <a:rPr lang="en-US" sz="1800" dirty="0" err="1"/>
                        <a:t>Wheelright</a:t>
                      </a:r>
                      <a:r>
                        <a:rPr lang="en-US" sz="1800" dirty="0"/>
                        <a:t> and some followers founded the town of Exeter,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New Hampshire</a:t>
                      </a:r>
                      <a:r>
                        <a:rPr lang="en-US" sz="1800" dirty="0"/>
                        <a:t>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800" dirty="0"/>
                        <a:t>Colonists form Massachusetts tried to control New Hampshire, but a new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charter</a:t>
                      </a:r>
                      <a:r>
                        <a:rPr lang="en-US" sz="1800" dirty="0"/>
                        <a:t> from the king made New Hampshire a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separate</a:t>
                      </a:r>
                      <a:r>
                        <a:rPr lang="en-US" sz="1800" dirty="0"/>
                        <a:t> colony in 1680.</a:t>
                      </a:r>
                      <a:endParaRPr lang="en-US" sz="1800" dirty="0">
                        <a:latin typeface="Verdana" pitchFamily="34" charset="0"/>
                      </a:endParaRPr>
                    </a:p>
                  </a:txBody>
                  <a:tcPr marL="137160" marR="137160" marT="137160" marB="13716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03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New England colonies had a great variety of resources.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57200" y="3811588"/>
            <a:ext cx="3505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Seas, forests, and farms provided a good living for colonists.</a:t>
            </a:r>
          </a:p>
        </p:txBody>
      </p:sp>
      <p:pic>
        <p:nvPicPr>
          <p:cNvPr id="20484" name="Picture 4" descr="ch03_maps_ahon_se_p00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45450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85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3144838"/>
            <a:ext cx="472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latin typeface="Verdana" pitchFamily="34" charset="0"/>
              </a:rPr>
              <a:t>By 1670, there were only 12,000 Native Americans in New England,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one-tenth of their population 100 years earlier.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14400" y="5486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b="1">
                <a:latin typeface="Verdana" pitchFamily="34" charset="0"/>
              </a:rPr>
              <a:t>The main cause of this decline was diseases</a:t>
            </a:r>
            <a:r>
              <a:rPr lang="en-US" sz="2200">
                <a:latin typeface="Verdana" pitchFamily="34" charset="0"/>
              </a:rPr>
              <a:t> </a:t>
            </a:r>
            <a:r>
              <a:rPr lang="en-US" sz="2200" b="1">
                <a:latin typeface="Verdana" pitchFamily="34" charset="0"/>
              </a:rPr>
              <a:t>Native Americans caught from Europeans.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6858000" y="2133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7162800" y="4267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7848600" y="3810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7162800" y="3810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78486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11"/>
          <p:cNvSpPr>
            <a:spLocks noChangeArrowheads="1"/>
          </p:cNvSpPr>
          <p:nvPr/>
        </p:nvSpPr>
        <p:spPr bwMode="auto">
          <a:xfrm>
            <a:off x="7848600" y="2743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7848600" y="2209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7162800" y="3276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7162800" y="2743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7162800" y="2209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7848600" y="4267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472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latin typeface="Verdana" pitchFamily="34" charset="0"/>
              </a:rPr>
              <a:t>While the colonies prospered, Native Americans in New England struggled. </a:t>
            </a:r>
            <a:endParaRPr lang="en-US" sz="2200">
              <a:solidFill>
                <a:srgbClr val="3399FF"/>
              </a:solidFill>
              <a:latin typeface="Verdana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590800" y="2470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2590800" y="48101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14400" y="741362"/>
            <a:ext cx="73152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dirty="0">
                <a:latin typeface="Verdana" pitchFamily="34" charset="0"/>
              </a:rPr>
              <a:t>In 1675, a major conflict erupted between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Native American</a:t>
            </a:r>
            <a:r>
              <a:rPr lang="en-US" sz="2200" dirty="0">
                <a:latin typeface="Verdana" pitchFamily="34" charset="0"/>
              </a:rPr>
              <a:t> groups and the Puritans.</a:t>
            </a:r>
          </a:p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dirty="0">
                <a:latin typeface="Verdana" pitchFamily="34" charset="0"/>
              </a:rPr>
              <a:t>Opponents were led by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Metacom</a:t>
            </a:r>
            <a:r>
              <a:rPr lang="en-US" sz="2200" dirty="0">
                <a:latin typeface="Verdana" pitchFamily="34" charset="0"/>
              </a:rPr>
              <a:t>, chief of the Wampanoag, (a.k.a.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King Philip</a:t>
            </a:r>
            <a:r>
              <a:rPr lang="en-US" sz="2200" dirty="0">
                <a:latin typeface="Verdana" pitchFamily="34" charset="0"/>
              </a:rPr>
              <a:t>.)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429000" y="2808940"/>
            <a:ext cx="480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dirty="0">
                <a:latin typeface="Verdana" pitchFamily="34" charset="0"/>
              </a:rPr>
              <a:t>During the conflict, which was called King Philip’s War,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Metacom and his allies destroyed 12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English towns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429000" y="4606925"/>
            <a:ext cx="480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 b="1" dirty="0">
                <a:latin typeface="Verdana" pitchFamily="34" charset="0"/>
              </a:rPr>
              <a:t>After Metacom was killed in 1676, the war ended, leaving the English free to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expand</a:t>
            </a:r>
            <a:r>
              <a:rPr lang="en-US" sz="2200" b="1" dirty="0">
                <a:latin typeface="Verdana" pitchFamily="34" charset="0"/>
              </a:rPr>
              <a:t>.</a:t>
            </a:r>
          </a:p>
        </p:txBody>
      </p:sp>
      <p:pic>
        <p:nvPicPr>
          <p:cNvPr id="22533" name="Picture 6" descr="ch03_img_ahon_se_p0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098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Verdana" pitchFamily="34" charset="0"/>
              </a:rPr>
              <a:t>How did the English set up their first colonies?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43400" y="45386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5140325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The Colonies would provide new markets for English products and raw materials for English industries.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43400" y="30241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371600" y="2109788"/>
            <a:ext cx="685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England was a monarchy, but the powers of royalty were limited by law and by Parliament.</a:t>
            </a:r>
          </a:p>
        </p:txBody>
      </p:sp>
      <p:sp>
        <p:nvSpPr>
          <p:cNvPr id="8200" name="Text Box 2"/>
          <p:cNvSpPr txBox="1">
            <a:spLocks noChangeArrowheads="1"/>
          </p:cNvSpPr>
          <p:nvPr/>
        </p:nvSpPr>
        <p:spPr bwMode="auto">
          <a:xfrm>
            <a:off x="1371600" y="3624263"/>
            <a:ext cx="6858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king granted charters to groups of people who wanted to establish colonies.</a:t>
            </a:r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 animBg="1"/>
      <p:bldP spid="82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latin typeface="Verdana" pitchFamily="34" charset="0"/>
              </a:rPr>
              <a:t>By the 1670s, a new generation of people had been born in North America.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This new generation had lost some of the older Puritans’ religious fervor.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60000"/>
              </a:spcAft>
            </a:pPr>
            <a:r>
              <a:rPr lang="en-US" sz="2200">
                <a:latin typeface="Verdana" pitchFamily="34" charset="0"/>
              </a:rPr>
              <a:t>Successful merchants were becoming the new community leaders.</a:t>
            </a: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305300" y="2286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4305300" y="42672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543800" y="4800600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rgbClr val="33CC33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5970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 animBg="1"/>
      <p:bldP spid="20486" grpId="0" animBg="1"/>
      <p:bldP spid="204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2743200"/>
          </a:xfrm>
        </p:spPr>
        <p:txBody>
          <a:bodyPr/>
          <a:lstStyle/>
          <a:p>
            <a:r>
              <a:rPr lang="en-US" sz="5000" dirty="0"/>
              <a:t>Section 3: The Middle Colonies</a:t>
            </a:r>
            <a:br>
              <a:rPr lang="en-US" sz="5000" dirty="0"/>
            </a:br>
            <a:r>
              <a:rPr lang="en-US" sz="5000" dirty="0"/>
              <a:t>page 77-83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How did the diverse Middle Colonies develop and thrive?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geography and climate of the Middle Colonies.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early history of New York and New Jersey.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how Pennsylvania and Delaware were founded.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how the Middle Colonies changed in the 1600s and early 1700s.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proprietary colony</a:t>
            </a:r>
            <a:r>
              <a:rPr lang="en-US" sz="2200" dirty="0">
                <a:latin typeface="Verdana" pitchFamily="34" charset="0"/>
              </a:rPr>
              <a:t> – a colony created by a grant of land from a monarch to an individual or family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royal colony</a:t>
            </a:r>
            <a:r>
              <a:rPr lang="en-US" sz="2200" dirty="0">
                <a:latin typeface="Verdana" pitchFamily="34" charset="0"/>
              </a:rPr>
              <a:t> – a colony controlled directly by the English king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William Penn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– a Quaker leader who established the Pennsylvania colony and its capital, Philadelphia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backcountry</a:t>
            </a:r>
            <a:r>
              <a:rPr lang="en-US" sz="2200" dirty="0">
                <a:latin typeface="Verdana" pitchFamily="34" charset="0"/>
              </a:rPr>
              <a:t> – a frontier region extending through several colonies, from Pennsylvania to Georgia </a:t>
            </a:r>
          </a:p>
        </p:txBody>
      </p:sp>
    </p:spTree>
    <p:extLst>
      <p:ext uri="{BB962C8B-B14F-4D97-AF65-F5344CB8AC3E}">
        <p14:creationId xmlns:p14="http://schemas.microsoft.com/office/powerpoint/2010/main" val="3288451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How did the diverse Middle Colonies develop and thrive?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371600" y="25146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Colonists settled in the Middle Colonies for freedom of religion or to profit from trade, farming, or other occupations.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305300" y="3962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371600" y="4683125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Factors such as fertile soil, manufacturing, and social equality promoted the colonies’ prosperity.</a:t>
            </a:r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05448"/>
              </p:ext>
            </p:extLst>
          </p:nvPr>
        </p:nvGraphicFramePr>
        <p:xfrm>
          <a:off x="115389" y="845967"/>
          <a:ext cx="5080564" cy="5272802"/>
        </p:xfrm>
        <a:graphic>
          <a:graphicData uri="http://schemas.openxmlformats.org/drawingml/2006/table">
            <a:tbl>
              <a:tblPr/>
              <a:tblGrid>
                <a:gridCol w="29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Geography of the Middle Colonies</a:t>
                      </a: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New York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Pennsylvania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New Jersey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and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Delaware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(in order from largest to smallest) were the Middle Colonies.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Much of the Middle Colonies is lowlands.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Hudson and Delaware rivers are important waterways in the region.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soil is fertile and well-suited for crops like wheat, fruits, and vegetables.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climate is warmer, with a longer growing season, than the New England climate.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780705-3AAF-7E42-B9B0-7079EA25B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58435" y="1766287"/>
            <a:ext cx="3670176" cy="36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7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New York began as 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Dutch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colony of New Netherland, </a:t>
            </a:r>
            <a:r>
              <a:rPr lang="en-US" sz="2200" dirty="0">
                <a:latin typeface="Verdana" pitchFamily="34" charset="0"/>
              </a:rPr>
              <a:t>which owed its economic success to trade with Native Americans and British colonies.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481388"/>
            <a:ext cx="30480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However, New Netherland had only a small Dutch population, and its other colonists were often hostile to Dutch rule.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2171700" y="26749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95800" y="2971800"/>
            <a:ext cx="3733800" cy="2971800"/>
            <a:chOff x="4495800" y="2971800"/>
            <a:chExt cx="3733800" cy="2971800"/>
          </a:xfrm>
        </p:grpSpPr>
        <p:sp>
          <p:nvSpPr>
            <p:cNvPr id="9222" name="Rectangle 11"/>
            <p:cNvSpPr>
              <a:spLocks noChangeArrowheads="1"/>
            </p:cNvSpPr>
            <p:nvPr/>
          </p:nvSpPr>
          <p:spPr bwMode="auto">
            <a:xfrm>
              <a:off x="4495800" y="2971800"/>
              <a:ext cx="3733800" cy="297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6096000" y="3652838"/>
              <a:ext cx="0" cy="19097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4876800" y="403383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Dutch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6400800" y="3729038"/>
              <a:ext cx="1828800" cy="16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Swedish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/>
                <a:t>French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/>
                <a:t>Portuguese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/>
                <a:t>English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648200" y="3062288"/>
              <a:ext cx="3505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Population of New Netherland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1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3005138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England and Holland</a:t>
            </a:r>
            <a:r>
              <a:rPr lang="en-US" sz="220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sz="2200">
                <a:latin typeface="Verdana" pitchFamily="34" charset="0"/>
              </a:rPr>
              <a:t>had tense relations because: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3690938"/>
            <a:ext cx="64008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600"/>
              </a:spcAft>
              <a:buFontTx/>
              <a:buChar char="•"/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New Netherland separated England’s northern colonies </a:t>
            </a:r>
            <a:r>
              <a:rPr lang="en-US" sz="2200">
                <a:latin typeface="Verdana" pitchFamily="34" charset="0"/>
              </a:rPr>
              <a:t>from its more southern colonies.</a:t>
            </a:r>
          </a:p>
          <a:p>
            <a:pPr eaLnBrk="1" hangingPunct="1">
              <a:spcAft>
                <a:spcPts val="1600"/>
              </a:spcAft>
              <a:buFontTx/>
              <a:buChar char="•"/>
            </a:pPr>
            <a:r>
              <a:rPr lang="en-US" sz="2200">
                <a:latin typeface="Verdana" pitchFamily="34" charset="0"/>
              </a:rPr>
              <a:t>New Netherland traded with English colonies, which violated Britain’s mercantile laws.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1371600"/>
            <a:ext cx="2743200" cy="1295400"/>
            <a:chOff x="1828800" y="4343400"/>
            <a:chExt cx="2743200" cy="1295400"/>
          </a:xfrm>
        </p:grpSpPr>
        <p:sp>
          <p:nvSpPr>
            <p:cNvPr id="10248" name="AutoShape 6"/>
            <p:cNvSpPr>
              <a:spLocks noChangeArrowheads="1"/>
            </p:cNvSpPr>
            <p:nvPr/>
          </p:nvSpPr>
          <p:spPr bwMode="auto">
            <a:xfrm>
              <a:off x="1828800" y="4343400"/>
              <a:ext cx="2743200" cy="1295400"/>
            </a:xfrm>
            <a:prstGeom prst="rightArrowCallout">
              <a:avLst>
                <a:gd name="adj1" fmla="val 25000"/>
                <a:gd name="adj2" fmla="val 25000"/>
                <a:gd name="adj3" fmla="val 22549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2057400" y="4784725"/>
              <a:ext cx="152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England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1371600"/>
            <a:ext cx="2743200" cy="1295400"/>
            <a:chOff x="4572000" y="4343400"/>
            <a:chExt cx="2743200" cy="1295400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 flipH="1">
              <a:off x="4572000" y="4343400"/>
              <a:ext cx="2743200" cy="1295400"/>
            </a:xfrm>
            <a:prstGeom prst="rightArrowCallout">
              <a:avLst>
                <a:gd name="adj1" fmla="val 25000"/>
                <a:gd name="adj2" fmla="val 25000"/>
                <a:gd name="adj3" fmla="val 22549"/>
                <a:gd name="adj4" fmla="val 6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5791200" y="4784725"/>
              <a:ext cx="1295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Holland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2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1664, England’s King Charles II told his brother James, Duke of York, that he could have New Netherland if he conquered it.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914400" y="3022600"/>
            <a:ext cx="434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With the help of a few warships, James did just that.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914400" y="49117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James renamed the colony New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York</a:t>
            </a:r>
            <a:r>
              <a:rPr lang="en-US" sz="2200" b="1" dirty="0">
                <a:latin typeface="Verdana" pitchFamily="34" charset="0"/>
              </a:rPr>
              <a:t> and its capital New York City, and it became a </a:t>
            </a:r>
            <a:r>
              <a:rPr lang="en-US" sz="2200" b="1" dirty="0">
                <a:solidFill>
                  <a:srgbClr val="0070C0"/>
                </a:solidFill>
                <a:latin typeface="Verdana" pitchFamily="34" charset="0"/>
              </a:rPr>
              <a:t>royal colony</a:t>
            </a:r>
            <a:r>
              <a:rPr lang="en-US" sz="2200" b="1" dirty="0">
                <a:latin typeface="Verdana" pitchFamily="34" charset="0"/>
              </a:rPr>
              <a:t> in 1685.</a:t>
            </a:r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2895600" y="24399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auto">
          <a:xfrm>
            <a:off x="2895600" y="43307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1" name="AutoShape 12"/>
          <p:cNvSpPr>
            <a:spLocks noChangeArrowheads="1"/>
          </p:cNvSpPr>
          <p:nvPr/>
        </p:nvSpPr>
        <p:spPr bwMode="auto">
          <a:xfrm>
            <a:off x="5181600" y="2438400"/>
            <a:ext cx="3048000" cy="213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5562600" y="2955925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New Netherland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243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New York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5334000" y="2833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822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 animBg="1"/>
      <p:bldP spid="11270" grpId="0" animBg="1"/>
      <p:bldP spid="11273" grpId="0"/>
      <p:bldP spid="112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57600" y="1787525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1665, part of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southern New York split off and formed a new colony, New Jersey.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57600" y="4176713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At first, New Jersey was a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proprietary </a:t>
            </a:r>
            <a:r>
              <a:rPr lang="en-US" sz="2200" b="1" dirty="0">
                <a:latin typeface="Verdana" pitchFamily="34" charset="0"/>
              </a:rPr>
              <a:t>colony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, </a:t>
            </a:r>
            <a:r>
              <a:rPr lang="en-US" sz="2200" dirty="0">
                <a:latin typeface="Verdana" pitchFamily="34" charset="0"/>
              </a:rPr>
              <a:t>but in 1702, it received a new charter as a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 royal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b="1" dirty="0">
                <a:latin typeface="Verdana" pitchFamily="34" charset="0"/>
              </a:rPr>
              <a:t>colony.</a:t>
            </a:r>
          </a:p>
        </p:txBody>
      </p:sp>
      <p:sp>
        <p:nvSpPr>
          <p:cNvPr id="12292" name="AutoShape 11"/>
          <p:cNvSpPr>
            <a:spLocks noChangeArrowheads="1"/>
          </p:cNvSpPr>
          <p:nvPr/>
        </p:nvSpPr>
        <p:spPr bwMode="auto">
          <a:xfrm>
            <a:off x="914400" y="1447800"/>
            <a:ext cx="2133600" cy="2667000"/>
          </a:xfrm>
          <a:prstGeom prst="downArrowCallout">
            <a:avLst>
              <a:gd name="adj1" fmla="val 25000"/>
              <a:gd name="adj2" fmla="val 25000"/>
              <a:gd name="adj3" fmla="val 20833"/>
              <a:gd name="adj4" fmla="val 6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1181100" y="1660525"/>
            <a:ext cx="1600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Verdana" pitchFamily="34" charset="0"/>
              </a:rPr>
              <a:t>New York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7300" y="4403725"/>
            <a:ext cx="1447800" cy="1143000"/>
            <a:chOff x="1257300" y="4572000"/>
            <a:chExt cx="1447800" cy="1143000"/>
          </a:xfrm>
        </p:grpSpPr>
        <p:sp>
          <p:nvSpPr>
            <p:cNvPr id="12295" name="Rectangle 13"/>
            <p:cNvSpPr>
              <a:spLocks noChangeArrowheads="1"/>
            </p:cNvSpPr>
            <p:nvPr/>
          </p:nvSpPr>
          <p:spPr bwMode="auto">
            <a:xfrm>
              <a:off x="1295400" y="4572000"/>
              <a:ext cx="13716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1257300" y="4648200"/>
              <a:ext cx="1447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Verdana" pitchFamily="34" charset="0"/>
                </a:rPr>
                <a:t>New Jersey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5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</a:t>
            </a:r>
            <a:r>
              <a:rPr lang="en-US" sz="2200" dirty="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Quakers</a:t>
            </a:r>
            <a:r>
              <a:rPr lang="en-US" sz="2200" dirty="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emerged as a new religious group in England during the 1640s and 1650s.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3078163"/>
            <a:ext cx="3581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Quakers believed: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371600" y="3822700"/>
            <a:ext cx="6400800" cy="20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7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People do not need ministers because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everyone has a direct link with God.</a:t>
            </a:r>
          </a:p>
          <a:p>
            <a:pPr eaLnBrk="1" hangingPunct="1">
              <a:spcBef>
                <a:spcPct val="50000"/>
              </a:spcBef>
              <a:spcAft>
                <a:spcPts val="700"/>
              </a:spcAft>
              <a:buFontTx/>
              <a:buChar char="•"/>
            </a:pP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All people are equal in God’s eyes; </a:t>
            </a:r>
            <a:r>
              <a:rPr lang="en-US" sz="2200" dirty="0">
                <a:latin typeface="Verdana" pitchFamily="34" charset="0"/>
              </a:rPr>
              <a:t>therefore, women are equal to men in spiritual matters, and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slavery</a:t>
            </a:r>
            <a:r>
              <a:rPr lang="en-US" sz="2200" dirty="0">
                <a:latin typeface="Verdana" pitchFamily="34" charset="0"/>
              </a:rPr>
              <a:t> is wrong.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477000" y="2743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Slavery</a:t>
            </a: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auto">
          <a:xfrm>
            <a:off x="6400800" y="2133600"/>
            <a:ext cx="1752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7" grpId="0"/>
      <p:bldP spid="133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E9C3-D27D-4448-BE54-74EC7F92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Seeks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F46A-6051-8E48-AF66-BADF24F4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England, power of the king or queen was limited by law, by the Parliament.</a:t>
            </a:r>
          </a:p>
          <a:p>
            <a:r>
              <a:rPr lang="en-US" dirty="0"/>
              <a:t>Since the 1200s, English law had guaranteed the right to </a:t>
            </a:r>
            <a:r>
              <a:rPr lang="en-US" b="1" u="sng" dirty="0">
                <a:solidFill>
                  <a:srgbClr val="FF0000"/>
                </a:solidFill>
              </a:rPr>
              <a:t>trial by jury.</a:t>
            </a:r>
          </a:p>
          <a:p>
            <a:r>
              <a:rPr lang="en-US" dirty="0"/>
              <a:t>The king could only set new taxes with permission from Parliament.</a:t>
            </a:r>
          </a:p>
          <a:p>
            <a:r>
              <a:rPr lang="en-US" dirty="0"/>
              <a:t>Still, the king’s powers were greater than those of Parliament.</a:t>
            </a:r>
          </a:p>
        </p:txBody>
      </p:sp>
    </p:spTree>
    <p:extLst>
      <p:ext uri="{BB962C8B-B14F-4D97-AF65-F5344CB8AC3E}">
        <p14:creationId xmlns:p14="http://schemas.microsoft.com/office/powerpoint/2010/main" val="14098005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Quaker leader</a:t>
            </a: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 William Penn </a:t>
            </a:r>
            <a:r>
              <a:rPr lang="en-US" sz="2200">
                <a:latin typeface="Verdana" pitchFamily="34" charset="0"/>
              </a:rPr>
              <a:t>wanted to find a place where Quakers could live free of persecution.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3068638"/>
            <a:ext cx="388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He used his connections to get a charter from the king for a new colony in North America.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Penn arrived in the Pennsylvania colony in 1682 and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established its capital,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Philadelphia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3048000"/>
            <a:ext cx="2971800" cy="1524000"/>
            <a:chOff x="5181600" y="3048000"/>
            <a:chExt cx="2971800" cy="1524000"/>
          </a:xfrm>
        </p:grpSpPr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5181600" y="3048000"/>
              <a:ext cx="2971800" cy="1524000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5410200" y="3444875"/>
              <a:ext cx="2514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>
                  <a:latin typeface="Verdana" pitchFamily="34" charset="0"/>
                </a:rPr>
                <a:t>Pennsylvania charter</a:t>
              </a: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743200" y="2470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43200" y="47339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76600" y="4344988"/>
            <a:ext cx="495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1682, Penn wrote a document that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granted Pennsylvania an elected assembly and provided for freedom of religion.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76600" y="1158875"/>
            <a:ext cx="495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Penn considered his colony to be a “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holy experiment</a:t>
            </a:r>
            <a:r>
              <a:rPr lang="en-US" sz="2200" b="1" dirty="0">
                <a:latin typeface="Verdana" pitchFamily="34" charset="0"/>
              </a:rPr>
              <a:t>”</a:t>
            </a:r>
            <a:r>
              <a:rPr lang="en-US" sz="2200" dirty="0">
                <a:latin typeface="Verdana" pitchFamily="34" charset="0"/>
              </a:rPr>
              <a:t> of people from different faiths living together in peace.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5448300" y="32464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1295400"/>
            <a:ext cx="2057400" cy="4343400"/>
            <a:chOff x="685800" y="1600200"/>
            <a:chExt cx="2057400" cy="4343400"/>
          </a:xfrm>
        </p:grpSpPr>
        <p:sp>
          <p:nvSpPr>
            <p:cNvPr id="15366" name="Rectangle 9"/>
            <p:cNvSpPr>
              <a:spLocks noChangeArrowheads="1"/>
            </p:cNvSpPr>
            <p:nvPr/>
          </p:nvSpPr>
          <p:spPr bwMode="auto">
            <a:xfrm>
              <a:off x="685800" y="1600200"/>
              <a:ext cx="2057400" cy="434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838200" y="17526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Home Countries of Pennsylvania Settlers:</a:t>
              </a:r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838200" y="3024188"/>
              <a:ext cx="1905000" cy="284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4950" indent="-234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England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Scotland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Wales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Ireland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Germany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Holland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>
                  <a:latin typeface="Verdana" pitchFamily="34" charset="0"/>
                </a:rPr>
                <a:t>Switzerland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5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Penn tried to deal with Native Americans fairly</a:t>
            </a:r>
            <a:r>
              <a:rPr lang="en-US" sz="2200">
                <a:latin typeface="Verdana" pitchFamily="34" charset="0"/>
              </a:rPr>
              <a:t>;</a:t>
            </a:r>
            <a:r>
              <a:rPr lang="en-US" sz="2200" b="1">
                <a:latin typeface="Verdana" pitchFamily="34" charset="0"/>
              </a:rPr>
              <a:t> </a:t>
            </a:r>
            <a:r>
              <a:rPr lang="en-US" sz="2200">
                <a:latin typeface="Verdana" pitchFamily="34" charset="0"/>
              </a:rPr>
              <a:t>he did not allow colonists to settle on land until Native Americans sold it to them.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3352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During Penn’s lifetime,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relations between Native Americans and colonists were much better in Pennsylvania </a:t>
            </a:r>
            <a:r>
              <a:rPr lang="en-US" sz="2200">
                <a:latin typeface="Verdana" pitchFamily="34" charset="0"/>
              </a:rPr>
              <a:t>than they were in other colonies.</a:t>
            </a:r>
          </a:p>
        </p:txBody>
      </p:sp>
      <p:pic>
        <p:nvPicPr>
          <p:cNvPr id="16388" name="Picture 4" descr="ch03_img_ahon_se_p00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902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Control of the Delaware colony passed from the Swedish to the Dutch to the English.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3043238"/>
            <a:ext cx="7543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Penn’s charter for Pennsylvania included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Delaware</a:t>
            </a:r>
            <a:r>
              <a:rPr lang="en-US" sz="2200" dirty="0">
                <a:latin typeface="Verdana" pitchFamily="34" charset="0"/>
              </a:rPr>
              <a:t>, but he gave the colony its own representative assembly.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305300" y="22447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914400" y="5287963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1704,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Delaware became a separate colony.</a:t>
            </a: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305300" y="44910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animBg="1"/>
      <p:bldP spid="17413" grpId="0"/>
      <p:bldP spid="174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the early 1700s, more than 20,000 colonists lived in Pennsylvania.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57200" y="3765550"/>
            <a:ext cx="304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Its wheat farms were productive, and Pennsylvania was called America’s breadbasket.</a:t>
            </a:r>
          </a:p>
        </p:txBody>
      </p:sp>
      <p:pic>
        <p:nvPicPr>
          <p:cNvPr id="18436" name="Picture 4" descr="ch03_maps_ahon_se_p0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219200"/>
            <a:ext cx="4873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79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Manufacturing was just beginning in the Middle Colonies during the 1700s.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3290888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Manufacturers produced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iron, flour, and pepper.</a:t>
            </a:r>
            <a:endParaRPr 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51054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Town artisans worked as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weavers, masons, coopers (barrel-makers), and in many other trades.</a:t>
            </a:r>
            <a:endParaRPr 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305300" y="23701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05300" y="41830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7445" y="781953"/>
            <a:ext cx="609715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western section of Pennsylvania was considered part of 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backcountry</a:t>
            </a:r>
            <a:r>
              <a:rPr lang="en-US" sz="2200" dirty="0">
                <a:latin typeface="Verdana" pitchFamily="34" charset="0"/>
              </a:rPr>
              <a:t>,  frontier region between Pennsylvania and Georgia.</a:t>
            </a:r>
            <a:endParaRPr lang="en-US" sz="2200" b="1" dirty="0"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8523" y="2812474"/>
            <a:ext cx="5715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backcountry settlers that traveled along the Great Wagon Road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often fought with Native Americans.</a:t>
            </a:r>
            <a:endParaRPr lang="en-US" sz="2200" b="1" dirty="0">
              <a:solidFill>
                <a:srgbClr val="0062AC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37936" y="4267200"/>
            <a:ext cx="2743200" cy="1828800"/>
            <a:chOff x="1828800" y="4343400"/>
            <a:chExt cx="2743200" cy="1828800"/>
          </a:xfrm>
        </p:grpSpPr>
        <p:sp>
          <p:nvSpPr>
            <p:cNvPr id="20488" name="AutoShape 7"/>
            <p:cNvSpPr>
              <a:spLocks noChangeArrowheads="1"/>
            </p:cNvSpPr>
            <p:nvPr/>
          </p:nvSpPr>
          <p:spPr bwMode="auto">
            <a:xfrm>
              <a:off x="1828800" y="4343400"/>
              <a:ext cx="2743200" cy="1828800"/>
            </a:xfrm>
            <a:prstGeom prst="rightArrowCallout">
              <a:avLst>
                <a:gd name="adj1" fmla="val 25000"/>
                <a:gd name="adj2" fmla="val 25000"/>
                <a:gd name="adj3" fmla="val 21528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1828800" y="4934635"/>
              <a:ext cx="198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Verdana" pitchFamily="34" charset="0"/>
                </a:rPr>
                <a:t>Backcountry Settlers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81136" y="4247247"/>
            <a:ext cx="2819400" cy="1828800"/>
            <a:chOff x="4572000" y="4343400"/>
            <a:chExt cx="2819400" cy="1828800"/>
          </a:xfrm>
        </p:grpSpPr>
        <p:sp>
          <p:nvSpPr>
            <p:cNvPr id="20486" name="AutoShape 9"/>
            <p:cNvSpPr>
              <a:spLocks noChangeArrowheads="1"/>
            </p:cNvSpPr>
            <p:nvPr/>
          </p:nvSpPr>
          <p:spPr bwMode="auto">
            <a:xfrm flipH="1">
              <a:off x="4572000" y="4343400"/>
              <a:ext cx="2743200" cy="1828800"/>
            </a:xfrm>
            <a:prstGeom prst="rightArrowCallout">
              <a:avLst>
                <a:gd name="adj1" fmla="val 25000"/>
                <a:gd name="adj2" fmla="val 25000"/>
                <a:gd name="adj3" fmla="val 22222"/>
                <a:gd name="adj4" fmla="val 6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5410200" y="4934635"/>
              <a:ext cx="198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latin typeface="Verdana" pitchFamily="34" charset="0"/>
                </a:rPr>
                <a:t>Native Americans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ED785F-D83E-4B4E-9123-0A4D5E31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36" y="8313"/>
            <a:ext cx="25781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8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14400" y="11684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Many of the people who settled in the backcountry were not English.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14400" y="3756025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Some were Scotch-Irish, and others were German.</a:t>
            </a:r>
            <a:endParaRPr lang="en-US" sz="2200" b="1">
              <a:latin typeface="Verdan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11838" y="2133600"/>
            <a:ext cx="2273300" cy="1466850"/>
            <a:chOff x="5181600" y="4876800"/>
            <a:chExt cx="1828800" cy="914400"/>
          </a:xfrm>
        </p:grpSpPr>
        <p:sp>
          <p:nvSpPr>
            <p:cNvPr id="16" name="Rectangle 15"/>
            <p:cNvSpPr/>
            <p:nvPr/>
          </p:nvSpPr>
          <p:spPr>
            <a:xfrm>
              <a:off x="5181600" y="4876800"/>
              <a:ext cx="609174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0774" y="4876800"/>
              <a:ext cx="610451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1225" y="4876800"/>
              <a:ext cx="609175" cy="91440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867400" y="4673600"/>
            <a:ext cx="2217738" cy="1498600"/>
            <a:chOff x="6705600" y="1828800"/>
            <a:chExt cx="1600200" cy="914400"/>
          </a:xfrm>
        </p:grpSpPr>
        <p:sp>
          <p:nvSpPr>
            <p:cNvPr id="11" name="Rectangle 10"/>
            <p:cNvSpPr/>
            <p:nvPr/>
          </p:nvSpPr>
          <p:spPr>
            <a:xfrm>
              <a:off x="6705600" y="1828800"/>
              <a:ext cx="1600200" cy="3051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5600" y="2133923"/>
              <a:ext cx="1600200" cy="304154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600" y="2438077"/>
              <a:ext cx="1600200" cy="305123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9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1750, non-English immigrants had made the Middle Colonies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the most diverse part of English North America.</a:t>
            </a:r>
            <a:endParaRPr 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33734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Philadelphia and New York had become the largest cities and busiest ports in the colonies.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914400" y="52578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All of the colonies had thriving economies.</a:t>
            </a: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4305300" y="25828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4305300" y="44672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 animBg="1"/>
      <p:bldP spid="225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2743200"/>
          </a:xfrm>
        </p:spPr>
        <p:txBody>
          <a:bodyPr/>
          <a:lstStyle/>
          <a:p>
            <a:r>
              <a:rPr lang="en-US" sz="5000" dirty="0"/>
              <a:t>Section 4: The Southern Colonies</a:t>
            </a:r>
            <a:br>
              <a:rPr lang="en-US" sz="5000" dirty="0"/>
            </a:br>
            <a:r>
              <a:rPr lang="en-US" sz="5000" dirty="0"/>
              <a:t>page 84-89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What factor influenced the development of the Southern Colonies?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geography and climate of the Southern Colonies.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early history of Virginia.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how Maryland, the Carolinas, and Georgia were founded.</a:t>
            </a:r>
          </a:p>
          <a:p>
            <a:pPr marL="457200" indent="-457200" algn="l">
              <a:buAutoNum type="arabicPeriod"/>
            </a:pPr>
            <a:r>
              <a:rPr lang="en-US" dirty="0"/>
              <a:t>Identify the factors that produced the Tidewater and backcountry ways of life.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4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505739" y="2445026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9219" name="Picture 6" descr="ch03_img_ws_er_se_p01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8288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3099282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Some colonists came for land, others for gold, and still others for religious freedom.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1176338"/>
            <a:ext cx="510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late 1500s, the English began to establish colonies on 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east</a:t>
            </a:r>
            <a:r>
              <a:rPr lang="en-US" sz="2200" dirty="0">
                <a:latin typeface="Verdana" pitchFamily="34" charset="0"/>
              </a:rPr>
              <a:t> coast of North America.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0E918-2438-A847-B319-09A93BF62C05}"/>
              </a:ext>
            </a:extLst>
          </p:cNvPr>
          <p:cNvSpPr txBox="1"/>
          <p:nvPr/>
        </p:nvSpPr>
        <p:spPr>
          <a:xfrm>
            <a:off x="733839" y="4676151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first colony at </a:t>
            </a:r>
            <a:r>
              <a:rPr lang="en-US" sz="2200" b="1" u="sng" dirty="0">
                <a:solidFill>
                  <a:srgbClr val="FF0000"/>
                </a:solidFill>
                <a:latin typeface="Verdana" pitchFamily="34" charset="0"/>
              </a:rPr>
              <a:t>Roanoke</a:t>
            </a:r>
            <a:r>
              <a:rPr lang="en-US" sz="2200" u="sng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b="1" u="sng" dirty="0">
                <a:solidFill>
                  <a:srgbClr val="FF0000"/>
                </a:solidFill>
                <a:latin typeface="Verdana" pitchFamily="34" charset="0"/>
              </a:rPr>
              <a:t>Island</a:t>
            </a:r>
            <a:r>
              <a:rPr lang="en-US" sz="2200" u="sng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was established to provide new </a:t>
            </a:r>
            <a:r>
              <a:rPr lang="en-US" sz="2200" b="1" u="sng" dirty="0">
                <a:solidFill>
                  <a:srgbClr val="FF0000"/>
                </a:solidFill>
                <a:latin typeface="Verdana" pitchFamily="34" charset="0"/>
              </a:rPr>
              <a:t>markets</a:t>
            </a:r>
            <a:r>
              <a:rPr lang="en-US" sz="2200" dirty="0">
                <a:latin typeface="Verdana" pitchFamily="34" charset="0"/>
              </a:rPr>
              <a:t> for English products and raw materials for English industries.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5749B93F-459F-324B-9995-82201886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39" y="4087292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7" grpId="0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Nathaniel Bacon</a:t>
            </a:r>
            <a:r>
              <a:rPr lang="en-US" sz="2200" dirty="0">
                <a:latin typeface="Verdana" pitchFamily="34" charset="0"/>
              </a:rPr>
              <a:t> – the leader of the frontier settlers who fought “Bacon’s Rebellion,” an attack against Native Americans who were trying to defend their land from colonists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Lord Baltimore</a:t>
            </a:r>
            <a:r>
              <a:rPr lang="en-US" sz="2200" dirty="0">
                <a:latin typeface="Verdana" pitchFamily="34" charset="0"/>
              </a:rPr>
              <a:t> – the Catholic proprietor of the Maryland colony who convinced its assembly to pass the Act of Toleration</a:t>
            </a:r>
          </a:p>
        </p:txBody>
      </p:sp>
    </p:spTree>
    <p:extLst>
      <p:ext uri="{BB962C8B-B14F-4D97-AF65-F5344CB8AC3E}">
        <p14:creationId xmlns:p14="http://schemas.microsoft.com/office/powerpoint/2010/main" val="3005081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 </a:t>
            </a:r>
            <a:r>
              <a:rPr lang="en-US" sz="2400" u="sng">
                <a:latin typeface="Verdana" pitchFamily="34" charset="0"/>
              </a:rPr>
              <a:t>(continued)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James Oglethorpe</a:t>
            </a:r>
            <a:r>
              <a:rPr lang="en-US" sz="2200" dirty="0">
                <a:latin typeface="Verdana" pitchFamily="34" charset="0"/>
              </a:rPr>
              <a:t> – a wealthy Englishman who founded the colony of Georgia, where English debtors would be protected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debtor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– a person who owes money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plantation</a:t>
            </a:r>
            <a:r>
              <a:rPr lang="en-US" sz="2200" dirty="0">
                <a:latin typeface="Verdana" pitchFamily="34" charset="0"/>
              </a:rPr>
              <a:t> – a large farm</a:t>
            </a:r>
          </a:p>
        </p:txBody>
      </p:sp>
    </p:spTree>
    <p:extLst>
      <p:ext uri="{BB962C8B-B14F-4D97-AF65-F5344CB8AC3E}">
        <p14:creationId xmlns:p14="http://schemas.microsoft.com/office/powerpoint/2010/main" val="2391404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950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What factors influenced the development of the Southern Colonies?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6950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Maryland, Virginia, North Carolina, South Carolina, and Georgia were Southern Colonies.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71600" y="4343400"/>
            <a:ext cx="69500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Factors that influenced the development of these colonies include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the climate, the plantation system, religion, and relations with Native Americans. 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305300" y="35433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8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69520"/>
              </p:ext>
            </p:extLst>
          </p:nvPr>
        </p:nvGraphicFramePr>
        <p:xfrm>
          <a:off x="914400" y="1325563"/>
          <a:ext cx="7315200" cy="4846637"/>
        </p:xfrm>
        <a:graphic>
          <a:graphicData uri="http://schemas.openxmlformats.org/drawingml/2006/table">
            <a:tbl>
              <a:tblPr/>
              <a:tblGrid>
                <a:gridCol w="168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Geography of the Southern Colonies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Location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These colonies were located south of the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Mason-Dixon 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a boundary drawn between Pennsylvania and Maryland.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After the American Revolution, the Mason-Dixon line was the dividing line between anti-slavery northern states and pro-slavery southern states.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Landforms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Southern Colonies shared a coastal area called the Tidewater, a flat lowland that includes many swampy areas.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 its west, the Tidewater blends into a region of rolling hills called the Piedmont.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Mason–Dixon line - Wikipedia">
            <a:extLst>
              <a:ext uri="{FF2B5EF4-FFF2-40B4-BE49-F238E27FC236}">
                <a16:creationId xmlns:a16="http://schemas.microsoft.com/office/drawing/2014/main" id="{06892BFF-1C72-6B4E-95CC-D1418AA2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63793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40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outhern 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197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Then and now, the climate of these southern states is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warm </a:t>
            </a:r>
            <a:r>
              <a:rPr lang="en-US" sz="2200" b="1" dirty="0">
                <a:latin typeface="Verdana" pitchFamily="34" charset="0"/>
              </a:rPr>
              <a:t>and humid.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57200" y="2905125"/>
            <a:ext cx="2667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These states have a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long growing season </a:t>
            </a:r>
            <a:r>
              <a:rPr lang="en-US" sz="2200" dirty="0">
                <a:latin typeface="Verdana" pitchFamily="34" charset="0"/>
              </a:rPr>
              <a:t>perfect for crops such as tobacco and rice.</a:t>
            </a:r>
          </a:p>
        </p:txBody>
      </p:sp>
    </p:spTree>
    <p:extLst>
      <p:ext uri="{BB962C8B-B14F-4D97-AF65-F5344CB8AC3E}">
        <p14:creationId xmlns:p14="http://schemas.microsoft.com/office/powerpoint/2010/main" val="3757733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7200" y="1141413"/>
            <a:ext cx="82296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England’s Southern Colonies, like its other colonies, were founded for various religious and political reasons and for economic opportunities.</a:t>
            </a:r>
          </a:p>
        </p:txBody>
      </p:sp>
      <p:pic>
        <p:nvPicPr>
          <p:cNvPr id="11267" name="Picture 6" descr="ch03_charts_ahon_se_p008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264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7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1607, there had been 8,000 Native Americans in Virginia, but disease and violence took their toll.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14400" y="3313113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1675, only 2,000 Native Americans were left.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14400" y="48006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1622 and 1644,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violence broke out </a:t>
            </a:r>
            <a:r>
              <a:rPr lang="en-US" sz="2200" dirty="0">
                <a:latin typeface="Verdana" pitchFamily="34" charset="0"/>
              </a:rPr>
              <a:t>between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farmers</a:t>
            </a:r>
            <a:r>
              <a:rPr lang="en-US" sz="2200" dirty="0">
                <a:latin typeface="Verdana" pitchFamily="34" charset="0"/>
              </a:rPr>
              <a:t> who wanted more space to plant tobacco and Native Americans trying to defend their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land</a:t>
            </a:r>
            <a:r>
              <a:rPr lang="en-US" sz="2200" dirty="0">
                <a:latin typeface="Verdana" pitchFamily="34" charset="0"/>
              </a:rPr>
              <a:t>.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343400" y="25527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4343400" y="40417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 animBg="1"/>
      <p:bldP spid="1024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2" name="Group 20"/>
          <p:cNvGraphicFramePr>
            <a:graphicFrameLocks noGrp="1"/>
          </p:cNvGraphicFramePr>
          <p:nvPr/>
        </p:nvGraphicFramePr>
        <p:xfrm>
          <a:off x="914400" y="1263650"/>
          <a:ext cx="7315200" cy="4908550"/>
        </p:xfrm>
        <a:graphic>
          <a:graphicData uri="http://schemas.openxmlformats.org/drawingml/2006/table">
            <a:tbl>
              <a:tblPr/>
              <a:tblGrid>
                <a:gridCol w="152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Causes of Bacon’s Rebellion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Land and Voting Rights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Poor young white men could not get farmland near the coast because wealthy Virginia tobacco planters bought it all.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Without property, men could not vote.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Many poor colonists moved inland to find good farmland, but they had to fight Native Americans for it.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Politics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Poor colonists asked the governor to force the Native Americans to give up their land.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governor did not want to disrupt the fur trade with Native Americans.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441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1675, </a:t>
            </a:r>
            <a:r>
              <a:rPr lang="en-US" sz="2200" b="1">
                <a:solidFill>
                  <a:srgbClr val="FF0000"/>
                </a:solidFill>
                <a:latin typeface="Verdana" pitchFamily="34" charset="0"/>
              </a:rPr>
              <a:t>Nathaniel Bacon</a:t>
            </a:r>
            <a:r>
              <a:rPr lang="en-US" sz="2200">
                <a:latin typeface="Verdana" pitchFamily="34" charset="0"/>
              </a:rPr>
              <a:t>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organized 1,000 settlers to kill Native Americans</a:t>
            </a:r>
            <a:r>
              <a:rPr lang="en-US" sz="2200">
                <a:solidFill>
                  <a:srgbClr val="0062C0"/>
                </a:solidFill>
                <a:latin typeface="Verdana" pitchFamily="34" charset="0"/>
              </a:rPr>
              <a:t> </a:t>
            </a:r>
            <a:r>
              <a:rPr lang="en-US" sz="2200">
                <a:latin typeface="Verdana" pitchFamily="34" charset="0"/>
              </a:rPr>
              <a:t>for their land.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90036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Virginia’s governor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declared the settlers rebels, </a:t>
            </a:r>
            <a:r>
              <a:rPr lang="en-US" sz="2200">
                <a:latin typeface="Verdana" pitchFamily="34" charset="0"/>
              </a:rPr>
              <a:t>and in retaliation Bacon burned Jamestown.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4649788"/>
            <a:ext cx="7315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Bacon’s Rebellion collapsed when Bacon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died</a:t>
            </a:r>
            <a:r>
              <a:rPr lang="en-US" sz="2200" b="1" dirty="0">
                <a:latin typeface="Verdana" pitchFamily="34" charset="0"/>
              </a:rPr>
              <a:t>, but the governor still could not stop settlers from moving onto Native American lands.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343400" y="21780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4343400" y="39274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  <p:bldP spid="1229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In 1632, King Charles I granted a charter for a new colony to George Calvert, an English Catholic.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2989263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Calvert set up the colony of Maryland, where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Catholics could live free </a:t>
            </a:r>
            <a:r>
              <a:rPr lang="en-US" sz="2200">
                <a:latin typeface="Verdana" pitchFamily="34" charset="0"/>
              </a:rPr>
              <a:t>of the persecution they suffered in England.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51816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first settlers included both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Catholics</a:t>
            </a:r>
            <a:r>
              <a:rPr lang="en-US" sz="2200" dirty="0">
                <a:latin typeface="Verdana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Protestants</a:t>
            </a:r>
            <a:r>
              <a:rPr lang="en-US" sz="2200" dirty="0">
                <a:latin typeface="Verdana" pitchFamily="34" charset="0"/>
              </a:rPr>
              <a:t>.</a:t>
            </a:r>
            <a:endParaRPr lang="en-US" sz="2200" dirty="0">
              <a:solidFill>
                <a:srgbClr val="3399FF"/>
              </a:solidFill>
              <a:latin typeface="Verdana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343400" y="22177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343400" y="441007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24600" y="4495800"/>
            <a:ext cx="1066800" cy="1676400"/>
            <a:chOff x="6324600" y="4114800"/>
            <a:chExt cx="1066800" cy="1676400"/>
          </a:xfrm>
        </p:grpSpPr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6858000" y="4114800"/>
              <a:ext cx="0" cy="167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6324600" y="4648200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16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 animBg="1"/>
      <p:bldP spid="133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67027"/>
              </p:ext>
            </p:extLst>
          </p:nvPr>
        </p:nvGraphicFramePr>
        <p:xfrm>
          <a:off x="1143000" y="1219200"/>
          <a:ext cx="6858000" cy="49704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Two Early English Colonies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2" marB="45722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First Roanoke Colony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5" marB="137165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first colony at Roanoke Island, off the coast of present-day North Carolina, was established in 1585.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It was abandoned a year later.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5" marB="13716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 Roanoke Colony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5" marB="137165" horzOverflow="overflow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second colony at Roanoke Island was established in 1587.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Because of a war with Spain, England was unable to send a ship to visit the colony until 1590.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By then, the colony had disappeared without a trace.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7160" marR="137160" marT="137165" marB="13716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murder mystery-clipart | Arts Of The Pamlico">
            <a:extLst>
              <a:ext uri="{FF2B5EF4-FFF2-40B4-BE49-F238E27FC236}">
                <a16:creationId xmlns:a16="http://schemas.microsoft.com/office/drawing/2014/main" id="{BEDDB43B-19AF-F548-915F-67C1F7FB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8" b="89241" l="3851" r="94911">
                        <a14:foregroundMark x1="30399" y1="4852" x2="26685" y2="12025"/>
                        <a14:foregroundMark x1="26685" y1="12025" x2="24897" y2="19831"/>
                        <a14:foregroundMark x1="24897" y1="19831" x2="27648" y2="38186"/>
                        <a14:foregroundMark x1="27648" y1="38186" x2="25309" y2="45359"/>
                        <a14:foregroundMark x1="25309" y1="45359" x2="27373" y2="53797"/>
                        <a14:foregroundMark x1="27373" y1="53797" x2="30949" y2="55063"/>
                        <a14:foregroundMark x1="32737" y1="14135" x2="35763" y2="22785"/>
                        <a14:foregroundMark x1="35763" y1="22785" x2="32050" y2="32911"/>
                        <a14:foregroundMark x1="32050" y1="32911" x2="25997" y2="35232"/>
                        <a14:foregroundMark x1="25997" y1="35232" x2="21458" y2="41139"/>
                        <a14:foregroundMark x1="21458" y1="41139" x2="25585" y2="49789"/>
                        <a14:foregroundMark x1="25585" y1="49789" x2="30536" y2="52532"/>
                        <a14:foregroundMark x1="30536" y1="52532" x2="30812" y2="52532"/>
                        <a14:foregroundMark x1="9904" y1="56540" x2="8803" y2="65401"/>
                        <a14:foregroundMark x1="8803" y1="65401" x2="11004" y2="72785"/>
                        <a14:foregroundMark x1="11004" y1="72785" x2="50619" y2="78903"/>
                        <a14:foregroundMark x1="50619" y1="78903" x2="54470" y2="85021"/>
                        <a14:foregroundMark x1="54470" y1="85021" x2="68363" y2="88186"/>
                        <a14:foregroundMark x1="68363" y1="88186" x2="75378" y2="87342"/>
                        <a14:foregroundMark x1="87070" y1="89662" x2="92572" y2="88608"/>
                        <a14:foregroundMark x1="92572" y1="88608" x2="95048" y2="89241"/>
                        <a14:foregroundMark x1="74003" y1="59705" x2="74003" y2="67722"/>
                        <a14:foregroundMark x1="74003" y1="67722" x2="68363" y2="63502"/>
                        <a14:foregroundMark x1="68363" y1="63502" x2="65612" y2="56540"/>
                        <a14:foregroundMark x1="65612" y1="56540" x2="31637" y2="64557"/>
                        <a14:foregroundMark x1="31637" y1="64557" x2="26960" y2="68987"/>
                        <a14:foregroundMark x1="26960" y1="68987" x2="34113" y2="81224"/>
                        <a14:foregroundMark x1="34113" y1="81224" x2="44154" y2="82278"/>
                        <a14:foregroundMark x1="44154" y1="82278" x2="52407" y2="80380"/>
                        <a14:foregroundMark x1="52407" y1="80380" x2="67538" y2="67511"/>
                        <a14:foregroundMark x1="49794" y1="56751" x2="49794" y2="56751"/>
                        <a14:foregroundMark x1="36039" y1="32278" x2="36039" y2="32278"/>
                        <a14:foregroundMark x1="37001" y1="19831" x2="37001" y2="19831"/>
                        <a14:foregroundMark x1="35076" y1="31013" x2="35076" y2="31013"/>
                        <a14:foregroundMark x1="16231" y1="33755" x2="16231" y2="33755"/>
                        <a14:foregroundMark x1="8116" y1="30380" x2="8116" y2="30380"/>
                        <a14:foregroundMark x1="11554" y1="25527" x2="11554" y2="25527"/>
                        <a14:foregroundMark x1="3851" y1="27004" x2="3851" y2="27004"/>
                        <a14:foregroundMark x1="10454" y1="47257" x2="10454" y2="47257"/>
                        <a14:foregroundMark x1="7290" y1="55274" x2="7290" y2="55274"/>
                        <a14:foregroundMark x1="15956" y1="55063" x2="15956" y2="55063"/>
                        <a14:foregroundMark x1="38377" y1="51477" x2="38377" y2="51477"/>
                        <a14:foregroundMark x1="70151" y1="55696" x2="70151" y2="55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1425"/>
            <a:ext cx="3581400" cy="23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035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When Calvert died, his son Cecil Calvert, </a:t>
            </a:r>
            <a:r>
              <a:rPr lang="en-US" sz="2200" b="1" dirty="0">
                <a:solidFill>
                  <a:srgbClr val="0070C0"/>
                </a:solidFill>
                <a:latin typeface="Verdana" pitchFamily="34" charset="0"/>
              </a:rPr>
              <a:t>Lord Baltimore</a:t>
            </a:r>
            <a:r>
              <a:rPr lang="en-US" sz="2200" dirty="0">
                <a:latin typeface="Verdana" pitchFamily="34" charset="0"/>
              </a:rPr>
              <a:t>, became proprietor of the colony.</a:t>
            </a:r>
            <a:endParaRPr lang="en-US" sz="2200" b="1" dirty="0"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2636838"/>
            <a:ext cx="7315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Soon there was tension between Protestants and Catholics, and Lord Baltimore </a:t>
            </a:r>
            <a:r>
              <a:rPr lang="en-US" sz="2200" b="1" dirty="0">
                <a:latin typeface="Verdana" pitchFamily="34" charset="0"/>
              </a:rPr>
              <a:t>feared Catholics might lose their rights.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0800" y="4464050"/>
            <a:ext cx="5715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1649, he convinced Maryland’s assembly to pass the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 Act of Toleration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, which welcomed all Christians and gave adult male Christians the right to vote and hold office. It did not protect </a:t>
            </a:r>
            <a:r>
              <a:rPr lang="en-US" sz="2200" b="1" u="sng" dirty="0">
                <a:solidFill>
                  <a:srgbClr val="FF0000"/>
                </a:solidFill>
                <a:latin typeface="Verdana" pitchFamily="34" charset="0"/>
              </a:rPr>
              <a:t>non-Christians.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381500" y="20415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381500" y="38703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838200" y="4883150"/>
            <a:ext cx="10668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1066800" y="5416550"/>
            <a:ext cx="304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1344613" y="4343400"/>
            <a:ext cx="788987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3643"/>
              </p:ext>
            </p:extLst>
          </p:nvPr>
        </p:nvGraphicFramePr>
        <p:xfrm>
          <a:off x="495300" y="1200150"/>
          <a:ext cx="8153400" cy="5048250"/>
        </p:xfrm>
        <a:graphic>
          <a:graphicData uri="http://schemas.openxmlformats.org/drawingml/2006/table">
            <a:tbl>
              <a:tblPr/>
              <a:tblGrid>
                <a:gridCol w="199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The Carolina Colony</a:t>
                      </a:r>
                    </a:p>
                  </a:txBody>
                  <a:tcPr marL="137160" marR="137160" marT="137181" marB="1371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Beginnings</a:t>
                      </a:r>
                    </a:p>
                  </a:txBody>
                  <a:tcPr marL="137160" marR="137160" marT="137181" marB="1371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1663, King Charles II granted a charter for a new colony called Carolina to be established south of Virginia.</a:t>
                      </a:r>
                    </a:p>
                  </a:txBody>
                  <a:tcPr marL="137160" marR="137160" marT="137181" marB="137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Northern Carolina</a:t>
                      </a:r>
                    </a:p>
                  </a:txBody>
                  <a:tcPr marL="137160" marR="137160" marT="137181" marB="1371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northern part of Carolina developed slowly because it had no harbors or rivers.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Settlers grew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tobacco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on small farms.</a:t>
                      </a:r>
                    </a:p>
                  </a:txBody>
                  <a:tcPr marL="137160" marR="137160" marT="137181" marB="137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Southern Carolina</a:t>
                      </a:r>
                    </a:p>
                  </a:txBody>
                  <a:tcPr marL="137160" marR="137160" marT="137181" marB="1371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Sugar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grew well in the southern part of Carolina, which expanded quickly.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Planters came from Barbados in the West Indies, bringing slaves to grow sugar and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rice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which became the area’s most important crop.</a:t>
                      </a:r>
                    </a:p>
                  </a:txBody>
                  <a:tcPr marL="137160" marR="137160" marT="137181" marB="1371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37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As rice production spread, Carolina’s main city, Charles Town (today’s </a:t>
            </a:r>
            <a:r>
              <a:rPr lang="en-US" sz="2200" b="1">
                <a:latin typeface="Verdana" pitchFamily="34" charset="0"/>
              </a:rPr>
              <a:t>Charleston) became the biggest city in the Southern Colonies.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3048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then, Carolina had become two colonies: North Carolina and South Carolina.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343400" y="2438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5000" y="4267200"/>
            <a:ext cx="2362200" cy="1828800"/>
            <a:chOff x="1828800" y="4191000"/>
            <a:chExt cx="2362200" cy="1828800"/>
          </a:xfrm>
        </p:grpSpPr>
        <p:sp>
          <p:nvSpPr>
            <p:cNvPr id="19468" name="AutoShape 10"/>
            <p:cNvSpPr>
              <a:spLocks noChangeArrowheads="1"/>
            </p:cNvSpPr>
            <p:nvPr/>
          </p:nvSpPr>
          <p:spPr bwMode="auto">
            <a:xfrm>
              <a:off x="1828800" y="4191000"/>
              <a:ext cx="2362200" cy="1828800"/>
            </a:xfrm>
            <a:prstGeom prst="rightArrowCallout">
              <a:avLst>
                <a:gd name="adj1" fmla="val 25000"/>
                <a:gd name="adj2" fmla="val 25000"/>
                <a:gd name="adj3" fmla="val 21528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1905000" y="48006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Verdana" pitchFamily="34" charset="0"/>
                </a:rPr>
                <a:t>Carolina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24400" y="4114800"/>
            <a:ext cx="2057400" cy="838200"/>
            <a:chOff x="4648200" y="4038600"/>
            <a:chExt cx="2057400" cy="838200"/>
          </a:xfrm>
        </p:grpSpPr>
        <p:sp>
          <p:nvSpPr>
            <p:cNvPr id="19466" name="Rectangle 12"/>
            <p:cNvSpPr>
              <a:spLocks noChangeArrowheads="1"/>
            </p:cNvSpPr>
            <p:nvPr/>
          </p:nvSpPr>
          <p:spPr bwMode="auto">
            <a:xfrm>
              <a:off x="4648200" y="4038600"/>
              <a:ext cx="2057400" cy="838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4724400" y="4038600"/>
              <a:ext cx="1828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Verdana" pitchFamily="34" charset="0"/>
                </a:rPr>
                <a:t>North Carolina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24400" y="5257800"/>
            <a:ext cx="2057400" cy="838200"/>
            <a:chOff x="4648200" y="5181600"/>
            <a:chExt cx="2057400" cy="838200"/>
          </a:xfrm>
        </p:grpSpPr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4648200" y="5181600"/>
              <a:ext cx="2057400" cy="8382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Text Box 15"/>
            <p:cNvSpPr txBox="1">
              <a:spLocks noChangeArrowheads="1"/>
            </p:cNvSpPr>
            <p:nvPr/>
          </p:nvSpPr>
          <p:spPr bwMode="auto">
            <a:xfrm>
              <a:off x="4724400" y="5181600"/>
              <a:ext cx="1828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Verdana" pitchFamily="34" charset="0"/>
                </a:rPr>
                <a:t>South Carolina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Georgia, the last of England’s 13 colonies,</a:t>
            </a:r>
            <a:r>
              <a:rPr lang="en-US" sz="2200">
                <a:solidFill>
                  <a:srgbClr val="0062C0"/>
                </a:solidFill>
                <a:latin typeface="Verdana" pitchFamily="34" charset="0"/>
              </a:rPr>
              <a:t> </a:t>
            </a:r>
            <a:r>
              <a:rPr lang="en-US" sz="2200">
                <a:latin typeface="Verdana" pitchFamily="34" charset="0"/>
              </a:rPr>
              <a:t>was founded for two reasons: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400800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An English colony south of Carolina would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confine the Spanish to their Florida colony.</a:t>
            </a:r>
          </a:p>
          <a:p>
            <a:pPr eaLnBrk="1" hangingPunct="1">
              <a:spcBef>
                <a:spcPct val="50000"/>
              </a:spcBef>
              <a:spcAft>
                <a:spcPct val="60000"/>
              </a:spcAft>
              <a:buFontTx/>
              <a:buChar char="•"/>
            </a:pPr>
            <a:r>
              <a:rPr lang="en-US" sz="2200" dirty="0">
                <a:latin typeface="Verdana" pitchFamily="34" charset="0"/>
              </a:rPr>
              <a:t>A group of wealthy Englishmen led by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James Oglethorpe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wanted a colony where there would be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protection for English</a:t>
            </a:r>
            <a:r>
              <a:rPr lang="en-US" sz="2200" dirty="0">
                <a:solidFill>
                  <a:srgbClr val="0062C0"/>
                </a:solidFill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debtors</a:t>
            </a:r>
            <a:r>
              <a:rPr lang="en-US" sz="2200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8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Georgia’s founders wanted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Georgia to be a colony of small farms, not large plantations, </a:t>
            </a:r>
            <a:r>
              <a:rPr lang="en-US" sz="2200" dirty="0">
                <a:latin typeface="Verdana" pitchFamily="34" charset="0"/>
              </a:rPr>
              <a:t>and so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slavery</a:t>
            </a:r>
            <a:r>
              <a:rPr lang="en-US" sz="2200" dirty="0">
                <a:latin typeface="Verdana" pitchFamily="34" charset="0"/>
              </a:rPr>
              <a:t> was banned.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14400" y="342106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But this restriction was unpopular with settlers and did not last.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14400" y="5364163"/>
            <a:ext cx="7239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By the 1750s, </a:t>
            </a:r>
            <a:r>
              <a:rPr lang="en-US" sz="2200" b="1" dirty="0">
                <a:solidFill>
                  <a:srgbClr val="0070C0"/>
                </a:solidFill>
                <a:latin typeface="Verdana" pitchFamily="34" charset="0"/>
              </a:rPr>
              <a:t>slavery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was legal in Georgia.</a:t>
            </a:r>
            <a:endParaRPr lang="en-US" sz="2200" b="1" dirty="0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4305300" y="26019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4305300" y="45450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 animBg="1"/>
      <p:bldP spid="1843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During the 1700s, the Southern Colonies developed</a:t>
            </a:r>
            <a:r>
              <a:rPr lang="en-US" sz="2200" dirty="0">
                <a:latin typeface="Verdana" pitchFamily="34" charset="0"/>
              </a:rPr>
              <a:t> </a:t>
            </a:r>
            <a:r>
              <a:rPr lang="en-US" sz="2200" b="1" dirty="0">
                <a:latin typeface="Verdana" pitchFamily="34" charset="0"/>
              </a:rPr>
              <a:t>two distinct ways of life.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60413" y="34290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backcountry was cut off from the coast</a:t>
            </a:r>
            <a:r>
              <a:rPr lang="en-US" sz="2200" dirty="0">
                <a:latin typeface="Verdana" pitchFamily="34" charset="0"/>
              </a:rPr>
              <a:t> and many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poor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families lived in one-room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shacks</a:t>
            </a:r>
            <a:r>
              <a:rPr lang="en-US" sz="2200" dirty="0">
                <a:latin typeface="Verdana" pitchFamily="34" charset="0"/>
              </a:rPr>
              <a:t> on isolated farms.</a:t>
            </a:r>
            <a:endParaRPr lang="en-US" sz="2200" b="1" dirty="0">
              <a:latin typeface="Verdan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145088" y="3429000"/>
            <a:ext cx="3198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Along the coast,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in the Tidewater region, the economy was dominated by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wealthy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plantations.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572000" y="2286000"/>
            <a:ext cx="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43500" y="2590800"/>
            <a:ext cx="3198813" cy="457200"/>
            <a:chOff x="1680" y="2736"/>
            <a:chExt cx="1200" cy="672"/>
          </a:xfrm>
        </p:grpSpPr>
        <p:sp>
          <p:nvSpPr>
            <p:cNvPr id="22538" name="Rectangle 14"/>
            <p:cNvSpPr>
              <a:spLocks noChangeArrowheads="1"/>
            </p:cNvSpPr>
            <p:nvPr/>
          </p:nvSpPr>
          <p:spPr bwMode="auto">
            <a:xfrm>
              <a:off x="1680" y="2736"/>
              <a:ext cx="1200" cy="67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1776" y="2822"/>
              <a:ext cx="100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Plantation Life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2590800"/>
            <a:ext cx="3198813" cy="457200"/>
            <a:chOff x="288" y="2736"/>
            <a:chExt cx="1200" cy="672"/>
          </a:xfrm>
        </p:grpSpPr>
        <p:sp>
          <p:nvSpPr>
            <p:cNvPr id="22536" name="Rectangle 13"/>
            <p:cNvSpPr>
              <a:spLocks noChangeArrowheads="1"/>
            </p:cNvSpPr>
            <p:nvPr/>
          </p:nvSpPr>
          <p:spPr bwMode="auto">
            <a:xfrm>
              <a:off x="288" y="2736"/>
              <a:ext cx="1200" cy="67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288" y="2822"/>
              <a:ext cx="1200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Backcountry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0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  <p:bldP spid="2253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ADC38-3740-E44F-958C-2BD6B84C1DA6}"/>
              </a:ext>
            </a:extLst>
          </p:cNvPr>
          <p:cNvSpPr txBox="1"/>
          <p:nvPr/>
        </p:nvSpPr>
        <p:spPr>
          <a:xfrm>
            <a:off x="514401" y="685800"/>
            <a:ext cx="8115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Tidewater region: A flat often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swampy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lowland area along the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southern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coast.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important feature of life along the coast in the Southern Colonies was the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plantation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large farm especially in a hot country where crops such as cotton, sugar, and rice are grown.</a:t>
            </a:r>
          </a:p>
        </p:txBody>
      </p:sp>
    </p:spTree>
    <p:extLst>
      <p:ext uri="{BB962C8B-B14F-4D97-AF65-F5344CB8AC3E}">
        <p14:creationId xmlns:p14="http://schemas.microsoft.com/office/powerpoint/2010/main" val="25853304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57200" y="1141413"/>
            <a:ext cx="8226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The plantation system began in Virginia and Maryland</a:t>
            </a:r>
            <a:r>
              <a:rPr lang="en-US" sz="2200">
                <a:latin typeface="Verdana" pitchFamily="34" charset="0"/>
              </a:rPr>
              <a:t> </a:t>
            </a:r>
            <a:r>
              <a:rPr lang="en-US" sz="2200" b="1">
                <a:latin typeface="Verdana" pitchFamily="34" charset="0"/>
              </a:rPr>
              <a:t>when settlers began growing tobacco.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2454275"/>
            <a:ext cx="45704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Tidewater region in South Carolina and Georgia was well suited for rice.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4100513"/>
            <a:ext cx="45704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However, rice-growing required many workers to labor in unpleasant conditions, and this was one reason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rice-farming helped promote the spread of slavery.</a:t>
            </a:r>
            <a:endParaRPr lang="en-US" sz="2200" b="1" dirty="0">
              <a:solidFill>
                <a:srgbClr val="0062AC"/>
              </a:solidFill>
              <a:latin typeface="Verdana" pitchFamily="34" charset="0"/>
            </a:endParaRPr>
          </a:p>
        </p:txBody>
      </p:sp>
      <p:pic>
        <p:nvPicPr>
          <p:cNvPr id="23557" name="Picture 5" descr="ch03_img_ahon_se_p00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133600"/>
            <a:ext cx="3371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14400" y="1141413"/>
            <a:ext cx="7315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In time,</a:t>
            </a:r>
            <a:r>
              <a:rPr lang="en-US" sz="2200">
                <a:latin typeface="Verdana" pitchFamily="34" charset="0"/>
              </a:rPr>
              <a:t> </a:t>
            </a:r>
            <a:r>
              <a:rPr lang="en-US" sz="2200" b="1">
                <a:latin typeface="Verdana" pitchFamily="34" charset="0"/>
              </a:rPr>
              <a:t>the enslaved populated outnumbered the free population of South Carolina.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plantation system also divided the white community into: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4572000" y="3429000"/>
            <a:ext cx="0" cy="274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5988" y="3657600"/>
            <a:ext cx="3198812" cy="2286000"/>
            <a:chOff x="625" y="2256"/>
            <a:chExt cx="2015" cy="1440"/>
          </a:xfrm>
        </p:grpSpPr>
        <p:sp>
          <p:nvSpPr>
            <p:cNvPr id="24585" name="Rectangle 14"/>
            <p:cNvSpPr>
              <a:spLocks noChangeArrowheads="1"/>
            </p:cNvSpPr>
            <p:nvPr/>
          </p:nvSpPr>
          <p:spPr bwMode="auto">
            <a:xfrm>
              <a:off x="625" y="2256"/>
              <a:ext cx="2015" cy="1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128" y="2563"/>
              <a:ext cx="100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A small group of wealthy people.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30788" y="3657600"/>
            <a:ext cx="3198812" cy="2286000"/>
            <a:chOff x="3121" y="2304"/>
            <a:chExt cx="2015" cy="1440"/>
          </a:xfrm>
        </p:grpSpPr>
        <p:sp>
          <p:nvSpPr>
            <p:cNvPr id="24583" name="Rectangle 13"/>
            <p:cNvSpPr>
              <a:spLocks noChangeArrowheads="1"/>
            </p:cNvSpPr>
            <p:nvPr/>
          </p:nvSpPr>
          <p:spPr bwMode="auto">
            <a:xfrm>
              <a:off x="3121" y="2304"/>
              <a:ext cx="2015" cy="14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3265" y="2419"/>
              <a:ext cx="172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A much larger group of poor people with little or no property who lived in the backcountry South.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4400" y="12319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backcountry was cut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off from the coast by poor roads and long distances.</a:t>
            </a:r>
            <a:endParaRPr 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2909888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Families lived on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isolated farms in shacks, often on land not legally their own.</a:t>
            </a:r>
            <a:endParaRPr 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14400" y="4587875"/>
            <a:ext cx="731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Backcountry people believed colonial governments on the coast cared only about the interests of plantation owners, not about them.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4343400" y="22225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4343400" y="39004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 animBg="1"/>
      <p:bldP spid="225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nglish sett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703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" y="3895725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merchants, who formed the Virginia Company of London,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were eager to gain a share of the wealth of the Americas.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" y="1457325"/>
            <a:ext cx="388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1607, England’s King James I granted a </a:t>
            </a:r>
            <a:r>
              <a:rPr lang="en-US" sz="2200" b="1" dirty="0">
                <a:latin typeface="Verdana" pitchFamily="34" charset="0"/>
              </a:rPr>
              <a:t>charter</a:t>
            </a:r>
            <a:r>
              <a:rPr lang="en-US" sz="2200" dirty="0">
                <a:latin typeface="Verdana" pitchFamily="34" charset="0"/>
              </a:rPr>
              <a:t> to a group of merchants to 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establish a colony called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Virginia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29524479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2743200"/>
          </a:xfrm>
        </p:spPr>
        <p:txBody>
          <a:bodyPr/>
          <a:lstStyle/>
          <a:p>
            <a:r>
              <a:rPr lang="en-US" sz="5000" dirty="0"/>
              <a:t>Section 5: Spanish Colonies on the Borderlands</a:t>
            </a:r>
            <a:br>
              <a:rPr lang="en-US" sz="5000" dirty="0"/>
            </a:br>
            <a:r>
              <a:rPr lang="en-US" sz="5000" dirty="0"/>
              <a:t>page 90-93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709684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Focus Question: </a:t>
            </a:r>
          </a:p>
          <a:p>
            <a:pPr algn="l"/>
            <a:r>
              <a:rPr lang="en-US" dirty="0"/>
              <a:t>How did the Spanish establish colonies on the borderlands?</a:t>
            </a:r>
          </a:p>
          <a:p>
            <a:pPr algn="l"/>
            <a:r>
              <a:rPr lang="en-US" b="1" dirty="0"/>
              <a:t>Student Outcomes: 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Spain’s colony in Florida.</a:t>
            </a:r>
          </a:p>
          <a:p>
            <a:pPr marL="457200" indent="-457200" algn="l">
              <a:buAutoNum type="arabicPeriod"/>
            </a:pPr>
            <a:r>
              <a:rPr lang="en-US" dirty="0"/>
              <a:t>Explain how Spain established settlements throughout much of North America.</a:t>
            </a:r>
          </a:p>
          <a:p>
            <a:pPr marL="457200" indent="-457200" algn="l">
              <a:buAutoNum type="arabicPeriod"/>
            </a:pPr>
            <a:r>
              <a:rPr lang="en-US" dirty="0"/>
              <a:t>Describe the significance of Spanish missions.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2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latin typeface="Verdana" pitchFamily="34" charset="0"/>
              </a:rPr>
              <a:t>Terms and People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152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borderlands</a:t>
            </a:r>
            <a:r>
              <a:rPr lang="en-US" sz="2200" dirty="0">
                <a:latin typeface="Verdana" pitchFamily="34" charset="0"/>
              </a:rPr>
              <a:t> – lands along a frontier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 err="1">
                <a:solidFill>
                  <a:srgbClr val="FF0000"/>
                </a:solidFill>
                <a:latin typeface="Verdana" pitchFamily="34" charset="0"/>
              </a:rPr>
              <a:t>Junípero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 Serra</a:t>
            </a:r>
            <a:r>
              <a:rPr lang="en-US" sz="2200" dirty="0">
                <a:latin typeface="Verdana" pitchFamily="34" charset="0"/>
              </a:rPr>
              <a:t> – a Spanish missionary who built a mission that eventually became the city of San Diego, California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presidio</a:t>
            </a:r>
            <a:r>
              <a:rPr lang="en-US" sz="2200" dirty="0">
                <a:latin typeface="Verdana" pitchFamily="34" charset="0"/>
              </a:rPr>
              <a:t> – a military post</a:t>
            </a:r>
          </a:p>
          <a:p>
            <a:pPr eaLnBrk="1" hangingPunct="1">
              <a:spcBef>
                <a:spcPct val="50000"/>
              </a:spcBef>
              <a:spcAft>
                <a:spcPct val="10000"/>
              </a:spcAft>
              <a:buFontTx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pueblo </a:t>
            </a:r>
            <a:r>
              <a:rPr lang="en-US" sz="2200" dirty="0">
                <a:latin typeface="Verdana" pitchFamily="34" charset="0"/>
              </a:rPr>
              <a:t>– a civilian town</a:t>
            </a:r>
          </a:p>
        </p:txBody>
      </p:sp>
    </p:spTree>
    <p:extLst>
      <p:ext uri="{BB962C8B-B14F-4D97-AF65-F5344CB8AC3E}">
        <p14:creationId xmlns:p14="http://schemas.microsoft.com/office/powerpoint/2010/main" val="37244679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How did the Spanish establish colonies on the borderlands?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71600" y="2438400"/>
            <a:ext cx="6400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While France and England were building colonies in North America, Spain’s colonies in the Americas were already hundreds of years old.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71600" y="4759325"/>
            <a:ext cx="6400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Spanish established colonies on the borderlands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by building missions, presidios, and pueblos.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305300" y="41322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2" name="Picture 6" descr="SFQ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8563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3200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Early in the 1500s, Spanish explorers reached Florida, but at first they did not build permanent settlements.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029200" y="18288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Fearing that France might take over the area, Spain built a fort called St. Augustine in northern Florida.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St. Augustine was the first permanent European settlement </a:t>
            </a:r>
            <a:r>
              <a:rPr lang="en-US" sz="2200">
                <a:latin typeface="Verdana" pitchFamily="34" charset="0"/>
              </a:rPr>
              <a:t>in the present-day United States.</a:t>
            </a:r>
          </a:p>
        </p:txBody>
      </p: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4343400" y="2667000"/>
            <a:ext cx="457200" cy="457200"/>
          </a:xfrm>
          <a:prstGeom prst="rightArrow">
            <a:avLst>
              <a:gd name="adj1" fmla="val 50000"/>
              <a:gd name="adj2" fmla="val 28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Verdana" pitchFamily="34" charset="0"/>
              </a:rPr>
              <a:t>Spanish control was threatened as English colonies spread southward.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14400" y="2994025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To weaken the English colonies, in 1693 the Spanish offered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land</a:t>
            </a:r>
            <a:r>
              <a:rPr lang="en-US" sz="2200" dirty="0">
                <a:latin typeface="Verdana" pitchFamily="34" charset="0"/>
              </a:rPr>
              <a:t> to enslaved Africans who would help defend Florida.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51816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During the 1700s,</a:t>
            </a:r>
            <a:r>
              <a:rPr lang="en-US" sz="2200" dirty="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hundreds of African slaves fled to Florida.</a:t>
            </a:r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4267200" y="44084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4267200" y="22209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 animBg="1"/>
      <p:bldP spid="92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By 1763, there were only three major Spanish settlements in the Florida colony.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2813" y="2967038"/>
            <a:ext cx="73136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All the settlements were centered around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forts</a:t>
            </a:r>
            <a:r>
              <a:rPr lang="en-US" sz="2200" dirty="0">
                <a:latin typeface="Verdana" pitchFamily="34" charset="0"/>
              </a:rPr>
              <a:t>, and all were in the north.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2813" y="4997450"/>
            <a:ext cx="7313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Spanish had little control over the rest of Florida.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267200" y="42370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267200" y="22066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 animBg="1"/>
      <p:bldP spid="1024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2911475"/>
            <a:ext cx="2895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Spain’s most important colonies were in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Mexico</a:t>
            </a:r>
            <a:r>
              <a:rPr lang="en-US" sz="2200" dirty="0">
                <a:latin typeface="Verdana" pitchFamily="34" charset="0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South America</a:t>
            </a:r>
            <a:r>
              <a:rPr lang="en-US" sz="2200" dirty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11267" name="Picture 3" descr="ch03_maps_ws_se_p05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9200"/>
            <a:ext cx="515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612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panish terri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14588"/>
            <a:ext cx="5791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14400" y="1141413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Spain’s territories north of Mexico were called the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borderlands,</a:t>
            </a:r>
            <a:r>
              <a:rPr lang="en-US" sz="2200" dirty="0">
                <a:latin typeface="Verdana" pitchFamily="34" charset="0"/>
              </a:rPr>
              <a:t> and their main function was to 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protect Mexico from other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European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powers</a:t>
            </a:r>
            <a:r>
              <a:rPr lang="en-US" sz="2200" dirty="0">
                <a:solidFill>
                  <a:srgbClr val="0062AC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672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912813" y="1141413"/>
            <a:ext cx="7313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vast area of the borderlands has many different kinds of landforms and climates, from humid lowlands to highlands, mountains, and deserts.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3200400"/>
            <a:ext cx="6248400" cy="2667000"/>
            <a:chOff x="960" y="2016"/>
            <a:chExt cx="3936" cy="1680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960" y="2016"/>
              <a:ext cx="3936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632" y="2112"/>
              <a:ext cx="2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The borderlands included: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392" y="2558"/>
              <a:ext cx="148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Florida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Texas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New Mexico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Arizona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3216" y="2558"/>
              <a:ext cx="148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Colorado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Utah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Nevada</a:t>
              </a:r>
            </a:p>
            <a:p>
              <a:pPr eaLnBrk="1" hangingPunct="1">
                <a:spcAft>
                  <a:spcPts val="700"/>
                </a:spcAft>
                <a:buFontTx/>
                <a:buChar char="•"/>
              </a:pPr>
              <a:r>
                <a:rPr lang="en-US" sz="2000">
                  <a:latin typeface="Verdana" pitchFamily="34" charset="0"/>
                </a:rPr>
                <a:t>California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1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3" name="Group 17"/>
          <p:cNvGraphicFramePr>
            <a:graphicFrameLocks noGrp="1"/>
          </p:cNvGraphicFramePr>
          <p:nvPr/>
        </p:nvGraphicFramePr>
        <p:xfrm>
          <a:off x="914400" y="1377950"/>
          <a:ext cx="7315200" cy="4719638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Juan de O</a:t>
                      </a: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ñate in New Mexico</a:t>
                      </a:r>
                    </a:p>
                  </a:txBody>
                  <a:tcPr marL="137160" marR="137160" marT="137169" marB="1371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His Goals</a:t>
                      </a:r>
                    </a:p>
                  </a:txBody>
                  <a:tcPr marL="137160" marR="137160" marT="137169" marB="1371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1598, Oñate went to New Mexico.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 planned to find gold, convert Native Americans to Christianity, and establish a permanent colony.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1598, he established Santa Fe, Spain’s first permanent settlement in the region.</a:t>
                      </a:r>
                    </a:p>
                  </a:txBody>
                  <a:tcPr marL="137160" marR="137160" marT="137169" marB="1371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Horses</a:t>
                      </a:r>
                    </a:p>
                  </a:txBody>
                  <a:tcPr marL="137160" marR="137160" marT="137169" marB="1371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Oñate brought 300 horses with him.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When some Native Americans ran away from Spanish settlements, they spread the skill of horseback riding to other Native Americans.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This skill changed Native Americans’ lives.</a:t>
                      </a:r>
                    </a:p>
                  </a:txBody>
                  <a:tcPr marL="137160" marR="137160" marT="137169" marB="1371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00600" y="2057400"/>
            <a:ext cx="3429000" cy="3505200"/>
            <a:chOff x="4876800" y="2209800"/>
            <a:chExt cx="3429000" cy="3505200"/>
          </a:xfrm>
        </p:grpSpPr>
        <p:sp>
          <p:nvSpPr>
            <p:cNvPr id="12293" name="Rectangle 8"/>
            <p:cNvSpPr>
              <a:spLocks noChangeArrowheads="1"/>
            </p:cNvSpPr>
            <p:nvPr/>
          </p:nvSpPr>
          <p:spPr bwMode="auto">
            <a:xfrm>
              <a:off x="4876800" y="2209800"/>
              <a:ext cx="3429000" cy="3505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FF"/>
                </a:solidFill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5143500" y="2562225"/>
              <a:ext cx="3048000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>
                  <a:latin typeface="Verdana" pitchFamily="34" charset="0"/>
                </a:rPr>
                <a:t>They built a fort they called </a:t>
              </a:r>
              <a:r>
                <a:rPr lang="en-US" sz="2200" b="1" dirty="0">
                  <a:solidFill>
                    <a:srgbClr val="FF0000"/>
                  </a:solidFill>
                  <a:latin typeface="Verdana" pitchFamily="34" charset="0"/>
                </a:rPr>
                <a:t>Jamestown</a:t>
              </a:r>
              <a:r>
                <a:rPr lang="en-US" sz="2200" dirty="0">
                  <a:latin typeface="Verdana" pitchFamily="34" charset="0"/>
                </a:rPr>
                <a:t>, which proved to be England’s first permanent settlement in North America.</a:t>
              </a:r>
            </a:p>
          </p:txBody>
        </p:sp>
      </p:grpSp>
      <p:sp>
        <p:nvSpPr>
          <p:cNvPr id="9" name="Pentagon 8"/>
          <p:cNvSpPr/>
          <p:nvPr/>
        </p:nvSpPr>
        <p:spPr>
          <a:xfrm>
            <a:off x="914400" y="2781300"/>
            <a:ext cx="3657600" cy="2057400"/>
          </a:xfrm>
          <a:prstGeom prst="homePlat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990600" y="2971800"/>
            <a:ext cx="2819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first colonists—about 100 men—arrived in Virginia in the spring of 1607.</a:t>
            </a:r>
          </a:p>
        </p:txBody>
      </p:sp>
    </p:spTree>
    <p:extLst>
      <p:ext uri="{BB962C8B-B14F-4D97-AF65-F5344CB8AC3E}">
        <p14:creationId xmlns:p14="http://schemas.microsoft.com/office/powerpoint/2010/main" val="32907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8"/>
          <p:cNvGrpSpPr>
            <a:grpSpLocks/>
          </p:cNvGrpSpPr>
          <p:nvPr/>
        </p:nvGrpSpPr>
        <p:grpSpPr bwMode="auto">
          <a:xfrm>
            <a:off x="5103813" y="1447800"/>
            <a:ext cx="3124200" cy="990600"/>
            <a:chOff x="5040" y="912"/>
            <a:chExt cx="1968" cy="624"/>
          </a:xfrm>
        </p:grpSpPr>
        <p:sp>
          <p:nvSpPr>
            <p:cNvPr id="2" name="Down Arrow Callout 5"/>
            <p:cNvSpPr>
              <a:spLocks noChangeArrowheads="1"/>
            </p:cNvSpPr>
            <p:nvPr/>
          </p:nvSpPr>
          <p:spPr bwMode="auto">
            <a:xfrm>
              <a:off x="5040" y="912"/>
              <a:ext cx="1968" cy="624"/>
            </a:xfrm>
            <a:prstGeom prst="rect">
              <a:avLst/>
            </a:prstGeom>
            <a:solidFill>
              <a:srgbClr val="FFCC66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5184" y="960"/>
              <a:ext cx="168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Verdana" pitchFamily="34" charset="0"/>
                </a:rPr>
                <a:t>Native Americans </a:t>
              </a:r>
            </a:p>
            <a:p>
              <a:pPr algn="ctr" eaLnBrk="1" hangingPunct="1"/>
              <a:r>
                <a:rPr lang="en-US" sz="2000">
                  <a:latin typeface="Verdana" pitchFamily="34" charset="0"/>
                </a:rPr>
                <a:t>in New Mexico</a:t>
              </a:r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3200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Native Americans of the region suffered under Spanish rule.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53340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The Spanish did not return for more than 10 years.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03813" y="1447800"/>
            <a:ext cx="3124200" cy="1524000"/>
            <a:chOff x="3288" y="2448"/>
            <a:chExt cx="1968" cy="912"/>
          </a:xfrm>
        </p:grpSpPr>
        <p:sp>
          <p:nvSpPr>
            <p:cNvPr id="6" name="Down Arrow Callout 5"/>
            <p:cNvSpPr/>
            <p:nvPr/>
          </p:nvSpPr>
          <p:spPr>
            <a:xfrm>
              <a:off x="3288" y="2448"/>
              <a:ext cx="1968" cy="912"/>
            </a:xfrm>
            <a:prstGeom prst="downArrowCallou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2" name="TextBox 6"/>
            <p:cNvSpPr txBox="1">
              <a:spLocks noChangeArrowheads="1"/>
            </p:cNvSpPr>
            <p:nvPr/>
          </p:nvSpPr>
          <p:spPr bwMode="auto">
            <a:xfrm>
              <a:off x="3432" y="2496"/>
              <a:ext cx="168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>
                  <a:latin typeface="Verdana" pitchFamily="34" charset="0"/>
                </a:rPr>
                <a:t>Native Americans </a:t>
              </a:r>
            </a:p>
            <a:p>
              <a:pPr algn="ctr" eaLnBrk="1" hangingPunct="1"/>
              <a:r>
                <a:rPr lang="en-US" sz="2000" dirty="0">
                  <a:latin typeface="Verdana" pitchFamily="34" charset="0"/>
                </a:rPr>
                <a:t>in</a:t>
              </a:r>
              <a:r>
                <a:rPr lang="en-US" sz="2000" b="1" dirty="0">
                  <a:latin typeface="Verdana" pitchFamily="34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Verdana" pitchFamily="34" charset="0"/>
                </a:rPr>
                <a:t>New Mexico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103813" y="3124200"/>
            <a:ext cx="3125787" cy="987425"/>
            <a:chOff x="3594" y="2208"/>
            <a:chExt cx="1969" cy="622"/>
          </a:xfrm>
        </p:grpSpPr>
        <p:sp>
          <p:nvSpPr>
            <p:cNvPr id="8" name="Rectangle 7"/>
            <p:cNvSpPr/>
            <p:nvPr/>
          </p:nvSpPr>
          <p:spPr>
            <a:xfrm>
              <a:off x="3594" y="2208"/>
              <a:ext cx="1969" cy="622"/>
            </a:xfrm>
            <a:prstGeom prst="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0" name="TextBox 8"/>
            <p:cNvSpPr txBox="1">
              <a:spLocks noChangeArrowheads="1"/>
            </p:cNvSpPr>
            <p:nvPr/>
          </p:nvSpPr>
          <p:spPr bwMode="auto">
            <a:xfrm>
              <a:off x="3594" y="2394"/>
              <a:ext cx="1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Verdana" pitchFamily="34" charset="0"/>
                </a:rPr>
                <a:t>Spanish</a:t>
              </a:r>
            </a:p>
          </p:txBody>
        </p:sp>
      </p:grp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914400" y="3103563"/>
            <a:ext cx="335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</a:rPr>
              <a:t>In 1680, they rebelled and drove the Spanish out.</a:t>
            </a: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209800" y="45767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74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5613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Roman Catholic missionaries played a key role </a:t>
            </a:r>
            <a:r>
              <a:rPr lang="en-US" sz="2200">
                <a:latin typeface="Verdana" pitchFamily="34" charset="0"/>
              </a:rPr>
              <a:t>in colonizing the borderlands.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5613" y="54864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only mission that took root in Texas was one that eventually became the city of San Antonio.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5613" y="2781300"/>
            <a:ext cx="41132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They established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missions</a:t>
            </a:r>
            <a:r>
              <a:rPr lang="en-US" sz="2200" dirty="0">
                <a:latin typeface="Verdana" pitchFamily="34" charset="0"/>
              </a:rPr>
              <a:t> to spread Christianity to the region’s Native Americans, although at first they had little success.</a:t>
            </a:r>
            <a:endParaRPr lang="en-US" sz="2200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2209800" y="21129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2209800" y="48196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2" name="Picture 12" descr="ch03_img_ahon_se_p0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38941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 animBg="1"/>
      <p:bldP spid="1639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Spain began colonizing California in 1769, and its missions there were especially important.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5181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Verdana" pitchFamily="34" charset="0"/>
              </a:rPr>
              <a:t>Altogether, </a:t>
            </a:r>
            <a:r>
              <a:rPr lang="en-US" sz="2200">
                <a:solidFill>
                  <a:srgbClr val="0062AC"/>
                </a:solidFill>
                <a:latin typeface="Verdana" pitchFamily="34" charset="0"/>
              </a:rPr>
              <a:t>the Spanish founded almost 20 missions in California </a:t>
            </a:r>
            <a:r>
              <a:rPr lang="en-US" sz="2200">
                <a:latin typeface="Verdana" pitchFamily="34" charset="0"/>
              </a:rPr>
              <a:t>between 1769 and 1800.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2994025"/>
            <a:ext cx="7315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Missionary </a:t>
            </a:r>
            <a:r>
              <a:rPr lang="en-US" sz="2200" b="1" dirty="0" err="1">
                <a:solidFill>
                  <a:srgbClr val="0070C0"/>
                </a:solidFill>
                <a:latin typeface="Verdana" pitchFamily="34" charset="0"/>
              </a:rPr>
              <a:t>Junípero</a:t>
            </a:r>
            <a:r>
              <a:rPr lang="en-US" sz="2200" b="1" dirty="0">
                <a:solidFill>
                  <a:srgbClr val="0070C0"/>
                </a:solidFill>
                <a:latin typeface="Verdana" pitchFamily="34" charset="0"/>
              </a:rPr>
              <a:t> Serra</a:t>
            </a:r>
            <a:r>
              <a:rPr lang="en-US" sz="2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2200" dirty="0">
                <a:latin typeface="Verdana" pitchFamily="34" charset="0"/>
              </a:rPr>
              <a:t>established several missions, including one that eventually became the city of San Diego.</a:t>
            </a:r>
            <a:endParaRPr lang="en-US" sz="2200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4305300" y="222091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4305300" y="44084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 animBg="1"/>
      <p:bldP spid="174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1141413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 Spanish set up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presidios</a:t>
            </a:r>
            <a:r>
              <a:rPr lang="en-US" sz="2200" dirty="0">
                <a:latin typeface="Verdana" pitchFamily="34" charset="0"/>
              </a:rPr>
              <a:t> to defend their missions.</a:t>
            </a:r>
            <a:endParaRPr lang="en-US" sz="2200" b="1" dirty="0">
              <a:latin typeface="Verdana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4740275"/>
            <a:ext cx="4191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In the middle of the pueblo was a plaza, where people came to do business or worship at a church.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29416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Verdana" pitchFamily="34" charset="0"/>
              </a:rPr>
              <a:t>They also set up </a:t>
            </a:r>
            <a:r>
              <a:rPr lang="en-US" sz="2200" b="1" dirty="0">
                <a:solidFill>
                  <a:srgbClr val="FF0000"/>
                </a:solidFill>
                <a:latin typeface="Verdana" pitchFamily="34" charset="0"/>
              </a:rPr>
              <a:t>pueblos,</a:t>
            </a:r>
            <a:r>
              <a:rPr lang="en-US" sz="2200" dirty="0">
                <a:latin typeface="Verdana" pitchFamily="34" charset="0"/>
              </a:rPr>
              <a:t> which were civilian towns. They became centers of farming and trade.</a:t>
            </a:r>
            <a:endParaRPr lang="en-US" sz="2200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819400" y="21939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819400" y="39925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5943600" y="3657600"/>
            <a:ext cx="2743200" cy="2514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6629400" y="4343400"/>
            <a:ext cx="1447800" cy="1219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6781800" y="4724400"/>
            <a:ext cx="12192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Plaza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6400800" y="3810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Pueblo</a:t>
            </a:r>
          </a:p>
        </p:txBody>
      </p:sp>
    </p:spTree>
    <p:extLst>
      <p:ext uri="{BB962C8B-B14F-4D97-AF65-F5344CB8AC3E}">
        <p14:creationId xmlns:p14="http://schemas.microsoft.com/office/powerpoint/2010/main" val="33065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 animBg="1"/>
      <p:bldP spid="18438" grpId="0" animBg="1"/>
      <p:bldP spid="18440" grpId="0" animBg="1"/>
      <p:bldP spid="18441" grpId="0" animBg="1"/>
      <p:bldP spid="18442" grpId="0" animBg="1"/>
      <p:bldP spid="1844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7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07700"/>
              </p:ext>
            </p:extLst>
          </p:nvPr>
        </p:nvGraphicFramePr>
        <p:xfrm>
          <a:off x="914400" y="1308100"/>
          <a:ext cx="7315200" cy="4787900"/>
        </p:xfrm>
        <a:graphic>
          <a:graphicData uri="http://schemas.openxmlformats.org/drawingml/2006/table">
            <a:tbl>
              <a:tblPr/>
              <a:tblGrid>
                <a:gridCol w="16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Life in Spanish Missions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Native American Activities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Thousands of Native Americans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worked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at missions, farming, building churches, and learning crafts.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Treatment of Native Americans</a:t>
                      </a:r>
                    </a:p>
                  </a:txBody>
                  <a:tcPr marL="137160" marR="137160"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Although they were not overworked, Native Americans did not have control over their lives in the missions.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If they violated mission rules, they often were imprisoned or whipped.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Native Americans often rebelled against such treatment.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Thousands died because of poor living conditions and European diseases.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912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3481</TotalTime>
  <Words>4955</Words>
  <Application>Microsoft Macintosh PowerPoint</Application>
  <PresentationFormat>On-screen Show (4:3)</PresentationFormat>
  <Paragraphs>475</Paragraphs>
  <Slides>94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Book Antiqua</vt:lpstr>
      <vt:lpstr>Calibri</vt:lpstr>
      <vt:lpstr>Times New Roman</vt:lpstr>
      <vt:lpstr>Verdana</vt:lpstr>
      <vt:lpstr>Wingdings</vt:lpstr>
      <vt:lpstr>Hardcover</vt:lpstr>
      <vt:lpstr>Chapter 3: Colonies Take Root (1587-1752)</vt:lpstr>
      <vt:lpstr>Section 1: The First English Settlements page 66-70</vt:lpstr>
      <vt:lpstr>Terms</vt:lpstr>
      <vt:lpstr>PowerPoint Presentation</vt:lpstr>
      <vt:lpstr>England Seeks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The New England Colonies page 70-76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3: The Middle Colonies page 77-83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4: The Southern Colonies page 84-89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5: Spanish Colonies on the Borderlands page 90-93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Pearl Public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Mosley, Susan</dc:creator>
  <cp:lastModifiedBy>Microsoft Office User</cp:lastModifiedBy>
  <cp:revision>70</cp:revision>
  <dcterms:created xsi:type="dcterms:W3CDTF">2013-08-19T19:30:45Z</dcterms:created>
  <dcterms:modified xsi:type="dcterms:W3CDTF">2020-10-01T12:21:25Z</dcterms:modified>
</cp:coreProperties>
</file>