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3"/>
  </p:notesMasterIdLst>
  <p:sldIdLst>
    <p:sldId id="256" r:id="rId2"/>
    <p:sldId id="315" r:id="rId3"/>
    <p:sldId id="316" r:id="rId4"/>
    <p:sldId id="331" r:id="rId5"/>
    <p:sldId id="317" r:id="rId6"/>
    <p:sldId id="296" r:id="rId7"/>
    <p:sldId id="318" r:id="rId8"/>
    <p:sldId id="257" r:id="rId9"/>
    <p:sldId id="319" r:id="rId10"/>
    <p:sldId id="258" r:id="rId11"/>
    <p:sldId id="291" r:id="rId12"/>
    <p:sldId id="295" r:id="rId13"/>
    <p:sldId id="292" r:id="rId14"/>
    <p:sldId id="293" r:id="rId15"/>
    <p:sldId id="320" r:id="rId16"/>
    <p:sldId id="294" r:id="rId17"/>
    <p:sldId id="260" r:id="rId18"/>
    <p:sldId id="313" r:id="rId19"/>
    <p:sldId id="261" r:id="rId20"/>
    <p:sldId id="262" r:id="rId21"/>
    <p:sldId id="263" r:id="rId22"/>
    <p:sldId id="298" r:id="rId23"/>
    <p:sldId id="299" r:id="rId24"/>
    <p:sldId id="300" r:id="rId25"/>
    <p:sldId id="264" r:id="rId26"/>
    <p:sldId id="321" r:id="rId27"/>
    <p:sldId id="301" r:id="rId28"/>
    <p:sldId id="332" r:id="rId29"/>
    <p:sldId id="322" r:id="rId30"/>
    <p:sldId id="323" r:id="rId31"/>
    <p:sldId id="303" r:id="rId32"/>
    <p:sldId id="314" r:id="rId33"/>
    <p:sldId id="265" r:id="rId34"/>
    <p:sldId id="268" r:id="rId35"/>
    <p:sldId id="304" r:id="rId36"/>
    <p:sldId id="305" r:id="rId37"/>
    <p:sldId id="327" r:id="rId38"/>
    <p:sldId id="266" r:id="rId39"/>
    <p:sldId id="328" r:id="rId40"/>
    <p:sldId id="324" r:id="rId41"/>
    <p:sldId id="326" r:id="rId42"/>
    <p:sldId id="325" r:id="rId43"/>
    <p:sldId id="269" r:id="rId44"/>
    <p:sldId id="310" r:id="rId45"/>
    <p:sldId id="270" r:id="rId46"/>
    <p:sldId id="311" r:id="rId47"/>
    <p:sldId id="312" r:id="rId48"/>
    <p:sldId id="271" r:id="rId49"/>
    <p:sldId id="329" r:id="rId50"/>
    <p:sldId id="272" r:id="rId51"/>
    <p:sldId id="33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25" autoAdjust="0"/>
    <p:restoredTop sz="94587"/>
  </p:normalViewPr>
  <p:slideViewPr>
    <p:cSldViewPr>
      <p:cViewPr varScale="1">
        <p:scale>
          <a:sx n="96" d="100"/>
          <a:sy n="96" d="100"/>
        </p:scale>
        <p:origin x="176"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94CB6-F55A-B148-A744-FC19A9A40697}" type="datetimeFigureOut">
              <a:rPr lang="en-US" smtClean="0"/>
              <a:t>9/3/21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B6115-BCBF-D24D-8E12-70B513739210}" type="slidenum">
              <a:rPr lang="en-US" smtClean="0"/>
              <a:t>‹#›</a:t>
            </a:fld>
            <a:endParaRPr lang="en-US"/>
          </a:p>
        </p:txBody>
      </p:sp>
    </p:spTree>
    <p:extLst>
      <p:ext uri="{BB962C8B-B14F-4D97-AF65-F5344CB8AC3E}">
        <p14:creationId xmlns:p14="http://schemas.microsoft.com/office/powerpoint/2010/main" val="36602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Columbus predicted that they would reach Asia in 21 days. After a month at sea, his crew became restless and thought about rebelling against him.</a:t>
            </a:r>
          </a:p>
        </p:txBody>
      </p:sp>
      <p:sp>
        <p:nvSpPr>
          <p:cNvPr id="4" name="Slide Number Placeholder 3"/>
          <p:cNvSpPr>
            <a:spLocks noGrp="1"/>
          </p:cNvSpPr>
          <p:nvPr>
            <p:ph type="sldNum" sz="quarter" idx="5"/>
          </p:nvPr>
        </p:nvSpPr>
        <p:spPr/>
        <p:txBody>
          <a:bodyPr/>
          <a:lstStyle/>
          <a:p>
            <a:fld id="{383B6115-BCBF-D24D-8E12-70B513739210}" type="slidenum">
              <a:rPr lang="en-US" smtClean="0"/>
              <a:t>11</a:t>
            </a:fld>
            <a:endParaRPr lang="en-US"/>
          </a:p>
        </p:txBody>
      </p:sp>
    </p:spTree>
    <p:extLst>
      <p:ext uri="{BB962C8B-B14F-4D97-AF65-F5344CB8AC3E}">
        <p14:creationId xmlns:p14="http://schemas.microsoft.com/office/powerpoint/2010/main" val="416428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Magellan finally reached the Philippine Islands. There he and many others were killed in battle.</a:t>
            </a:r>
          </a:p>
          <a:p>
            <a:endParaRPr lang="en-US" dirty="0"/>
          </a:p>
        </p:txBody>
      </p:sp>
      <p:sp>
        <p:nvSpPr>
          <p:cNvPr id="4" name="Slide Number Placeholder 3"/>
          <p:cNvSpPr>
            <a:spLocks noGrp="1"/>
          </p:cNvSpPr>
          <p:nvPr>
            <p:ph type="sldNum" sz="quarter" idx="5"/>
          </p:nvPr>
        </p:nvSpPr>
        <p:spPr/>
        <p:txBody>
          <a:bodyPr/>
          <a:lstStyle/>
          <a:p>
            <a:fld id="{383B6115-BCBF-D24D-8E12-70B513739210}" type="slidenum">
              <a:rPr lang="en-US" smtClean="0"/>
              <a:t>14</a:t>
            </a:fld>
            <a:endParaRPr lang="en-US"/>
          </a:p>
        </p:txBody>
      </p:sp>
    </p:spTree>
    <p:extLst>
      <p:ext uri="{BB962C8B-B14F-4D97-AF65-F5344CB8AC3E}">
        <p14:creationId xmlns:p14="http://schemas.microsoft.com/office/powerpoint/2010/main" val="9685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The Columbian Exchange greatly affected almost every society on earth, bringing destructive diseases that depopulated many cultures, and also circulating a wide variety of new crops and livestock from </a:t>
            </a:r>
            <a:r>
              <a:rPr lang="en-US" sz="1200" dirty="0">
                <a:solidFill>
                  <a:srgbClr val="FFC000"/>
                </a:solidFill>
                <a:latin typeface="Tahoma" panose="020B0604030504040204" pitchFamily="34" charset="0"/>
                <a:ea typeface="Tahoma" panose="020B0604030504040204" pitchFamily="34" charset="0"/>
                <a:cs typeface="Tahoma" panose="020B0604030504040204" pitchFamily="34" charset="0"/>
              </a:rPr>
              <a:t>the Eastern to Western Hemispheres</a:t>
            </a:r>
            <a:r>
              <a:rPr lang="en-US" sz="1200" dirty="0">
                <a:latin typeface="Tahoma" panose="020B0604030504040204" pitchFamily="34" charset="0"/>
                <a:ea typeface="Tahoma" panose="020B0604030504040204" pitchFamily="34" charset="0"/>
                <a:cs typeface="Tahoma" panose="020B0604030504040204" pitchFamily="34" charset="0"/>
              </a:rPr>
              <a:t> that, in the long term, increased rather than diminished the world human population</a:t>
            </a:r>
            <a:r>
              <a:rPr lang="en-US"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4" name="Slide Number Placeholder 3"/>
          <p:cNvSpPr>
            <a:spLocks noGrp="1"/>
          </p:cNvSpPr>
          <p:nvPr>
            <p:ph type="sldNum" sz="quarter" idx="5"/>
          </p:nvPr>
        </p:nvSpPr>
        <p:spPr/>
        <p:txBody>
          <a:bodyPr/>
          <a:lstStyle/>
          <a:p>
            <a:fld id="{383B6115-BCBF-D24D-8E12-70B513739210}" type="slidenum">
              <a:rPr lang="en-US" smtClean="0"/>
              <a:t>16</a:t>
            </a:fld>
            <a:endParaRPr lang="en-US"/>
          </a:p>
        </p:txBody>
      </p:sp>
    </p:spTree>
    <p:extLst>
      <p:ext uri="{BB962C8B-B14F-4D97-AF65-F5344CB8AC3E}">
        <p14:creationId xmlns:p14="http://schemas.microsoft.com/office/powerpoint/2010/main" val="48784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6115-BCBF-D24D-8E12-70B513739210}" type="slidenum">
              <a:rPr lang="en-US" smtClean="0"/>
              <a:t>17</a:t>
            </a:fld>
            <a:endParaRPr lang="en-US"/>
          </a:p>
        </p:txBody>
      </p:sp>
    </p:spTree>
    <p:extLst>
      <p:ext uri="{BB962C8B-B14F-4D97-AF65-F5344CB8AC3E}">
        <p14:creationId xmlns:p14="http://schemas.microsoft.com/office/powerpoint/2010/main" val="360481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6115-BCBF-D24D-8E12-70B513739210}" type="slidenum">
              <a:rPr lang="en-US" smtClean="0"/>
              <a:t>31</a:t>
            </a:fld>
            <a:endParaRPr lang="en-US"/>
          </a:p>
        </p:txBody>
      </p:sp>
    </p:spTree>
    <p:extLst>
      <p:ext uri="{BB962C8B-B14F-4D97-AF65-F5344CB8AC3E}">
        <p14:creationId xmlns:p14="http://schemas.microsoft.com/office/powerpoint/2010/main" val="388826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France began to settle colonies in the early 1600s. </a:t>
            </a:r>
          </a:p>
        </p:txBody>
      </p:sp>
      <p:sp>
        <p:nvSpPr>
          <p:cNvPr id="4" name="Slide Number Placeholder 3"/>
          <p:cNvSpPr>
            <a:spLocks noGrp="1"/>
          </p:cNvSpPr>
          <p:nvPr>
            <p:ph type="sldNum" sz="quarter" idx="5"/>
          </p:nvPr>
        </p:nvSpPr>
        <p:spPr/>
        <p:txBody>
          <a:bodyPr/>
          <a:lstStyle/>
          <a:p>
            <a:fld id="{383B6115-BCBF-D24D-8E12-70B513739210}" type="slidenum">
              <a:rPr lang="en-US" smtClean="0"/>
              <a:t>44</a:t>
            </a:fld>
            <a:endParaRPr lang="en-US"/>
          </a:p>
        </p:txBody>
      </p:sp>
    </p:spTree>
    <p:extLst>
      <p:ext uri="{BB962C8B-B14F-4D97-AF65-F5344CB8AC3E}">
        <p14:creationId xmlns:p14="http://schemas.microsoft.com/office/powerpoint/2010/main" val="2656765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3DC80B3-C661-4F76-819E-4FEBFFCA22A7}"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A4BA1-8AA4-437C-A322-2979E1B2C964}" type="slidenum">
              <a:rPr lang="en-US" smtClean="0"/>
              <a:t>‹#›</a:t>
            </a:fld>
            <a:endParaRPr lang="en-US"/>
          </a:p>
        </p:txBody>
      </p:sp>
    </p:spTree>
    <p:extLst>
      <p:ext uri="{BB962C8B-B14F-4D97-AF65-F5344CB8AC3E}">
        <p14:creationId xmlns:p14="http://schemas.microsoft.com/office/powerpoint/2010/main" val="2438226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C80B3-C661-4F76-819E-4FEBFFCA22A7}"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4BA1-8AA4-437C-A322-2979E1B2C964}" type="slidenum">
              <a:rPr lang="en-US" smtClean="0"/>
              <a:t>‹#›</a:t>
            </a:fld>
            <a:endParaRPr lang="en-US"/>
          </a:p>
        </p:txBody>
      </p:sp>
    </p:spTree>
    <p:extLst>
      <p:ext uri="{BB962C8B-B14F-4D97-AF65-F5344CB8AC3E}">
        <p14:creationId xmlns:p14="http://schemas.microsoft.com/office/powerpoint/2010/main" val="82773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C80B3-C661-4F76-819E-4FEBFFCA22A7}"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4BA1-8AA4-437C-A322-2979E1B2C964}" type="slidenum">
              <a:rPr lang="en-US" smtClean="0"/>
              <a:t>‹#›</a:t>
            </a:fld>
            <a:endParaRPr lang="en-US"/>
          </a:p>
        </p:txBody>
      </p:sp>
    </p:spTree>
    <p:extLst>
      <p:ext uri="{BB962C8B-B14F-4D97-AF65-F5344CB8AC3E}">
        <p14:creationId xmlns:p14="http://schemas.microsoft.com/office/powerpoint/2010/main" val="37219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DC80B3-C661-4F76-819E-4FEBFFCA22A7}"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A4BA1-8AA4-437C-A322-2979E1B2C964}" type="slidenum">
              <a:rPr lang="en-US" smtClean="0"/>
              <a:t>‹#›</a:t>
            </a:fld>
            <a:endParaRPr lang="en-US"/>
          </a:p>
        </p:txBody>
      </p:sp>
    </p:spTree>
    <p:extLst>
      <p:ext uri="{BB962C8B-B14F-4D97-AF65-F5344CB8AC3E}">
        <p14:creationId xmlns:p14="http://schemas.microsoft.com/office/powerpoint/2010/main" val="275756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3DC80B3-C661-4F76-819E-4FEBFFCA22A7}"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A4BA1-8AA4-437C-A322-2979E1B2C964}" type="slidenum">
              <a:rPr lang="en-US" smtClean="0"/>
              <a:t>‹#›</a:t>
            </a:fld>
            <a:endParaRPr lang="en-US"/>
          </a:p>
        </p:txBody>
      </p:sp>
    </p:spTree>
    <p:extLst>
      <p:ext uri="{BB962C8B-B14F-4D97-AF65-F5344CB8AC3E}">
        <p14:creationId xmlns:p14="http://schemas.microsoft.com/office/powerpoint/2010/main" val="222328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3DC80B3-C661-4F76-819E-4FEBFFCA22A7}" type="datetimeFigureOut">
              <a:rPr lang="en-US" smtClean="0"/>
              <a:t>9/3/21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FCA4BA1-8AA4-437C-A322-2979E1B2C964}" type="slidenum">
              <a:rPr lang="en-US" smtClean="0"/>
              <a:t>‹#›</a:t>
            </a:fld>
            <a:endParaRPr lang="en-US"/>
          </a:p>
        </p:txBody>
      </p:sp>
    </p:spTree>
    <p:extLst>
      <p:ext uri="{BB962C8B-B14F-4D97-AF65-F5344CB8AC3E}">
        <p14:creationId xmlns:p14="http://schemas.microsoft.com/office/powerpoint/2010/main" val="125116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3DC80B3-C661-4F76-819E-4FEBFFCA22A7}"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A4BA1-8AA4-437C-A322-2979E1B2C96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2177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DC80B3-C661-4F76-819E-4FEBFFCA22A7}"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A4BA1-8AA4-437C-A322-2979E1B2C964}" type="slidenum">
              <a:rPr lang="en-US" smtClean="0"/>
              <a:t>‹#›</a:t>
            </a:fld>
            <a:endParaRPr lang="en-US"/>
          </a:p>
        </p:txBody>
      </p:sp>
    </p:spTree>
    <p:extLst>
      <p:ext uri="{BB962C8B-B14F-4D97-AF65-F5344CB8AC3E}">
        <p14:creationId xmlns:p14="http://schemas.microsoft.com/office/powerpoint/2010/main" val="125564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C80B3-C661-4F76-819E-4FEBFFCA22A7}"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A4BA1-8AA4-437C-A322-2979E1B2C964}" type="slidenum">
              <a:rPr lang="en-US" smtClean="0"/>
              <a:t>‹#›</a:t>
            </a:fld>
            <a:endParaRPr lang="en-US"/>
          </a:p>
        </p:txBody>
      </p:sp>
    </p:spTree>
    <p:extLst>
      <p:ext uri="{BB962C8B-B14F-4D97-AF65-F5344CB8AC3E}">
        <p14:creationId xmlns:p14="http://schemas.microsoft.com/office/powerpoint/2010/main" val="257170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3DC80B3-C661-4F76-819E-4FEBFFCA22A7}" type="datetimeFigureOut">
              <a:rPr lang="en-US" smtClean="0"/>
              <a:t>9/3/21</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3FCA4BA1-8AA4-437C-A322-2979E1B2C964}" type="slidenum">
              <a:rPr lang="en-US" smtClean="0"/>
              <a:t>‹#›</a:t>
            </a:fld>
            <a:endParaRPr lang="en-US"/>
          </a:p>
        </p:txBody>
      </p:sp>
    </p:spTree>
    <p:extLst>
      <p:ext uri="{BB962C8B-B14F-4D97-AF65-F5344CB8AC3E}">
        <p14:creationId xmlns:p14="http://schemas.microsoft.com/office/powerpoint/2010/main" val="348033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3DC80B3-C661-4F76-819E-4FEBFFCA22A7}" type="datetimeFigureOut">
              <a:rPr lang="en-US" smtClean="0"/>
              <a:t>9/3/21</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3FCA4BA1-8AA4-437C-A322-2979E1B2C964}" type="slidenum">
              <a:rPr lang="en-US" smtClean="0"/>
              <a:t>‹#›</a:t>
            </a:fld>
            <a:endParaRPr lang="en-US"/>
          </a:p>
        </p:txBody>
      </p:sp>
    </p:spTree>
    <p:extLst>
      <p:ext uri="{BB962C8B-B14F-4D97-AF65-F5344CB8AC3E}">
        <p14:creationId xmlns:p14="http://schemas.microsoft.com/office/powerpoint/2010/main" val="2817882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B3DC80B3-C661-4F76-819E-4FEBFFCA22A7}" type="datetimeFigureOut">
              <a:rPr lang="en-US" smtClean="0"/>
              <a:t>9/3/21</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3FCA4BA1-8AA4-437C-A322-2979E1B2C964}" type="slidenum">
              <a:rPr lang="en-US" smtClean="0"/>
              <a:t>‹#›</a:t>
            </a:fld>
            <a:endParaRPr lang="en-US"/>
          </a:p>
        </p:txBody>
      </p:sp>
    </p:spTree>
    <p:extLst>
      <p:ext uri="{BB962C8B-B14F-4D97-AF65-F5344CB8AC3E}">
        <p14:creationId xmlns:p14="http://schemas.microsoft.com/office/powerpoint/2010/main" val="335678256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3121" y="990600"/>
            <a:ext cx="5937755" cy="1188720"/>
          </a:xfrm>
        </p:spPr>
        <p:txBody>
          <a:bodyPr>
            <a:normAutofit/>
          </a:bodyPr>
          <a:lstStyle/>
          <a:p>
            <a:r>
              <a:rPr lang="en-US" dirty="0"/>
              <a:t>Chapter 2: Europe looks outward</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333" y="2762383"/>
            <a:ext cx="6197332" cy="3443999"/>
          </a:xfrm>
        </p:spPr>
      </p:pic>
    </p:spTree>
    <p:extLst>
      <p:ext uri="{BB962C8B-B14F-4D97-AF65-F5344CB8AC3E}">
        <p14:creationId xmlns:p14="http://schemas.microsoft.com/office/powerpoint/2010/main" val="33170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496788"/>
            <a:ext cx="5937755" cy="874812"/>
          </a:xfrm>
        </p:spPr>
        <p:txBody>
          <a:bodyPr/>
          <a:lstStyle/>
          <a:p>
            <a:r>
              <a:rPr lang="en-US" dirty="0"/>
              <a:t>Christopher Columbus</a:t>
            </a:r>
          </a:p>
        </p:txBody>
      </p:sp>
      <p:sp>
        <p:nvSpPr>
          <p:cNvPr id="4" name="Rectangle 3"/>
          <p:cNvSpPr/>
          <p:nvPr/>
        </p:nvSpPr>
        <p:spPr>
          <a:xfrm>
            <a:off x="381001" y="1905000"/>
            <a:ext cx="8077200" cy="4708981"/>
          </a:xfrm>
          <a:prstGeom prst="rect">
            <a:avLst/>
          </a:prstGeom>
        </p:spPr>
        <p:txBody>
          <a:bodyPr wrap="square">
            <a:spAutoFit/>
          </a:bodyPr>
          <a:lstStyle/>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Christopher Columbus grew up in Genoa, Italy. </a:t>
            </a:r>
            <a:br>
              <a:rPr lang="en-US" sz="2000" dirty="0">
                <a:latin typeface="Tahoma" panose="020B0604030504040204" pitchFamily="34" charset="0"/>
                <a:ea typeface="Tahoma" panose="020B0604030504040204" pitchFamily="34" charset="0"/>
                <a:cs typeface="Tahoma" panose="020B0604030504040204" pitchFamily="34" charset="0"/>
              </a:rPr>
            </a:b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In the 1470s, he settled in Portugal where he sailed on Portuguese ships, studied maps and charts, and learned about the world beyond Europe.</a:t>
            </a:r>
          </a:p>
          <a:p>
            <a:pPr marL="285750" indent="-28575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Christopher</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 Columbus</a:t>
            </a:r>
            <a:r>
              <a:rPr lang="en-US" sz="2000" dirty="0">
                <a:latin typeface="Tahoma" panose="020B0604030504040204" pitchFamily="34" charset="0"/>
                <a:ea typeface="Tahoma" panose="020B0604030504040204" pitchFamily="34" charset="0"/>
                <a:cs typeface="Tahoma" panose="020B0604030504040204" pitchFamily="34" charset="0"/>
              </a:rPr>
              <a:t> developed an idea for a voyage to Asia but could not get support from the Portuguese King for the finances for this voyage.</a:t>
            </a:r>
          </a:p>
          <a:p>
            <a:pPr marL="742950" lvl="1"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The king believed the world was larger than Columbus had calculated, and the voyage would have taken longer than he expected.</a:t>
            </a:r>
          </a:p>
          <a:p>
            <a:pPr lvl="1"/>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Columbus moved to Spain and after 6 years he convinced King Ferdinand and Queen Isabella of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Spain</a:t>
            </a:r>
            <a:r>
              <a:rPr lang="en-US" sz="2000" dirty="0">
                <a:latin typeface="Tahoma" panose="020B0604030504040204" pitchFamily="34" charset="0"/>
                <a:ea typeface="Tahoma" panose="020B0604030504040204" pitchFamily="34" charset="0"/>
                <a:cs typeface="Tahoma" panose="020B0604030504040204" pitchFamily="34" charset="0"/>
              </a:rPr>
              <a:t> to support his idea</a:t>
            </a:r>
            <a:r>
              <a:rPr lang="en-US" sz="2000" dirty="0"/>
              <a:t>.</a:t>
            </a:r>
          </a:p>
        </p:txBody>
      </p:sp>
    </p:spTree>
    <p:extLst>
      <p:ext uri="{BB962C8B-B14F-4D97-AF65-F5344CB8AC3E}">
        <p14:creationId xmlns:p14="http://schemas.microsoft.com/office/powerpoint/2010/main" val="251086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609600"/>
            <a:ext cx="5937755" cy="838200"/>
          </a:xfrm>
        </p:spPr>
        <p:txBody>
          <a:bodyPr/>
          <a:lstStyle/>
          <a:p>
            <a:r>
              <a:rPr lang="en-US" dirty="0"/>
              <a:t>Columbus Voyages</a:t>
            </a:r>
          </a:p>
        </p:txBody>
      </p:sp>
      <p:sp>
        <p:nvSpPr>
          <p:cNvPr id="2" name="Content Placeholder 1"/>
          <p:cNvSpPr>
            <a:spLocks noGrp="1"/>
          </p:cNvSpPr>
          <p:nvPr>
            <p:ph idx="1"/>
          </p:nvPr>
        </p:nvSpPr>
        <p:spPr>
          <a:xfrm>
            <a:off x="609600" y="1695449"/>
            <a:ext cx="8220076" cy="4614863"/>
          </a:xfrm>
        </p:spPr>
        <p:txBody>
          <a:bodyPr>
            <a:normAutofit fontScale="25000" lnSpcReduction="20000"/>
          </a:bodyPr>
          <a:lstStyle/>
          <a:p>
            <a:r>
              <a:rPr lang="en-US" sz="8800" dirty="0">
                <a:latin typeface="Tahoma" panose="020B0604030504040204" pitchFamily="34" charset="0"/>
                <a:ea typeface="Tahoma" panose="020B0604030504040204" pitchFamily="34" charset="0"/>
                <a:cs typeface="Tahoma" panose="020B0604030504040204" pitchFamily="34" charset="0"/>
              </a:rPr>
              <a:t>In 1492 about 90 men prepared to make the voyage to Asia.</a:t>
            </a:r>
          </a:p>
          <a:p>
            <a:r>
              <a:rPr lang="en-US" sz="8800" dirty="0">
                <a:latin typeface="Tahoma" panose="020B0604030504040204" pitchFamily="34" charset="0"/>
                <a:ea typeface="Tahoma" panose="020B0604030504040204" pitchFamily="34" charset="0"/>
                <a:cs typeface="Tahoma" panose="020B0604030504040204" pitchFamily="34" charset="0"/>
              </a:rPr>
              <a:t>Columbus was given 3 small ships between 55 and 90 feet long: </a:t>
            </a:r>
            <a:r>
              <a:rPr lang="en-US" sz="8800" dirty="0">
                <a:solidFill>
                  <a:schemeClr val="tx1"/>
                </a:solidFill>
                <a:latin typeface="Tahoma" panose="020B0604030504040204" pitchFamily="34" charset="0"/>
                <a:ea typeface="Tahoma" panose="020B0604030504040204" pitchFamily="34" charset="0"/>
                <a:cs typeface="Tahoma" panose="020B0604030504040204" pitchFamily="34" charset="0"/>
              </a:rPr>
              <a:t>the Nina, the Pinta, and the Santa Maria.</a:t>
            </a:r>
          </a:p>
          <a:p>
            <a:pPr lvl="1"/>
            <a:r>
              <a:rPr lang="en-US" sz="8800" dirty="0">
                <a:latin typeface="Tahoma" panose="020B0604030504040204" pitchFamily="34" charset="0"/>
                <a:ea typeface="Tahoma" panose="020B0604030504040204" pitchFamily="34" charset="0"/>
                <a:cs typeface="Tahoma" panose="020B0604030504040204" pitchFamily="34" charset="0"/>
              </a:rPr>
              <a:t>They traveled about 170 miles per day by wind.</a:t>
            </a:r>
          </a:p>
          <a:p>
            <a:pPr lvl="1"/>
            <a:endParaRPr lang="en-US" sz="8800" dirty="0">
              <a:latin typeface="Tahoma" panose="020B0604030504040204" pitchFamily="34" charset="0"/>
              <a:ea typeface="Tahoma" panose="020B0604030504040204" pitchFamily="34" charset="0"/>
              <a:cs typeface="Tahoma" panose="020B0604030504040204" pitchFamily="34" charset="0"/>
            </a:endParaRPr>
          </a:p>
          <a:p>
            <a:r>
              <a:rPr lang="en-US" sz="8800" dirty="0">
                <a:latin typeface="Tahoma" panose="020B0604030504040204" pitchFamily="34" charset="0"/>
                <a:ea typeface="Tahoma" panose="020B0604030504040204" pitchFamily="34" charset="0"/>
                <a:cs typeface="Tahoma" panose="020B0604030504040204" pitchFamily="34" charset="0"/>
              </a:rPr>
              <a:t>He and his crew reached land on October 12th, </a:t>
            </a:r>
            <a:r>
              <a:rPr lang="en-US" sz="8800" dirty="0">
                <a:solidFill>
                  <a:srgbClr val="FFC000"/>
                </a:solidFill>
                <a:latin typeface="Tahoma" panose="020B0604030504040204" pitchFamily="34" charset="0"/>
                <a:ea typeface="Tahoma" panose="020B0604030504040204" pitchFamily="34" charset="0"/>
                <a:cs typeface="Tahoma" panose="020B0604030504040204" pitchFamily="34" charset="0"/>
              </a:rPr>
              <a:t>1492</a:t>
            </a:r>
            <a:r>
              <a:rPr lang="en-US" sz="8800" dirty="0">
                <a:latin typeface="Tahoma" panose="020B0604030504040204" pitchFamily="34" charset="0"/>
                <a:ea typeface="Tahoma" panose="020B0604030504040204" pitchFamily="34" charset="0"/>
                <a:cs typeface="Tahoma" panose="020B0604030504040204" pitchFamily="34" charset="0"/>
              </a:rPr>
              <a:t> and claimed it for </a:t>
            </a:r>
            <a:r>
              <a:rPr lang="en-US" sz="8800" dirty="0">
                <a:solidFill>
                  <a:srgbClr val="FFC000"/>
                </a:solidFill>
                <a:latin typeface="Tahoma" panose="020B0604030504040204" pitchFamily="34" charset="0"/>
                <a:ea typeface="Tahoma" panose="020B0604030504040204" pitchFamily="34" charset="0"/>
                <a:cs typeface="Tahoma" panose="020B0604030504040204" pitchFamily="34" charset="0"/>
              </a:rPr>
              <a:t>Spain</a:t>
            </a:r>
            <a:r>
              <a:rPr lang="en-US" sz="8800" dirty="0">
                <a:latin typeface="Tahoma" panose="020B0604030504040204" pitchFamily="34" charset="0"/>
                <a:ea typeface="Tahoma" panose="020B0604030504040204" pitchFamily="34" charset="0"/>
                <a:cs typeface="Tahoma" panose="020B0604030504040204" pitchFamily="34" charset="0"/>
              </a:rPr>
              <a:t>.</a:t>
            </a:r>
          </a:p>
          <a:p>
            <a:endParaRPr lang="en-US" sz="8800" dirty="0">
              <a:latin typeface="Tahoma" panose="020B0604030504040204" pitchFamily="34" charset="0"/>
              <a:ea typeface="Tahoma" panose="020B0604030504040204" pitchFamily="34" charset="0"/>
              <a:cs typeface="Tahoma" panose="020B0604030504040204" pitchFamily="34" charset="0"/>
            </a:endParaRPr>
          </a:p>
          <a:p>
            <a:r>
              <a:rPr lang="en-US" sz="8800" dirty="0">
                <a:latin typeface="Tahoma" panose="020B0604030504040204" pitchFamily="34" charset="0"/>
                <a:ea typeface="Tahoma" panose="020B0604030504040204" pitchFamily="34" charset="0"/>
                <a:cs typeface="Tahoma" panose="020B0604030504040204" pitchFamily="34" charset="0"/>
              </a:rPr>
              <a:t>Believing he was in the Asian islands known as the Indies, Columbus called the curious islanders “Indians”.</a:t>
            </a:r>
          </a:p>
          <a:p>
            <a:endParaRPr lang="en-US" sz="8800" dirty="0">
              <a:latin typeface="Tahoma" panose="020B0604030504040204" pitchFamily="34" charset="0"/>
              <a:ea typeface="Tahoma" panose="020B0604030504040204" pitchFamily="34" charset="0"/>
              <a:cs typeface="Tahoma" panose="020B0604030504040204" pitchFamily="34" charset="0"/>
            </a:endParaRPr>
          </a:p>
          <a:p>
            <a:r>
              <a:rPr lang="en-US" sz="8800" dirty="0">
                <a:latin typeface="Tahoma" panose="020B0604030504040204" pitchFamily="34" charset="0"/>
                <a:ea typeface="Tahoma" panose="020B0604030504040204" pitchFamily="34" charset="0"/>
                <a:cs typeface="Tahoma" panose="020B0604030504040204" pitchFamily="34" charset="0"/>
              </a:rPr>
              <a:t>Columbus then set sail and landed on the island of Cuba which he thought was </a:t>
            </a:r>
            <a:r>
              <a:rPr lang="en-US" sz="8800" dirty="0">
                <a:solidFill>
                  <a:srgbClr val="FFC000"/>
                </a:solidFill>
                <a:latin typeface="Tahoma" panose="020B0604030504040204" pitchFamily="34" charset="0"/>
                <a:ea typeface="Tahoma" panose="020B0604030504040204" pitchFamily="34" charset="0"/>
                <a:cs typeface="Tahoma" panose="020B0604030504040204" pitchFamily="34" charset="0"/>
              </a:rPr>
              <a:t>Japan</a:t>
            </a:r>
            <a:r>
              <a:rPr lang="en-US" sz="8800" dirty="0">
                <a:latin typeface="Tahoma" panose="020B0604030504040204" pitchFamily="34" charset="0"/>
                <a:ea typeface="Tahoma" panose="020B0604030504040204" pitchFamily="34" charset="0"/>
                <a:cs typeface="Tahoma" panose="020B0604030504040204" pitchFamily="34" charset="0"/>
              </a:rPr>
              <a:t>. After later traveling to the island of Hispaniola Columbus returned to Spain in January 1493.</a:t>
            </a:r>
          </a:p>
          <a:p>
            <a:endParaRPr lang="en-US" sz="2000" dirty="0"/>
          </a:p>
        </p:txBody>
      </p:sp>
    </p:spTree>
    <p:extLst>
      <p:ext uri="{BB962C8B-B14F-4D97-AF65-F5344CB8AC3E}">
        <p14:creationId xmlns:p14="http://schemas.microsoft.com/office/powerpoint/2010/main" val="3084678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Pinta, Nina, Santa Maria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550" y="2728292"/>
            <a:ext cx="5937250" cy="2922240"/>
          </a:xfrm>
        </p:spPr>
      </p:pic>
    </p:spTree>
    <p:extLst>
      <p:ext uri="{BB962C8B-B14F-4D97-AF65-F5344CB8AC3E}">
        <p14:creationId xmlns:p14="http://schemas.microsoft.com/office/powerpoint/2010/main" val="365301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2661" y="609600"/>
            <a:ext cx="5178677" cy="685800"/>
          </a:xfrm>
        </p:spPr>
        <p:txBody>
          <a:bodyPr>
            <a:normAutofit/>
          </a:bodyPr>
          <a:lstStyle/>
          <a:p>
            <a:r>
              <a:rPr lang="en-US" sz="2000" dirty="0"/>
              <a:t>Spain Backs More Voyages</a:t>
            </a:r>
          </a:p>
        </p:txBody>
      </p:sp>
      <p:sp>
        <p:nvSpPr>
          <p:cNvPr id="2" name="Content Placeholder 1"/>
          <p:cNvSpPr>
            <a:spLocks noGrp="1"/>
          </p:cNvSpPr>
          <p:nvPr>
            <p:ph idx="1"/>
          </p:nvPr>
        </p:nvSpPr>
        <p:spPr>
          <a:xfrm>
            <a:off x="609600" y="1752600"/>
            <a:ext cx="7924799" cy="4648201"/>
          </a:xfrm>
        </p:spPr>
        <p:txBody>
          <a:bodyPr>
            <a:noAutofit/>
          </a:bodyPr>
          <a:lstStyle/>
          <a:p>
            <a:r>
              <a:rPr lang="en-US" sz="2000" dirty="0">
                <a:latin typeface="Tahoma" panose="020B0604030504040204" pitchFamily="34" charset="0"/>
                <a:ea typeface="Tahoma" panose="020B0604030504040204" pitchFamily="34" charset="0"/>
                <a:cs typeface="Tahoma" panose="020B0604030504040204" pitchFamily="34" charset="0"/>
              </a:rPr>
              <a:t>Columbus reported that there was gold in the land.</a:t>
            </a:r>
          </a:p>
          <a:p>
            <a:r>
              <a:rPr lang="en-US" sz="2000" dirty="0">
                <a:latin typeface="Tahoma" panose="020B0604030504040204" pitchFamily="34" charset="0"/>
                <a:ea typeface="Tahoma" panose="020B0604030504040204" pitchFamily="34" charset="0"/>
                <a:cs typeface="Tahoma" panose="020B0604030504040204" pitchFamily="34" charset="0"/>
              </a:rPr>
              <a:t>He set sail again in 1493, this time with 17 ships and 1,500 soldiers, settlers, and priests. The Spanish planned to colonize what they thought was West Indies and convert the people to Christianity.</a:t>
            </a:r>
          </a:p>
          <a:p>
            <a:r>
              <a:rPr lang="en-US" sz="2000" dirty="0">
                <a:latin typeface="Tahoma" panose="020B0604030504040204" pitchFamily="34" charset="0"/>
                <a:ea typeface="Tahoma" panose="020B0604030504040204" pitchFamily="34" charset="0"/>
                <a:cs typeface="Tahoma" panose="020B0604030504040204" pitchFamily="34" charset="0"/>
              </a:rPr>
              <a:t>On his 2</a:t>
            </a:r>
            <a:r>
              <a:rPr lang="en-US" sz="2000" baseline="30000" dirty="0">
                <a:latin typeface="Tahoma" panose="020B0604030504040204" pitchFamily="34" charset="0"/>
                <a:ea typeface="Tahoma" panose="020B0604030504040204" pitchFamily="34" charset="0"/>
                <a:cs typeface="Tahoma" panose="020B0604030504040204" pitchFamily="34" charset="0"/>
              </a:rPr>
              <a:t>nd</a:t>
            </a:r>
            <a:r>
              <a:rPr lang="en-US" sz="2000" dirty="0">
                <a:latin typeface="Tahoma" panose="020B0604030504040204" pitchFamily="34" charset="0"/>
                <a:ea typeface="Tahoma" panose="020B0604030504040204" pitchFamily="34" charset="0"/>
                <a:cs typeface="Tahoma" panose="020B0604030504040204" pitchFamily="34" charset="0"/>
              </a:rPr>
              <a:t> voyage Columbus discovered his men left on Hispaniola were killed. Columbus then rebuilt and began to enslave the Indians to dig for gold.</a:t>
            </a:r>
          </a:p>
          <a:p>
            <a:r>
              <a:rPr lang="en-US" sz="2000" dirty="0">
                <a:latin typeface="Tahoma" panose="020B0604030504040204" pitchFamily="34" charset="0"/>
                <a:ea typeface="Tahoma" panose="020B0604030504040204" pitchFamily="34" charset="0"/>
                <a:cs typeface="Tahoma" panose="020B0604030504040204" pitchFamily="34" charset="0"/>
              </a:rPr>
              <a:t>On his 3</a:t>
            </a:r>
            <a:r>
              <a:rPr lang="en-US" sz="2000" baseline="30000" dirty="0">
                <a:latin typeface="Tahoma" panose="020B0604030504040204" pitchFamily="34" charset="0"/>
                <a:ea typeface="Tahoma" panose="020B0604030504040204" pitchFamily="34" charset="0"/>
                <a:cs typeface="Tahoma" panose="020B0604030504040204" pitchFamily="34" charset="0"/>
              </a:rPr>
              <a:t>rd</a:t>
            </a:r>
            <a:r>
              <a:rPr lang="en-US" sz="2000" dirty="0">
                <a:latin typeface="Tahoma" panose="020B0604030504040204" pitchFamily="34" charset="0"/>
                <a:ea typeface="Tahoma" panose="020B0604030504040204" pitchFamily="34" charset="0"/>
                <a:cs typeface="Tahoma" panose="020B0604030504040204" pitchFamily="34" charset="0"/>
              </a:rPr>
              <a:t> voyage Columbus reached the north coast of South America and claimed it was the Asian Mainland.</a:t>
            </a:r>
          </a:p>
          <a:p>
            <a:r>
              <a:rPr lang="en-US" sz="2000" dirty="0">
                <a:latin typeface="Tahoma" panose="020B0604030504040204" pitchFamily="34" charset="0"/>
                <a:ea typeface="Tahoma" panose="020B0604030504040204" pitchFamily="34" charset="0"/>
                <a:cs typeface="Tahoma" panose="020B0604030504040204" pitchFamily="34" charset="0"/>
              </a:rPr>
              <a:t>In his last voyage Columbus went to prove that he had indeed found Asia. He returned home with his beliefs unchanged and died in 1506 thinking he had found Asia.</a:t>
            </a:r>
          </a:p>
        </p:txBody>
      </p:sp>
    </p:spTree>
    <p:extLst>
      <p:ext uri="{BB962C8B-B14F-4D97-AF65-F5344CB8AC3E}">
        <p14:creationId xmlns:p14="http://schemas.microsoft.com/office/powerpoint/2010/main" val="391995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1" y="685800"/>
            <a:ext cx="5937755" cy="886459"/>
          </a:xfrm>
        </p:spPr>
        <p:txBody>
          <a:bodyPr>
            <a:normAutofit/>
          </a:bodyPr>
          <a:lstStyle/>
          <a:p>
            <a:r>
              <a:rPr lang="en-US" sz="2400" dirty="0"/>
              <a:t>Continuing search for Asia</a:t>
            </a:r>
          </a:p>
        </p:txBody>
      </p:sp>
      <p:sp>
        <p:nvSpPr>
          <p:cNvPr id="2" name="Content Placeholder 1"/>
          <p:cNvSpPr>
            <a:spLocks noGrp="1"/>
          </p:cNvSpPr>
          <p:nvPr>
            <p:ph idx="1"/>
          </p:nvPr>
        </p:nvSpPr>
        <p:spPr>
          <a:xfrm>
            <a:off x="304799" y="1828800"/>
            <a:ext cx="6172201" cy="4724400"/>
          </a:xfrm>
        </p:spPr>
        <p:txBody>
          <a:bodyPr>
            <a:noAutofit/>
          </a:bodyPr>
          <a:lstStyle/>
          <a:p>
            <a:pPr marL="0" indent="0">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Italy</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Italian explorer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Amerigo Vespucci </a:t>
            </a:r>
            <a:r>
              <a:rPr lang="en-US" sz="2000" dirty="0">
                <a:latin typeface="Tahoma" panose="020B0604030504040204" pitchFamily="34" charset="0"/>
                <a:ea typeface="Tahoma" panose="020B0604030504040204" pitchFamily="34" charset="0"/>
                <a:cs typeface="Tahoma" panose="020B0604030504040204" pitchFamily="34" charset="0"/>
              </a:rPr>
              <a:t>was the first to discover that the Americas were not Asia.</a:t>
            </a:r>
          </a:p>
          <a:p>
            <a:pPr lvl="1"/>
            <a:r>
              <a:rPr lang="en-US" sz="2000" dirty="0">
                <a:latin typeface="Tahoma" panose="020B0604030504040204" pitchFamily="34" charset="0"/>
                <a:ea typeface="Tahoma" panose="020B0604030504040204" pitchFamily="34" charset="0"/>
                <a:cs typeface="Tahoma" panose="020B0604030504040204" pitchFamily="34" charset="0"/>
              </a:rPr>
              <a:t>He was made two trips and determined that the land Columbus found was not Asia, but a different continent.</a:t>
            </a:r>
          </a:p>
          <a:p>
            <a:pPr lvl="1"/>
            <a:r>
              <a:rPr lang="en-US" sz="2000" dirty="0">
                <a:latin typeface="Tahoma" panose="020B0604030504040204" pitchFamily="34" charset="0"/>
                <a:ea typeface="Tahoma" panose="020B0604030504040204" pitchFamily="34" charset="0"/>
                <a:cs typeface="Tahoma" panose="020B0604030504040204" pitchFamily="34" charset="0"/>
              </a:rPr>
              <a:t>A German mapmaker labeled the the region “the land of Amerigo,” which was soon shortened to America.</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Spain</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Vasco Nunez de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Balboa</a:t>
            </a:r>
            <a:r>
              <a:rPr lang="en-US" sz="2000" dirty="0">
                <a:latin typeface="Tahoma" panose="020B0604030504040204" pitchFamily="34" charset="0"/>
                <a:ea typeface="Tahoma" panose="020B0604030504040204" pitchFamily="34" charset="0"/>
                <a:cs typeface="Tahoma" panose="020B0604030504040204" pitchFamily="34" charset="0"/>
              </a:rPr>
              <a:t> continued to explore and colonize in 1510, exploring the Caribbean coast of Panama. He was the first European to set eyes on the Pacific Ocean.</a:t>
            </a:r>
          </a:p>
        </p:txBody>
      </p:sp>
      <p:pic>
        <p:nvPicPr>
          <p:cNvPr id="4" name="Picture 3">
            <a:extLst>
              <a:ext uri="{FF2B5EF4-FFF2-40B4-BE49-F238E27FC236}">
                <a16:creationId xmlns:a16="http://schemas.microsoft.com/office/drawing/2014/main" id="{BED2BA1A-9AE4-B847-A305-97CB5417B796}"/>
              </a:ext>
            </a:extLst>
          </p:cNvPr>
          <p:cNvPicPr>
            <a:picLocks noChangeAspect="1"/>
          </p:cNvPicPr>
          <p:nvPr/>
        </p:nvPicPr>
        <p:blipFill>
          <a:blip r:embed="rId3"/>
          <a:stretch>
            <a:fillRect/>
          </a:stretch>
        </p:blipFill>
        <p:spPr>
          <a:xfrm>
            <a:off x="6324600" y="2228143"/>
            <a:ext cx="2683098" cy="2181298"/>
          </a:xfrm>
          <a:prstGeom prst="rect">
            <a:avLst/>
          </a:prstGeom>
        </p:spPr>
      </p:pic>
      <p:pic>
        <p:nvPicPr>
          <p:cNvPr id="5" name="Picture 4">
            <a:extLst>
              <a:ext uri="{FF2B5EF4-FFF2-40B4-BE49-F238E27FC236}">
                <a16:creationId xmlns:a16="http://schemas.microsoft.com/office/drawing/2014/main" id="{391BE446-313A-4B45-961D-785B02DE72D9}"/>
              </a:ext>
            </a:extLst>
          </p:cNvPr>
          <p:cNvPicPr>
            <a:picLocks noChangeAspect="1"/>
          </p:cNvPicPr>
          <p:nvPr/>
        </p:nvPicPr>
        <p:blipFill rotWithShape="1">
          <a:blip r:embed="rId4"/>
          <a:srcRect l="9702" t="4312" r="18657" b="18125"/>
          <a:stretch/>
        </p:blipFill>
        <p:spPr>
          <a:xfrm>
            <a:off x="6515101" y="4808784"/>
            <a:ext cx="2286000" cy="1970088"/>
          </a:xfrm>
          <a:prstGeom prst="rect">
            <a:avLst/>
          </a:prstGeom>
        </p:spPr>
      </p:pic>
    </p:spTree>
    <p:extLst>
      <p:ext uri="{BB962C8B-B14F-4D97-AF65-F5344CB8AC3E}">
        <p14:creationId xmlns:p14="http://schemas.microsoft.com/office/powerpoint/2010/main" val="380869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704D1-FB8C-5141-A9C5-411F9B14C3BB}"/>
              </a:ext>
            </a:extLst>
          </p:cNvPr>
          <p:cNvSpPr>
            <a:spLocks noGrp="1"/>
          </p:cNvSpPr>
          <p:nvPr>
            <p:ph idx="1"/>
          </p:nvPr>
        </p:nvSpPr>
        <p:spPr>
          <a:xfrm>
            <a:off x="685800" y="2057400"/>
            <a:ext cx="7772400" cy="4267200"/>
          </a:xfrm>
        </p:spPr>
        <p:txBody>
          <a:bodyPr>
            <a:normAutofit fontScale="92500" lnSpcReduction="20000"/>
          </a:bodyPr>
          <a:lstStyle/>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Portugal</a:t>
            </a:r>
          </a:p>
          <a:p>
            <a:r>
              <a:rPr lang="en-US" sz="2400" dirty="0">
                <a:latin typeface="Tahoma" panose="020B0604030504040204" pitchFamily="34" charset="0"/>
                <a:ea typeface="Tahoma" panose="020B0604030504040204" pitchFamily="34" charset="0"/>
                <a:cs typeface="Tahoma" panose="020B0604030504040204" pitchFamily="34" charset="0"/>
              </a:rPr>
              <a:t>Portuguese explorer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Ferdinand Magellan </a:t>
            </a:r>
            <a:r>
              <a:rPr lang="en-US" sz="2400" dirty="0">
                <a:latin typeface="Tahoma" panose="020B0604030504040204" pitchFamily="34" charset="0"/>
                <a:ea typeface="Tahoma" panose="020B0604030504040204" pitchFamily="34" charset="0"/>
                <a:cs typeface="Tahoma" panose="020B0604030504040204" pitchFamily="34" charset="0"/>
              </a:rPr>
              <a:t>set out to find an Atlantic-Pacific passage.</a:t>
            </a:r>
          </a:p>
          <a:p>
            <a:r>
              <a:rPr lang="en-US" sz="2400" dirty="0">
                <a:latin typeface="Tahoma" panose="020B0604030504040204" pitchFamily="34" charset="0"/>
                <a:ea typeface="Tahoma" panose="020B0604030504040204" pitchFamily="34" charset="0"/>
                <a:cs typeface="Tahoma" panose="020B0604030504040204" pitchFamily="34" charset="0"/>
              </a:rPr>
              <a:t>Magellan found a passage between the Atlantic and Pacific at the southern tip of Argentina.</a:t>
            </a:r>
          </a:p>
          <a:p>
            <a:r>
              <a:rPr lang="en-US" sz="2400" dirty="0">
                <a:latin typeface="Tahoma" panose="020B0604030504040204" pitchFamily="34" charset="0"/>
                <a:ea typeface="Tahoma" panose="020B0604030504040204" pitchFamily="34" charset="0"/>
                <a:cs typeface="Tahoma" panose="020B0604030504040204" pitchFamily="34" charset="0"/>
              </a:rPr>
              <a:t>Today it is the “Strait of Magellan”. A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strait</a:t>
            </a:r>
            <a:r>
              <a:rPr lang="en-US" sz="2400" dirty="0">
                <a:latin typeface="Tahoma" panose="020B0604030504040204" pitchFamily="34" charset="0"/>
                <a:ea typeface="Tahoma" panose="020B0604030504040204" pitchFamily="34" charset="0"/>
                <a:cs typeface="Tahoma" panose="020B0604030504040204" pitchFamily="34" charset="0"/>
              </a:rPr>
              <a:t> is a narrow passage that connects two large bodies of water.</a:t>
            </a:r>
          </a:p>
          <a:p>
            <a:r>
              <a:rPr lang="en-US" sz="2400" dirty="0">
                <a:latin typeface="Tahoma" panose="020B0604030504040204" pitchFamily="34" charset="0"/>
                <a:ea typeface="Tahoma" panose="020B0604030504040204" pitchFamily="34" charset="0"/>
                <a:cs typeface="Tahoma" panose="020B0604030504040204" pitchFamily="34" charset="0"/>
              </a:rPr>
              <a:t>Magellan finally reached the Philippines, where he and others were killed in a battle with Filipinos. </a:t>
            </a:r>
          </a:p>
          <a:p>
            <a:r>
              <a:rPr lang="en-US" sz="2400" dirty="0">
                <a:latin typeface="Tahoma" panose="020B0604030504040204" pitchFamily="34" charset="0"/>
                <a:ea typeface="Tahoma" panose="020B0604030504040204" pitchFamily="34" charset="0"/>
                <a:cs typeface="Tahoma" panose="020B0604030504040204" pitchFamily="34" charset="0"/>
              </a:rPr>
              <a:t>The surviving men fled back to Spain in 1522, being the first to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circumnavigate</a:t>
            </a:r>
            <a:r>
              <a:rPr lang="en-US" sz="2400" dirty="0">
                <a:latin typeface="Tahoma" panose="020B0604030504040204" pitchFamily="34" charset="0"/>
                <a:ea typeface="Tahoma" panose="020B0604030504040204" pitchFamily="34" charset="0"/>
                <a:cs typeface="Tahoma" panose="020B0604030504040204" pitchFamily="34" charset="0"/>
              </a:rPr>
              <a:t>, or travel around, the entire Earth, which allowed Europeans to understand the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size</a:t>
            </a:r>
            <a:r>
              <a:rPr lang="en-US" sz="2400" dirty="0">
                <a:latin typeface="Tahoma" panose="020B0604030504040204" pitchFamily="34" charset="0"/>
                <a:ea typeface="Tahoma" panose="020B0604030504040204" pitchFamily="34" charset="0"/>
                <a:cs typeface="Tahoma" panose="020B0604030504040204" pitchFamily="34" charset="0"/>
              </a:rPr>
              <a:t> of the Earth.</a:t>
            </a:r>
          </a:p>
        </p:txBody>
      </p:sp>
      <p:sp>
        <p:nvSpPr>
          <p:cNvPr id="4" name="Title 2">
            <a:extLst>
              <a:ext uri="{FF2B5EF4-FFF2-40B4-BE49-F238E27FC236}">
                <a16:creationId xmlns:a16="http://schemas.microsoft.com/office/drawing/2014/main" id="{3C650807-1A86-154D-BAD0-0DC3468C4320}"/>
              </a:ext>
            </a:extLst>
          </p:cNvPr>
          <p:cNvSpPr>
            <a:spLocks noGrp="1"/>
          </p:cNvSpPr>
          <p:nvPr>
            <p:ph type="title"/>
          </p:nvPr>
        </p:nvSpPr>
        <p:spPr>
          <a:xfrm>
            <a:off x="1606045" y="964692"/>
            <a:ext cx="5937755" cy="940308"/>
          </a:xfrm>
        </p:spPr>
        <p:txBody>
          <a:bodyPr>
            <a:normAutofit/>
          </a:bodyPr>
          <a:lstStyle/>
          <a:p>
            <a:r>
              <a:rPr lang="en-US" sz="2400" dirty="0"/>
              <a:t>Continuing search for Asia</a:t>
            </a:r>
          </a:p>
        </p:txBody>
      </p:sp>
    </p:spTree>
    <p:extLst>
      <p:ext uri="{BB962C8B-B14F-4D97-AF65-F5344CB8AC3E}">
        <p14:creationId xmlns:p14="http://schemas.microsoft.com/office/powerpoint/2010/main" val="419718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426720"/>
            <a:ext cx="5937755" cy="838200"/>
          </a:xfrm>
        </p:spPr>
        <p:txBody>
          <a:bodyPr/>
          <a:lstStyle/>
          <a:p>
            <a:r>
              <a:rPr lang="en-US" dirty="0"/>
              <a:t>The Columbian Exchange</a:t>
            </a:r>
          </a:p>
        </p:txBody>
      </p:sp>
      <p:sp>
        <p:nvSpPr>
          <p:cNvPr id="2" name="Content Placeholder 1"/>
          <p:cNvSpPr>
            <a:spLocks noGrp="1"/>
          </p:cNvSpPr>
          <p:nvPr>
            <p:ph idx="1"/>
          </p:nvPr>
        </p:nvSpPr>
        <p:spPr>
          <a:xfrm>
            <a:off x="152400" y="1676400"/>
            <a:ext cx="8839200" cy="3810000"/>
          </a:xfrm>
        </p:spPr>
        <p:txBody>
          <a:bodyPr/>
          <a:lstStyle/>
          <a:p>
            <a:pPr marL="109728" indent="0">
              <a:buNone/>
            </a:pP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Columbian Exchange </a:t>
            </a:r>
            <a:r>
              <a:rPr lang="en-US" sz="2400" dirty="0">
                <a:latin typeface="Tahoma" panose="020B0604030504040204" pitchFamily="34" charset="0"/>
                <a:ea typeface="Tahoma" panose="020B0604030504040204" pitchFamily="34" charset="0"/>
                <a:cs typeface="Tahoma" panose="020B0604030504040204" pitchFamily="34" charset="0"/>
              </a:rPr>
              <a:t>was the transfer of people, products, and ideas between the Eastern and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Western</a:t>
            </a:r>
            <a:r>
              <a:rPr lang="en-US" sz="2400" dirty="0">
                <a:latin typeface="Tahoma" panose="020B0604030504040204" pitchFamily="34" charset="0"/>
                <a:ea typeface="Tahoma" panose="020B0604030504040204" pitchFamily="34" charset="0"/>
                <a:cs typeface="Tahoma" panose="020B0604030504040204" pitchFamily="34" charset="0"/>
              </a:rPr>
              <a:t> Hemispheres.</a:t>
            </a:r>
          </a:p>
        </p:txBody>
      </p:sp>
      <p:pic>
        <p:nvPicPr>
          <p:cNvPr id="4" name="Picture 3">
            <a:extLst>
              <a:ext uri="{FF2B5EF4-FFF2-40B4-BE49-F238E27FC236}">
                <a16:creationId xmlns:a16="http://schemas.microsoft.com/office/drawing/2014/main" id="{30AB09AD-3D14-CC48-B4E4-6FE5FEB8F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613" y="2667000"/>
            <a:ext cx="5896773" cy="3764280"/>
          </a:xfrm>
          <a:prstGeom prst="rect">
            <a:avLst/>
          </a:prstGeom>
        </p:spPr>
      </p:pic>
    </p:spTree>
    <p:extLst>
      <p:ext uri="{BB962C8B-B14F-4D97-AF65-F5344CB8AC3E}">
        <p14:creationId xmlns:p14="http://schemas.microsoft.com/office/powerpoint/2010/main" val="2987536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9E64F82E-CBD2-B543-BDD5-1F0618B5332A}"/>
              </a:ext>
            </a:extLst>
          </p:cNvPr>
          <p:cNvGraphicFramePr>
            <a:graphicFrameLocks noGrp="1"/>
          </p:cNvGraphicFramePr>
          <p:nvPr>
            <p:extLst>
              <p:ext uri="{D42A27DB-BD31-4B8C-83A1-F6EECF244321}">
                <p14:modId xmlns:p14="http://schemas.microsoft.com/office/powerpoint/2010/main" val="686078085"/>
              </p:ext>
            </p:extLst>
          </p:nvPr>
        </p:nvGraphicFramePr>
        <p:xfrm>
          <a:off x="685800" y="838200"/>
          <a:ext cx="7696200" cy="5632752"/>
        </p:xfrm>
        <a:graphic>
          <a:graphicData uri="http://schemas.openxmlformats.org/drawingml/2006/table">
            <a:tbl>
              <a:tblPr firstRow="1" bandRow="1">
                <a:tableStyleId>{5940675A-B579-460E-94D1-54222C63F5DA}</a:tableStyleId>
              </a:tblPr>
              <a:tblGrid>
                <a:gridCol w="3848100">
                  <a:extLst>
                    <a:ext uri="{9D8B030D-6E8A-4147-A177-3AD203B41FA5}">
                      <a16:colId xmlns:a16="http://schemas.microsoft.com/office/drawing/2014/main" val="3933576211"/>
                    </a:ext>
                  </a:extLst>
                </a:gridCol>
                <a:gridCol w="3848100">
                  <a:extLst>
                    <a:ext uri="{9D8B030D-6E8A-4147-A177-3AD203B41FA5}">
                      <a16:colId xmlns:a16="http://schemas.microsoft.com/office/drawing/2014/main" val="866960427"/>
                    </a:ext>
                  </a:extLst>
                </a:gridCol>
              </a:tblGrid>
              <a:tr h="664512">
                <a:tc>
                  <a:txBody>
                    <a:bodyPr/>
                    <a:lstStyle/>
                    <a:p>
                      <a:pPr algn="ctr"/>
                      <a:r>
                        <a:rPr lang="en-US" sz="2000" b="1" u="none" dirty="0">
                          <a:latin typeface="Tahoma" panose="020B0604030504040204" pitchFamily="34" charset="0"/>
                          <a:ea typeface="Tahoma" panose="020B0604030504040204" pitchFamily="34" charset="0"/>
                          <a:cs typeface="Tahoma" panose="020B0604030504040204" pitchFamily="34" charset="0"/>
                        </a:rPr>
                        <a:t>Effects on the Americas</a:t>
                      </a:r>
                    </a:p>
                  </a:txBody>
                  <a:tcPr/>
                </a:tc>
                <a:tc>
                  <a:txBody>
                    <a:bodyPr/>
                    <a:lstStyle/>
                    <a:p>
                      <a:pPr algn="ctr"/>
                      <a:r>
                        <a:rPr lang="en-US" sz="2000" b="1" u="none" dirty="0">
                          <a:latin typeface="Tahoma" panose="020B0604030504040204" pitchFamily="34" charset="0"/>
                          <a:ea typeface="Tahoma" panose="020B0604030504040204" pitchFamily="34" charset="0"/>
                          <a:cs typeface="Tahoma" panose="020B0604030504040204" pitchFamily="34" charset="0"/>
                        </a:rPr>
                        <a:t>Effects on Europe</a:t>
                      </a:r>
                    </a:p>
                  </a:txBody>
                  <a:tcPr/>
                </a:tc>
                <a:extLst>
                  <a:ext uri="{0D108BD9-81ED-4DB2-BD59-A6C34878D82A}">
                    <a16:rowId xmlns:a16="http://schemas.microsoft.com/office/drawing/2014/main" val="4236244363"/>
                  </a:ext>
                </a:extLst>
              </a:tr>
              <a:tr h="4821888">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Positive: </a:t>
                      </a: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Introduced to new animals: cows, hogs, chickens, pigs, sheep, goats, horses</a:t>
                      </a: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New foods such as wheat, oats, bananas, sugar cane, and rice</a:t>
                      </a:r>
                    </a:p>
                    <a:p>
                      <a:pPr marL="285750" indent="-28575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Negative:</a:t>
                      </a: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Europeans brought germs to which Native Americans had no immunity.</a:t>
                      </a: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Smallpox, chickenpox, measles, and other diseases killed thousands.</a:t>
                      </a:r>
                    </a:p>
                    <a:p>
                      <a:pPr marL="285750" indent="-28575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Positive:</a:t>
                      </a: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Gained new animals such as Llamas, turkeys, squirrels, and muskrats</a:t>
                      </a: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Learned how to grow new crops</a:t>
                      </a: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Gained new foods such as maize, potatoes, cocoa, beans, etc.</a:t>
                      </a:r>
                    </a:p>
                  </a:txBody>
                  <a:tcPr/>
                </a:tc>
                <a:extLst>
                  <a:ext uri="{0D108BD9-81ED-4DB2-BD59-A6C34878D82A}">
                    <a16:rowId xmlns:a16="http://schemas.microsoft.com/office/drawing/2014/main" val="3393141929"/>
                  </a:ext>
                </a:extLst>
              </a:tr>
            </a:tbl>
          </a:graphicData>
        </a:graphic>
      </p:graphicFrame>
      <p:sp>
        <p:nvSpPr>
          <p:cNvPr id="5" name="TextBox 4">
            <a:extLst>
              <a:ext uri="{FF2B5EF4-FFF2-40B4-BE49-F238E27FC236}">
                <a16:creationId xmlns:a16="http://schemas.microsoft.com/office/drawing/2014/main" id="{0DD0C935-B16D-3B4A-B059-D5532B27082B}"/>
              </a:ext>
            </a:extLst>
          </p:cNvPr>
          <p:cNvSpPr txBox="1"/>
          <p:nvPr/>
        </p:nvSpPr>
        <p:spPr>
          <a:xfrm>
            <a:off x="2464852" y="213026"/>
            <a:ext cx="4214295" cy="400110"/>
          </a:xfrm>
          <a:prstGeom prst="rect">
            <a:avLst/>
          </a:prstGeom>
          <a:noFill/>
        </p:spPr>
        <p:txBody>
          <a:bodyPr wrap="non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Impact of The Columbian Exchange</a:t>
            </a:r>
          </a:p>
        </p:txBody>
      </p:sp>
    </p:spTree>
    <p:extLst>
      <p:ext uri="{BB962C8B-B14F-4D97-AF65-F5344CB8AC3E}">
        <p14:creationId xmlns:p14="http://schemas.microsoft.com/office/powerpoint/2010/main" val="164431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A87A07-7EC9-6D4F-B871-867C70EB772C}"/>
              </a:ext>
            </a:extLst>
          </p:cNvPr>
          <p:cNvSpPr>
            <a:spLocks noGrp="1"/>
          </p:cNvSpPr>
          <p:nvPr>
            <p:ph type="title"/>
          </p:nvPr>
        </p:nvSpPr>
        <p:spPr/>
        <p:txBody>
          <a:bodyPr/>
          <a:lstStyle/>
          <a:p>
            <a:r>
              <a:rPr lang="en-US" dirty="0"/>
              <a:t>Checkpoint</a:t>
            </a:r>
          </a:p>
        </p:txBody>
      </p:sp>
      <p:sp>
        <p:nvSpPr>
          <p:cNvPr id="2" name="Content Placeholder 1">
            <a:extLst>
              <a:ext uri="{FF2B5EF4-FFF2-40B4-BE49-F238E27FC236}">
                <a16:creationId xmlns:a16="http://schemas.microsoft.com/office/drawing/2014/main" id="{2D83ECF6-02FA-4A4C-B498-BFE3079F1D7D}"/>
              </a:ext>
            </a:extLst>
          </p:cNvPr>
          <p:cNvSpPr>
            <a:spLocks noGrp="1"/>
          </p:cNvSpPr>
          <p:nvPr>
            <p:ph idx="1"/>
          </p:nvPr>
        </p:nvSpPr>
        <p:spPr/>
        <p:txBody>
          <a:bodyPr/>
          <a:lstStyle/>
          <a:p>
            <a:r>
              <a:rPr lang="en-US" sz="2400" dirty="0">
                <a:latin typeface="Tahoma" panose="020B0604030504040204" pitchFamily="34" charset="0"/>
                <a:ea typeface="Tahoma" panose="020B0604030504040204" pitchFamily="34" charset="0"/>
                <a:cs typeface="Tahoma" panose="020B0604030504040204" pitchFamily="34" charset="0"/>
              </a:rPr>
              <a:t>Which country financially supported the voyages of Columbus?</a:t>
            </a: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dirty="0">
              <a:latin typeface="Tahoma" panose="020B0604030504040204" pitchFamily="34" charset="0"/>
              <a:ea typeface="Tahoma" panose="020B0604030504040204" pitchFamily="34" charset="0"/>
              <a:cs typeface="Tahoma" panose="020B0604030504040204" pitchFamily="34" charset="0"/>
            </a:endParaRPr>
          </a:p>
          <a:p>
            <a:pPr marL="228600" lvl="1"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What impact did the Columbian Exchange have on Europe</a:t>
            </a:r>
            <a:r>
              <a:rPr lang="en-US"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296630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Section 2: Spain’s Empire in the Americas</a:t>
            </a:r>
          </a:p>
        </p:txBody>
      </p:sp>
      <p:pic>
        <p:nvPicPr>
          <p:cNvPr id="5" name="Content Placeholder 4" descr="Miti sull’esplorazione e la conquista dell’ America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685" y="2791333"/>
            <a:ext cx="5524625" cy="3101975"/>
          </a:xfrm>
        </p:spPr>
      </p:pic>
      <p:sp>
        <p:nvSpPr>
          <p:cNvPr id="2" name="Rectangle 1">
            <a:extLst>
              <a:ext uri="{FF2B5EF4-FFF2-40B4-BE49-F238E27FC236}">
                <a16:creationId xmlns:a16="http://schemas.microsoft.com/office/drawing/2014/main" id="{10793DB2-07ED-554A-8CAD-18DDD1C2EADE}"/>
              </a:ext>
            </a:extLst>
          </p:cNvPr>
          <p:cNvSpPr/>
          <p:nvPr/>
        </p:nvSpPr>
        <p:spPr>
          <a:xfrm>
            <a:off x="1371598" y="2231374"/>
            <a:ext cx="6400801" cy="369332"/>
          </a:xfrm>
          <a:prstGeom prst="rect">
            <a:avLst/>
          </a:prstGeom>
        </p:spPr>
        <p:txBody>
          <a:bodyPr wrap="square">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Focus Q: How did Spain establish an empire in the Americas?</a:t>
            </a:r>
          </a:p>
        </p:txBody>
      </p:sp>
    </p:spTree>
    <p:extLst>
      <p:ext uri="{BB962C8B-B14F-4D97-AF65-F5344CB8AC3E}">
        <p14:creationId xmlns:p14="http://schemas.microsoft.com/office/powerpoint/2010/main" val="63546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1D344-1EB2-2D42-B349-69186F0500D1}"/>
              </a:ext>
            </a:extLst>
          </p:cNvPr>
          <p:cNvSpPr>
            <a:spLocks noGrp="1"/>
          </p:cNvSpPr>
          <p:nvPr>
            <p:ph type="title"/>
          </p:nvPr>
        </p:nvSpPr>
        <p:spPr/>
        <p:txBody>
          <a:bodyPr/>
          <a:lstStyle/>
          <a:p>
            <a:r>
              <a:rPr lang="en-US" dirty="0"/>
              <a:t>Chapter 2: Europe looks outward</a:t>
            </a:r>
          </a:p>
        </p:txBody>
      </p:sp>
      <p:sp>
        <p:nvSpPr>
          <p:cNvPr id="3" name="Content Placeholder 2">
            <a:extLst>
              <a:ext uri="{FF2B5EF4-FFF2-40B4-BE49-F238E27FC236}">
                <a16:creationId xmlns:a16="http://schemas.microsoft.com/office/drawing/2014/main" id="{17AFA86E-A4A1-B549-9D1D-70873771BB91}"/>
              </a:ext>
            </a:extLst>
          </p:cNvPr>
          <p:cNvSpPr>
            <a:spLocks noGrp="1"/>
          </p:cNvSpPr>
          <p:nvPr>
            <p:ph idx="1"/>
          </p:nvPr>
        </p:nvSpPr>
        <p:spPr>
          <a:xfrm>
            <a:off x="1606045" y="2638045"/>
            <a:ext cx="5937755" cy="3686555"/>
          </a:xfrm>
        </p:spPr>
        <p:txBody>
          <a:bodyPr>
            <a:normAutofit fontScale="92500" lnSpcReduction="20000"/>
          </a:bodyPr>
          <a:lstStyle/>
          <a:p>
            <a:pPr marL="0" indent="0" algn="ctr">
              <a:buNone/>
            </a:pPr>
            <a:r>
              <a:rPr lang="en-US" sz="2200" dirty="0">
                <a:latin typeface="Tahoma" panose="020B0604030504040204" pitchFamily="34" charset="0"/>
                <a:ea typeface="Tahoma" panose="020B0604030504040204" pitchFamily="34" charset="0"/>
                <a:cs typeface="Tahoma" panose="020B0604030504040204" pitchFamily="34" charset="0"/>
              </a:rPr>
              <a:t>Introduction</a:t>
            </a:r>
            <a:br>
              <a:rPr lang="en-US" sz="2200" dirty="0">
                <a:latin typeface="Tahoma" panose="020B0604030504040204" pitchFamily="34" charset="0"/>
                <a:ea typeface="Tahoma" panose="020B0604030504040204" pitchFamily="34" charset="0"/>
                <a:cs typeface="Tahoma" panose="020B0604030504040204" pitchFamily="34" charset="0"/>
              </a:rPr>
            </a:br>
            <a:endParaRPr lang="en-US" sz="2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200" dirty="0">
                <a:latin typeface="Tahoma" panose="020B0604030504040204" pitchFamily="34" charset="0"/>
                <a:ea typeface="Tahoma" panose="020B0604030504040204" pitchFamily="34" charset="0"/>
                <a:cs typeface="Tahoma" panose="020B0604030504040204" pitchFamily="34" charset="0"/>
              </a:rPr>
              <a:t>Section 1:  The Age of Exploration</a:t>
            </a:r>
          </a:p>
          <a:p>
            <a:pPr marL="0" indent="0" algn="ctr">
              <a:buNone/>
            </a:pPr>
            <a:endParaRPr lang="en-US" sz="2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200" dirty="0">
                <a:latin typeface="Tahoma" panose="020B0604030504040204" pitchFamily="34" charset="0"/>
                <a:ea typeface="Tahoma" panose="020B0604030504040204" pitchFamily="34" charset="0"/>
                <a:cs typeface="Tahoma" panose="020B0604030504040204" pitchFamily="34" charset="0"/>
              </a:rPr>
              <a:t>Section 2:  Spain’s Empire in the Americas</a:t>
            </a:r>
          </a:p>
          <a:p>
            <a:pPr marL="0" indent="0" algn="ctr">
              <a:buNone/>
            </a:pPr>
            <a:endParaRPr lang="en-US" sz="2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200" dirty="0">
                <a:latin typeface="Tahoma" panose="020B0604030504040204" pitchFamily="34" charset="0"/>
                <a:ea typeface="Tahoma" panose="020B0604030504040204" pitchFamily="34" charset="0"/>
                <a:cs typeface="Tahoma" panose="020B0604030504040204" pitchFamily="34" charset="0"/>
              </a:rPr>
              <a:t>Section 3:  Europeans Compete in North America</a:t>
            </a:r>
          </a:p>
          <a:p>
            <a:pPr marL="0" indent="0" algn="ctr">
              <a:buNone/>
            </a:pPr>
            <a:endParaRPr lang="en-US" sz="2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200" dirty="0">
                <a:latin typeface="Tahoma" panose="020B0604030504040204" pitchFamily="34" charset="0"/>
                <a:ea typeface="Tahoma" panose="020B0604030504040204" pitchFamily="34" charset="0"/>
                <a:cs typeface="Tahoma" panose="020B0604030504040204" pitchFamily="34" charset="0"/>
              </a:rPr>
              <a:t>Section 4:  France and the Netherlands in North America</a:t>
            </a:r>
          </a:p>
        </p:txBody>
      </p:sp>
    </p:spTree>
    <p:extLst>
      <p:ext uri="{BB962C8B-B14F-4D97-AF65-F5344CB8AC3E}">
        <p14:creationId xmlns:p14="http://schemas.microsoft.com/office/powerpoint/2010/main" val="2075839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Spanish Conquistadors </a:t>
            </a:r>
          </a:p>
        </p:txBody>
      </p:sp>
      <p:sp>
        <p:nvSpPr>
          <p:cNvPr id="2" name="Content Placeholder 1"/>
          <p:cNvSpPr>
            <a:spLocks noGrp="1"/>
          </p:cNvSpPr>
          <p:nvPr>
            <p:ph idx="1"/>
          </p:nvPr>
        </p:nvSpPr>
        <p:spPr>
          <a:xfrm>
            <a:off x="3810000" y="2438400"/>
            <a:ext cx="5181600" cy="4267200"/>
          </a:xfrm>
        </p:spPr>
        <p:txBody>
          <a:bodyPr>
            <a:normAutofit/>
          </a:bodyPr>
          <a:lstStyle/>
          <a:p>
            <a:r>
              <a:rPr lang="en-US" sz="2600" dirty="0">
                <a:latin typeface="Tahoma" panose="020B0604030504040204" pitchFamily="34" charset="0"/>
                <a:ea typeface="Tahoma" panose="020B0604030504040204" pitchFamily="34" charset="0"/>
                <a:cs typeface="Tahoma" panose="020B0604030504040204" pitchFamily="34" charset="0"/>
              </a:rPr>
              <a:t>From Spain’s island colonies in the Caribbean, Spanish </a:t>
            </a:r>
            <a:r>
              <a:rPr lang="en-US" sz="2600" dirty="0">
                <a:solidFill>
                  <a:srgbClr val="FFC000"/>
                </a:solidFill>
                <a:latin typeface="Tahoma" panose="020B0604030504040204" pitchFamily="34" charset="0"/>
                <a:ea typeface="Tahoma" panose="020B0604030504040204" pitchFamily="34" charset="0"/>
                <a:cs typeface="Tahoma" panose="020B0604030504040204" pitchFamily="34" charset="0"/>
              </a:rPr>
              <a:t>conquistadors</a:t>
            </a:r>
            <a:r>
              <a:rPr lang="en-US" sz="2600" dirty="0">
                <a:latin typeface="Tahoma" panose="020B0604030504040204" pitchFamily="34" charset="0"/>
                <a:ea typeface="Tahoma" panose="020B0604030504040204" pitchFamily="34" charset="0"/>
                <a:cs typeface="Tahoma" panose="020B0604030504040204" pitchFamily="34" charset="0"/>
              </a:rPr>
              <a:t> set out to conquer the new world.</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667000"/>
            <a:ext cx="2468940" cy="3703410"/>
          </a:xfrm>
          <a:prstGeom prst="rect">
            <a:avLst/>
          </a:prstGeom>
        </p:spPr>
      </p:pic>
    </p:spTree>
    <p:extLst>
      <p:ext uri="{BB962C8B-B14F-4D97-AF65-F5344CB8AC3E}">
        <p14:creationId xmlns:p14="http://schemas.microsoft.com/office/powerpoint/2010/main" val="2791400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800" y="381000"/>
            <a:ext cx="4724400" cy="1043311"/>
          </a:xfrm>
        </p:spPr>
        <p:txBody>
          <a:bodyPr>
            <a:normAutofit/>
          </a:bodyPr>
          <a:lstStyle/>
          <a:p>
            <a:r>
              <a:rPr lang="en-US" dirty="0"/>
              <a:t>Hernando Cortes</a:t>
            </a:r>
          </a:p>
        </p:txBody>
      </p:sp>
      <p:sp>
        <p:nvSpPr>
          <p:cNvPr id="2" name="Content Placeholder 1"/>
          <p:cNvSpPr>
            <a:spLocks noGrp="1"/>
          </p:cNvSpPr>
          <p:nvPr>
            <p:ph idx="1"/>
          </p:nvPr>
        </p:nvSpPr>
        <p:spPr>
          <a:xfrm>
            <a:off x="228600" y="1828800"/>
            <a:ext cx="6781800" cy="4219252"/>
          </a:xfrm>
        </p:spPr>
        <p:txBody>
          <a:bodyPr numCol="1">
            <a:normAutofit lnSpcReduction="10000"/>
          </a:bodyPr>
          <a:lstStyle/>
          <a:p>
            <a:r>
              <a:rPr lang="en-US" sz="2000" dirty="0">
                <a:latin typeface="Tahoma" panose="020B0604030504040204" pitchFamily="34" charset="0"/>
                <a:ea typeface="Tahoma" panose="020B0604030504040204" pitchFamily="34" charset="0"/>
                <a:cs typeface="Tahoma" panose="020B0604030504040204" pitchFamily="34" charset="0"/>
              </a:rPr>
              <a:t>In 1519, conquistador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Hernando Cortes </a:t>
            </a:r>
            <a:r>
              <a:rPr lang="en-US" sz="2000" dirty="0">
                <a:latin typeface="Tahoma" panose="020B0604030504040204" pitchFamily="34" charset="0"/>
                <a:ea typeface="Tahoma" panose="020B0604030504040204" pitchFamily="34" charset="0"/>
                <a:cs typeface="Tahoma" panose="020B0604030504040204" pitchFamily="34" charset="0"/>
              </a:rPr>
              <a:t>and 500 soldiers sailed to Mexico from Cuba where Native Americans presented him with gifts of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gold</a:t>
            </a:r>
            <a:r>
              <a:rPr lang="en-US" sz="2000" dirty="0">
                <a:latin typeface="Tahoma" panose="020B0604030504040204" pitchFamily="34" charset="0"/>
                <a:ea typeface="Tahoma" panose="020B0604030504040204" pitchFamily="34" charset="0"/>
                <a:cs typeface="Tahoma" panose="020B0604030504040204" pitchFamily="34" charset="0"/>
              </a:rPr>
              <a:t>.</a:t>
            </a:r>
          </a:p>
          <a:p>
            <a:r>
              <a:rPr lang="en-US" sz="2000" dirty="0">
                <a:latin typeface="Tahoma" panose="020B0604030504040204" pitchFamily="34" charset="0"/>
                <a:ea typeface="Tahoma" panose="020B0604030504040204" pitchFamily="34" charset="0"/>
                <a:cs typeface="Tahoma" panose="020B0604030504040204" pitchFamily="34" charset="0"/>
              </a:rPr>
              <a:t>Cortes marched on Tenochtitlan, the capital of the Aztecs, who were led by ruler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Moctezuma</a:t>
            </a:r>
            <a:r>
              <a:rPr lang="en-US" sz="2000" dirty="0">
                <a:latin typeface="Tahoma" panose="020B0604030504040204" pitchFamily="34" charset="0"/>
                <a:ea typeface="Tahoma" panose="020B0604030504040204" pitchFamily="34" charset="0"/>
                <a:cs typeface="Tahoma" panose="020B0604030504040204" pitchFamily="34" charset="0"/>
              </a:rPr>
              <a:t>.</a:t>
            </a:r>
          </a:p>
          <a:p>
            <a:r>
              <a:rPr lang="en-US" sz="2000" dirty="0">
                <a:latin typeface="Tahoma" panose="020B0604030504040204" pitchFamily="34" charset="0"/>
                <a:ea typeface="Tahoma" panose="020B0604030504040204" pitchFamily="34" charset="0"/>
                <a:cs typeface="Tahoma" panose="020B0604030504040204" pitchFamily="34" charset="0"/>
              </a:rPr>
              <a:t>Aztec leader Moctezuma offered Cortes gold to leave, but he was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taken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hostage</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as Cortes claimed all of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Mexico </a:t>
            </a:r>
            <a:r>
              <a:rPr lang="en-US" sz="2000" dirty="0">
                <a:latin typeface="Tahoma" panose="020B0604030504040204" pitchFamily="34" charset="0"/>
                <a:ea typeface="Tahoma" panose="020B0604030504040204" pitchFamily="34" charset="0"/>
                <a:cs typeface="Tahoma" panose="020B0604030504040204" pitchFamily="34" charset="0"/>
              </a:rPr>
              <a:t>for Spain.</a:t>
            </a:r>
          </a:p>
          <a:p>
            <a:r>
              <a:rPr lang="en-US" sz="2000" dirty="0">
                <a:latin typeface="Tahoma" panose="020B0604030504040204" pitchFamily="34" charset="0"/>
                <a:ea typeface="Tahoma" panose="020B0604030504040204" pitchFamily="34" charset="0"/>
                <a:cs typeface="Tahoma" panose="020B0604030504040204" pitchFamily="34" charset="0"/>
              </a:rPr>
              <a:t>Cortes and the Spaniards were forced out by the Aztecs.</a:t>
            </a:r>
          </a:p>
          <a:p>
            <a:r>
              <a:rPr lang="en-US" sz="2000" dirty="0">
                <a:latin typeface="Tahoma" panose="020B0604030504040204" pitchFamily="34" charset="0"/>
                <a:ea typeface="Tahoma" panose="020B0604030504040204" pitchFamily="34" charset="0"/>
                <a:cs typeface="Tahoma" panose="020B0604030504040204" pitchFamily="34" charset="0"/>
              </a:rPr>
              <a:t>Cortes returned a year later with a larger force and destroyed Tenochtitlan and built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Mexico City</a:t>
            </a:r>
            <a:r>
              <a:rPr lang="en-US" sz="2000" dirty="0">
                <a:latin typeface="Tahoma" panose="020B0604030504040204" pitchFamily="34" charset="0"/>
                <a:ea typeface="Tahoma" panose="020B0604030504040204" pitchFamily="34" charset="0"/>
                <a:cs typeface="Tahoma" panose="020B0604030504040204" pitchFamily="34" charset="0"/>
              </a:rPr>
              <a:t>, the Capital of New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Spain</a:t>
            </a:r>
            <a:r>
              <a:rPr lang="en-US" sz="2000" dirty="0">
                <a:latin typeface="Tahoma" panose="020B0604030504040204" pitchFamily="34" charset="0"/>
                <a:ea typeface="Tahoma" panose="020B0604030504040204" pitchFamily="34" charset="0"/>
                <a:cs typeface="Tahoma" panose="020B0604030504040204"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2590800"/>
            <a:ext cx="1833416" cy="1919611"/>
          </a:xfrm>
          <a:prstGeom prst="rect">
            <a:avLst/>
          </a:prstGeom>
        </p:spPr>
      </p:pic>
    </p:spTree>
    <p:extLst>
      <p:ext uri="{BB962C8B-B14F-4D97-AF65-F5344CB8AC3E}">
        <p14:creationId xmlns:p14="http://schemas.microsoft.com/office/powerpoint/2010/main" val="360892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292608"/>
            <a:ext cx="5937755" cy="1188720"/>
          </a:xfrm>
        </p:spPr>
        <p:txBody>
          <a:bodyPr/>
          <a:lstStyle/>
          <a:p>
            <a:r>
              <a:rPr lang="en-US" dirty="0"/>
              <a:t>Francisco Pizarro</a:t>
            </a:r>
          </a:p>
        </p:txBody>
      </p:sp>
      <p:sp>
        <p:nvSpPr>
          <p:cNvPr id="2" name="Content Placeholder 1"/>
          <p:cNvSpPr>
            <a:spLocks noGrp="1"/>
          </p:cNvSpPr>
          <p:nvPr>
            <p:ph idx="1"/>
          </p:nvPr>
        </p:nvSpPr>
        <p:spPr>
          <a:xfrm>
            <a:off x="3429000" y="1828800"/>
            <a:ext cx="5257800" cy="4525963"/>
          </a:xfrm>
        </p:spPr>
        <p:txBody>
          <a:bodyPr>
            <a:normAutofit lnSpcReduction="10000"/>
          </a:bodyPr>
          <a:lstStyle/>
          <a:p>
            <a:pPr lvl="1"/>
            <a:r>
              <a:rPr lang="en-US" sz="2800" dirty="0">
                <a:latin typeface="Tahoma" panose="020B0604030504040204" pitchFamily="34" charset="0"/>
                <a:ea typeface="Tahoma" panose="020B0604030504040204" pitchFamily="34" charset="0"/>
                <a:cs typeface="Tahoma" panose="020B0604030504040204" pitchFamily="34" charset="0"/>
              </a:rPr>
              <a:t>Francisco Pizzaro landed on Peru in 1531 to search for the Incas’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gold</a:t>
            </a:r>
            <a:r>
              <a:rPr lang="en-US" sz="2800" dirty="0">
                <a:latin typeface="Tahoma" panose="020B0604030504040204" pitchFamily="34" charset="0"/>
                <a:ea typeface="Tahoma" panose="020B0604030504040204" pitchFamily="34" charset="0"/>
                <a:cs typeface="Tahoma" panose="020B0604030504040204" pitchFamily="34" charset="0"/>
              </a:rPr>
              <a:t>.</a:t>
            </a:r>
          </a:p>
          <a:p>
            <a:endParaRPr lang="en-US" sz="2800" dirty="0">
              <a:latin typeface="Tahoma" panose="020B0604030504040204" pitchFamily="34" charset="0"/>
              <a:ea typeface="Tahoma" panose="020B0604030504040204" pitchFamily="34" charset="0"/>
              <a:cs typeface="Tahoma" panose="020B0604030504040204" pitchFamily="34" charset="0"/>
            </a:endParaRPr>
          </a:p>
          <a:p>
            <a:pPr lvl="1"/>
            <a:r>
              <a:rPr lang="en-US" sz="2800" dirty="0">
                <a:latin typeface="Tahoma" panose="020B0604030504040204" pitchFamily="34" charset="0"/>
                <a:ea typeface="Tahoma" panose="020B0604030504040204" pitchFamily="34" charset="0"/>
                <a:cs typeface="Tahoma" panose="020B0604030504040204" pitchFamily="34" charset="0"/>
              </a:rPr>
              <a:t>Despite a huge ransom offered by the Inca, Pizzaro and the Spanish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executed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the Inca ruler, defeated the Incas and </a:t>
            </a:r>
            <a:r>
              <a:rPr 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captured</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their capital city of Cuzco.</a:t>
            </a:r>
          </a:p>
        </p:txBody>
      </p:sp>
      <p:pic>
        <p:nvPicPr>
          <p:cNvPr id="4" name="Picture 3" descr="The Inca Empire: Children of the Sun [ushistory.or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497836"/>
            <a:ext cx="2499812" cy="3187890"/>
          </a:xfrm>
          <a:prstGeom prst="rect">
            <a:avLst/>
          </a:prstGeom>
        </p:spPr>
      </p:pic>
    </p:spTree>
    <p:extLst>
      <p:ext uri="{BB962C8B-B14F-4D97-AF65-F5344CB8AC3E}">
        <p14:creationId xmlns:p14="http://schemas.microsoft.com/office/powerpoint/2010/main" val="974986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6045" y="609600"/>
            <a:ext cx="5937755" cy="1188720"/>
          </a:xfrm>
        </p:spPr>
        <p:txBody>
          <a:bodyPr/>
          <a:lstStyle/>
          <a:p>
            <a:r>
              <a:rPr lang="en-US" dirty="0"/>
              <a:t>Why the Spanish were victorious</a:t>
            </a:r>
          </a:p>
        </p:txBody>
      </p:sp>
      <p:sp>
        <p:nvSpPr>
          <p:cNvPr id="2" name="Content Placeholder 1"/>
          <p:cNvSpPr>
            <a:spLocks noGrp="1"/>
          </p:cNvSpPr>
          <p:nvPr>
            <p:ph idx="1"/>
          </p:nvPr>
        </p:nvSpPr>
        <p:spPr>
          <a:xfrm>
            <a:off x="1184022" y="2133600"/>
            <a:ext cx="6775955" cy="4114800"/>
          </a:xfrm>
        </p:spPr>
        <p:txBody>
          <a:bodyPr>
            <a:noAutofit/>
          </a:bodyPr>
          <a:lstStyle/>
          <a:p>
            <a:pPr marL="0" indent="0">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How could a few hundred Spanish soldiers defeat Native American armies many times their size?</a:t>
            </a:r>
          </a:p>
          <a:p>
            <a:pPr marL="0" indent="0">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Weapons and Technology </a:t>
            </a:r>
            <a:r>
              <a:rPr lang="en-US" sz="2000" dirty="0">
                <a:latin typeface="Tahoma" panose="020B0604030504040204" pitchFamily="34" charset="0"/>
                <a:ea typeface="Tahoma" panose="020B0604030504040204" pitchFamily="34" charset="0"/>
                <a:cs typeface="Tahoma" panose="020B0604030504040204" pitchFamily="34" charset="0"/>
              </a:rPr>
              <a:t>were much better for the Spanish. They had cannons, armor, and muskets.</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2. The Spanish rode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horses</a:t>
            </a:r>
            <a:r>
              <a:rPr lang="en-US" sz="2000" dirty="0">
                <a:latin typeface="Tahoma" panose="020B0604030504040204" pitchFamily="34" charset="0"/>
                <a:ea typeface="Tahoma" panose="020B0604030504040204" pitchFamily="34" charset="0"/>
                <a:cs typeface="Tahoma" panose="020B0604030504040204" pitchFamily="34" charset="0"/>
              </a:rPr>
              <a:t>, which Native Americans hadn't seen before.</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3. The Native Americans were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divided</a:t>
            </a:r>
            <a:r>
              <a:rPr lang="en-US" sz="2000" dirty="0">
                <a:latin typeface="Tahoma" panose="020B0604030504040204" pitchFamily="34" charset="0"/>
                <a:ea typeface="Tahoma" panose="020B0604030504040204" pitchFamily="34" charset="0"/>
                <a:cs typeface="Tahoma" panose="020B0604030504040204" pitchFamily="34" charset="0"/>
              </a:rPr>
              <a:t> among themselves. In Mexico, many Native Americans hated the Aztecs because of their cruelty, so they sided with the Spanish.</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4.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Diseases</a:t>
            </a:r>
            <a:r>
              <a:rPr lang="en-US" sz="2000" dirty="0">
                <a:latin typeface="Tahoma" panose="020B0604030504040204" pitchFamily="34" charset="0"/>
                <a:ea typeface="Tahoma" panose="020B0604030504040204" pitchFamily="34" charset="0"/>
                <a:cs typeface="Tahoma" panose="020B0604030504040204" pitchFamily="34" charset="0"/>
              </a:rPr>
              <a:t> killed many of the Native Americans.</a:t>
            </a:r>
          </a:p>
        </p:txBody>
      </p:sp>
    </p:spTree>
    <p:extLst>
      <p:ext uri="{BB962C8B-B14F-4D97-AF65-F5344CB8AC3E}">
        <p14:creationId xmlns:p14="http://schemas.microsoft.com/office/powerpoint/2010/main" val="571603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213314"/>
            <a:ext cx="5937755" cy="1188720"/>
          </a:xfrm>
        </p:spPr>
        <p:txBody>
          <a:bodyPr/>
          <a:lstStyle/>
          <a:p>
            <a:r>
              <a:rPr lang="en-US" dirty="0"/>
              <a:t>Spanish Technology </a:t>
            </a:r>
          </a:p>
        </p:txBody>
      </p:sp>
      <p:pic>
        <p:nvPicPr>
          <p:cNvPr id="8" name="Content Placeholder 7" descr="File:&lt;strong&gt;Spanish&lt;/strong&gt; Escopeta Flintlock &lt;strong&gt;Musket&lt;/strong&gt;.jpg - Wikimedia Commons"/>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06758"/>
            <a:ext cx="4779818" cy="1759158"/>
          </a:xfrm>
        </p:spPr>
      </p:pic>
      <p:pic>
        <p:nvPicPr>
          <p:cNvPr id="9" name="Picture 8" descr="Old &lt;strong&gt;Cannon&lt;/strong&gt;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606758"/>
            <a:ext cx="4038600" cy="1676400"/>
          </a:xfrm>
          <a:prstGeom prst="rect">
            <a:avLst/>
          </a:prstGeom>
        </p:spPr>
      </p:pic>
      <p:pic>
        <p:nvPicPr>
          <p:cNvPr id="10" name="Picture 9" descr="Lucio Piccinino | &lt;strong&gt;Armor&lt;/strong&gt; of the Dukes of Alba | Italia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00"/>
            <a:ext cx="4519612" cy="2667000"/>
          </a:xfrm>
          <a:prstGeom prst="rect">
            <a:avLst/>
          </a:prstGeom>
        </p:spPr>
      </p:pic>
      <p:pic>
        <p:nvPicPr>
          <p:cNvPr id="2" name="Picture 1" descr="European Explorer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2157" y="3775364"/>
            <a:ext cx="4501843" cy="2909316"/>
          </a:xfrm>
          <a:prstGeom prst="rect">
            <a:avLst/>
          </a:prstGeom>
        </p:spPr>
      </p:pic>
    </p:spTree>
    <p:extLst>
      <p:ext uri="{BB962C8B-B14F-4D97-AF65-F5344CB8AC3E}">
        <p14:creationId xmlns:p14="http://schemas.microsoft.com/office/powerpoint/2010/main" val="2978528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457200"/>
            <a:ext cx="5937755" cy="1188720"/>
          </a:xfrm>
        </p:spPr>
        <p:txBody>
          <a:bodyPr/>
          <a:lstStyle/>
          <a:p>
            <a:r>
              <a:rPr lang="en-US" dirty="0"/>
              <a:t>Spanish Explorers</a:t>
            </a:r>
          </a:p>
        </p:txBody>
      </p:sp>
      <p:sp>
        <p:nvSpPr>
          <p:cNvPr id="2" name="Content Placeholder 1"/>
          <p:cNvSpPr>
            <a:spLocks noGrp="1"/>
          </p:cNvSpPr>
          <p:nvPr>
            <p:ph idx="1"/>
          </p:nvPr>
        </p:nvSpPr>
        <p:spPr>
          <a:xfrm>
            <a:off x="425449" y="1905000"/>
            <a:ext cx="8293100" cy="4953000"/>
          </a:xfrm>
        </p:spPr>
        <p:txBody>
          <a:bodyPr>
            <a:normAutofit/>
          </a:bodyPr>
          <a:lstStyle/>
          <a:p>
            <a:r>
              <a:rPr lang="en-US" sz="2200" dirty="0">
                <a:latin typeface="Tahoma" panose="020B0604030504040204" pitchFamily="34" charset="0"/>
                <a:ea typeface="Tahoma" panose="020B0604030504040204" pitchFamily="34" charset="0"/>
                <a:cs typeface="Tahoma" panose="020B0604030504040204" pitchFamily="34" charset="0"/>
              </a:rPr>
              <a:t>In 1513, </a:t>
            </a:r>
            <a:r>
              <a:rPr lang="en-US" sz="2200" u="sng" dirty="0">
                <a:solidFill>
                  <a:srgbClr val="FFC000"/>
                </a:solidFill>
                <a:latin typeface="Tahoma" panose="020B0604030504040204" pitchFamily="34" charset="0"/>
                <a:ea typeface="Tahoma" panose="020B0604030504040204" pitchFamily="34" charset="0"/>
                <a:cs typeface="Tahoma" panose="020B0604030504040204" pitchFamily="34" charset="0"/>
              </a:rPr>
              <a:t>Juan Ponce de Leon </a:t>
            </a:r>
            <a:r>
              <a:rPr lang="en-US" sz="2200" dirty="0">
                <a:latin typeface="Tahoma" panose="020B0604030504040204" pitchFamily="34" charset="0"/>
                <a:ea typeface="Tahoma" panose="020B0604030504040204" pitchFamily="34" charset="0"/>
                <a:cs typeface="Tahoma" panose="020B0604030504040204" pitchFamily="34" charset="0"/>
              </a:rPr>
              <a:t>was the first Spaniard to step foot in what is now the United States. He sailed from Puerto Rico to the U.S. and discovered and named La Florida (Florida). </a:t>
            </a:r>
            <a:br>
              <a:rPr lang="en-US" sz="2200" dirty="0">
                <a:latin typeface="Tahoma" panose="020B0604030504040204" pitchFamily="34" charset="0"/>
                <a:ea typeface="Tahoma" panose="020B0604030504040204" pitchFamily="34" charset="0"/>
                <a:cs typeface="Tahoma" panose="020B0604030504040204" pitchFamily="34" charset="0"/>
              </a:rPr>
            </a:br>
            <a:endParaRPr lang="en-US" sz="2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200" dirty="0">
                <a:latin typeface="Tahoma" panose="020B0604030504040204" pitchFamily="34" charset="0"/>
                <a:ea typeface="Tahoma" panose="020B0604030504040204" pitchFamily="34" charset="0"/>
                <a:cs typeface="Tahoma" panose="020B0604030504040204" pitchFamily="34" charset="0"/>
              </a:rPr>
              <a:t>The 400-man expedition</a:t>
            </a:r>
          </a:p>
          <a:p>
            <a:r>
              <a:rPr lang="en-US" sz="2200" dirty="0">
                <a:latin typeface="Tahoma" panose="020B0604030504040204" pitchFamily="34" charset="0"/>
                <a:ea typeface="Tahoma" panose="020B0604030504040204" pitchFamily="34" charset="0"/>
                <a:cs typeface="Tahoma" panose="020B0604030504040204" pitchFamily="34" charset="0"/>
              </a:rPr>
              <a:t>In 1528, 400 Spaniards exploring Florida were attacked by Native Americans. </a:t>
            </a:r>
          </a:p>
          <a:p>
            <a:r>
              <a:rPr lang="en-US" sz="2200" dirty="0">
                <a:latin typeface="Tahoma" panose="020B0604030504040204" pitchFamily="34" charset="0"/>
                <a:ea typeface="Tahoma" panose="020B0604030504040204" pitchFamily="34" charset="0"/>
                <a:cs typeface="Tahoma" panose="020B0604030504040204" pitchFamily="34" charset="0"/>
              </a:rPr>
              <a:t>About 80 survivors fled to present day Texas.</a:t>
            </a:r>
          </a:p>
          <a:p>
            <a:r>
              <a:rPr lang="en-US" sz="2200" dirty="0">
                <a:latin typeface="Tahoma" panose="020B0604030504040204" pitchFamily="34" charset="0"/>
                <a:ea typeface="Tahoma" panose="020B0604030504040204" pitchFamily="34" charset="0"/>
                <a:cs typeface="Tahoma" panose="020B0604030504040204" pitchFamily="34" charset="0"/>
              </a:rPr>
              <a:t>After starvation, disease, and enslavement reduced their number.</a:t>
            </a:r>
          </a:p>
          <a:p>
            <a:r>
              <a:rPr lang="en-US" sz="2200" dirty="0">
                <a:latin typeface="Tahoma" panose="020B0604030504040204" pitchFamily="34" charset="0"/>
                <a:ea typeface="Tahoma" panose="020B0604030504040204" pitchFamily="34" charset="0"/>
                <a:cs typeface="Tahoma" panose="020B0604030504040204" pitchFamily="34" charset="0"/>
              </a:rPr>
              <a:t>Only four lived to escape captivity, and they fled to Mexico City where they relayed stories about cities filled with gold.</a:t>
            </a:r>
          </a:p>
        </p:txBody>
      </p:sp>
    </p:spTree>
    <p:extLst>
      <p:ext uri="{BB962C8B-B14F-4D97-AF65-F5344CB8AC3E}">
        <p14:creationId xmlns:p14="http://schemas.microsoft.com/office/powerpoint/2010/main" val="3220658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CA15-53E6-EE44-A1E4-07CA8E399F70}"/>
              </a:ext>
            </a:extLst>
          </p:cNvPr>
          <p:cNvSpPr>
            <a:spLocks noGrp="1"/>
          </p:cNvSpPr>
          <p:nvPr>
            <p:ph type="title"/>
          </p:nvPr>
        </p:nvSpPr>
        <p:spPr>
          <a:xfrm>
            <a:off x="1603122" y="609600"/>
            <a:ext cx="5937755" cy="864108"/>
          </a:xfrm>
        </p:spPr>
        <p:txBody>
          <a:bodyPr/>
          <a:lstStyle/>
          <a:p>
            <a:r>
              <a:rPr lang="en-US" dirty="0"/>
              <a:t>MORE SPANISH EXPLORERS</a:t>
            </a:r>
          </a:p>
        </p:txBody>
      </p:sp>
      <p:sp>
        <p:nvSpPr>
          <p:cNvPr id="3" name="Content Placeholder 2">
            <a:extLst>
              <a:ext uri="{FF2B5EF4-FFF2-40B4-BE49-F238E27FC236}">
                <a16:creationId xmlns:a16="http://schemas.microsoft.com/office/drawing/2014/main" id="{E1E97923-B0CD-6045-B826-297948A319BD}"/>
              </a:ext>
            </a:extLst>
          </p:cNvPr>
          <p:cNvSpPr>
            <a:spLocks noGrp="1"/>
          </p:cNvSpPr>
          <p:nvPr>
            <p:ph idx="1"/>
          </p:nvPr>
        </p:nvSpPr>
        <p:spPr>
          <a:xfrm>
            <a:off x="1219200" y="2133600"/>
            <a:ext cx="6547355" cy="3838955"/>
          </a:xfrm>
        </p:spPr>
        <p:txBody>
          <a:bodyPr>
            <a:normAutofit fontScale="92500" lnSpcReduction="10000"/>
          </a:bodyPr>
          <a:lstStyle/>
          <a:p>
            <a:r>
              <a:rPr lang="en-US" sz="2400" dirty="0">
                <a:latin typeface="Tahoma" panose="020B0604030504040204" pitchFamily="34" charset="0"/>
                <a:ea typeface="Tahoma" panose="020B0604030504040204" pitchFamily="34" charset="0"/>
                <a:cs typeface="Tahoma" panose="020B0604030504040204" pitchFamily="34" charset="0"/>
              </a:rPr>
              <a:t>Along with 1,100 Spaniards and Native Americans, Conquistador Francisco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Coronado</a:t>
            </a:r>
            <a:r>
              <a:rPr lang="en-US" sz="2400" dirty="0">
                <a:latin typeface="Tahoma" panose="020B0604030504040204" pitchFamily="34" charset="0"/>
                <a:ea typeface="Tahoma" panose="020B0604030504040204" pitchFamily="34" charset="0"/>
                <a:cs typeface="Tahoma" panose="020B0604030504040204" pitchFamily="34" charset="0"/>
              </a:rPr>
              <a:t> was looking for a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Golden City</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when explored much of New Mexico, Arizona, Texas, and Kansas.</a:t>
            </a:r>
          </a:p>
          <a:p>
            <a:r>
              <a:rPr lang="en-US" sz="2400" dirty="0">
                <a:latin typeface="Tahoma" panose="020B0604030504040204" pitchFamily="34" charset="0"/>
                <a:ea typeface="Tahoma" panose="020B0604030504040204" pitchFamily="34" charset="0"/>
                <a:cs typeface="Tahoma" panose="020B0604030504040204" pitchFamily="34" charset="0"/>
              </a:rPr>
              <a:t>Spanish explorer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Hernando De Soto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found the Mississippi River while was searching for gold in </a:t>
            </a:r>
            <a:r>
              <a:rPr lang="en-US" sz="2400" dirty="0">
                <a:latin typeface="Tahoma" panose="020B0604030504040204" pitchFamily="34" charset="0"/>
                <a:ea typeface="Tahoma" panose="020B0604030504040204" pitchFamily="34" charset="0"/>
                <a:cs typeface="Tahoma" panose="020B0604030504040204" pitchFamily="34" charset="0"/>
              </a:rPr>
              <a:t>Southeastern United States. </a:t>
            </a:r>
          </a:p>
          <a:p>
            <a:r>
              <a:rPr lang="en-US" sz="2400" dirty="0">
                <a:latin typeface="Tahoma" panose="020B0604030504040204" pitchFamily="34" charset="0"/>
                <a:ea typeface="Tahoma" panose="020B0604030504040204" pitchFamily="34" charset="0"/>
                <a:cs typeface="Tahoma" panose="020B0604030504040204" pitchFamily="34" charset="0"/>
              </a:rPr>
              <a:t>De Soto traveled as far north as the Carolinas and as far west as Oklahoma. He died in what is now Louisiana, having found the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MS River </a:t>
            </a:r>
            <a:r>
              <a:rPr lang="en-US" sz="2400" dirty="0">
                <a:latin typeface="Tahoma" panose="020B0604030504040204" pitchFamily="34" charset="0"/>
                <a:ea typeface="Tahoma" panose="020B0604030504040204" pitchFamily="34" charset="0"/>
                <a:cs typeface="Tahoma" panose="020B0604030504040204" pitchFamily="34" charset="0"/>
              </a:rPr>
              <a:t>but no gold</a:t>
            </a:r>
            <a:r>
              <a:rPr lang="en-US" sz="2000"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Tree>
    <p:extLst>
      <p:ext uri="{BB962C8B-B14F-4D97-AF65-F5344CB8AC3E}">
        <p14:creationId xmlns:p14="http://schemas.microsoft.com/office/powerpoint/2010/main" val="2692776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1" y="533400"/>
            <a:ext cx="5937755" cy="1188720"/>
          </a:xfrm>
        </p:spPr>
        <p:txBody>
          <a:bodyPr/>
          <a:lstStyle/>
          <a:p>
            <a:r>
              <a:rPr lang="en-US" dirty="0"/>
              <a:t>Colonizing Spanish America</a:t>
            </a:r>
          </a:p>
        </p:txBody>
      </p:sp>
      <p:sp>
        <p:nvSpPr>
          <p:cNvPr id="2" name="Content Placeholder 1"/>
          <p:cNvSpPr>
            <a:spLocks noGrp="1"/>
          </p:cNvSpPr>
          <p:nvPr>
            <p:ph idx="1"/>
          </p:nvPr>
        </p:nvSpPr>
        <p:spPr>
          <a:xfrm>
            <a:off x="228600" y="2019300"/>
            <a:ext cx="8686799" cy="2819400"/>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Spain created a formal system of government in its colonies. </a:t>
            </a:r>
          </a:p>
          <a:p>
            <a:r>
              <a:rPr lang="en-US" sz="2400" dirty="0">
                <a:latin typeface="Tahoma" panose="020B0604030504040204" pitchFamily="34" charset="0"/>
                <a:ea typeface="Tahoma" panose="020B0604030504040204" pitchFamily="34" charset="0"/>
                <a:cs typeface="Tahoma" panose="020B0604030504040204" pitchFamily="34" charset="0"/>
              </a:rPr>
              <a:t>A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colony</a:t>
            </a:r>
            <a:r>
              <a:rPr lang="en-US" sz="2400" dirty="0">
                <a:latin typeface="Tahoma" panose="020B0604030504040204" pitchFamily="34" charset="0"/>
                <a:ea typeface="Tahoma" panose="020B0604030504040204" pitchFamily="34" charset="0"/>
                <a:cs typeface="Tahoma" panose="020B0604030504040204" pitchFamily="34" charset="0"/>
              </a:rPr>
              <a:t> is a group of people who settle in a distant land but are still ruled by the government of their native land.</a:t>
            </a:r>
          </a:p>
          <a:p>
            <a:r>
              <a:rPr lang="en-US" sz="2400" dirty="0">
                <a:latin typeface="Tahoma" panose="020B0604030504040204" pitchFamily="34" charset="0"/>
                <a:ea typeface="Tahoma" panose="020B0604030504040204" pitchFamily="34" charset="0"/>
                <a:cs typeface="Tahoma" panose="020B0604030504040204" pitchFamily="34" charset="0"/>
              </a:rPr>
              <a:t>Government officials granted settlers huge pieces of land to start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plantations</a:t>
            </a:r>
            <a:r>
              <a:rPr lang="en-US" sz="2400" dirty="0">
                <a:latin typeface="Tahoma" panose="020B0604030504040204" pitchFamily="34" charset="0"/>
                <a:ea typeface="Tahoma" panose="020B0604030504040204" pitchFamily="34" charset="0"/>
                <a:cs typeface="Tahoma" panose="020B0604030504040204" pitchFamily="34" charset="0"/>
              </a:rPr>
              <a:t> – large farms worked by laborers who live on the property.</a:t>
            </a:r>
          </a:p>
        </p:txBody>
      </p:sp>
    </p:spTree>
    <p:extLst>
      <p:ext uri="{BB962C8B-B14F-4D97-AF65-F5344CB8AC3E}">
        <p14:creationId xmlns:p14="http://schemas.microsoft.com/office/powerpoint/2010/main" val="1720561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E998B-9F22-BE4F-9F7F-7B2DE0DB3A2E}"/>
              </a:ext>
            </a:extLst>
          </p:cNvPr>
          <p:cNvSpPr>
            <a:spLocks noGrp="1"/>
          </p:cNvSpPr>
          <p:nvPr>
            <p:ph type="title"/>
          </p:nvPr>
        </p:nvSpPr>
        <p:spPr/>
        <p:txBody>
          <a:bodyPr/>
          <a:lstStyle/>
          <a:p>
            <a:r>
              <a:rPr lang="en-US" dirty="0"/>
              <a:t>Spanish colonial America</a:t>
            </a:r>
          </a:p>
        </p:txBody>
      </p:sp>
      <p:sp>
        <p:nvSpPr>
          <p:cNvPr id="3" name="Content Placeholder 2">
            <a:extLst>
              <a:ext uri="{FF2B5EF4-FFF2-40B4-BE49-F238E27FC236}">
                <a16:creationId xmlns:a16="http://schemas.microsoft.com/office/drawing/2014/main" id="{1DEA7CE8-4385-8A46-8EF1-279AA2EBB53F}"/>
              </a:ext>
            </a:extLst>
          </p:cNvPr>
          <p:cNvSpPr>
            <a:spLocks noGrp="1"/>
          </p:cNvSpPr>
          <p:nvPr>
            <p:ph idx="1"/>
          </p:nvPr>
        </p:nvSpPr>
        <p:spPr>
          <a:xfrm>
            <a:off x="1606045" y="2638045"/>
            <a:ext cx="5937755" cy="2848355"/>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Spanish government granted </a:t>
            </a:r>
            <a:r>
              <a:rPr lang="en-US" i="1" dirty="0" err="1">
                <a:solidFill>
                  <a:srgbClr val="FFC000"/>
                </a:solidFill>
                <a:latin typeface="Tahoma" panose="020B0604030504040204" pitchFamily="34" charset="0"/>
                <a:ea typeface="Tahoma" panose="020B0604030504040204" pitchFamily="34" charset="0"/>
                <a:cs typeface="Tahoma" panose="020B0604030504040204" pitchFamily="34" charset="0"/>
              </a:rPr>
              <a:t>encomiendas</a:t>
            </a:r>
            <a:r>
              <a:rPr lang="en-US" i="1" dirty="0">
                <a:solidFill>
                  <a:srgbClr val="FFC000"/>
                </a:solidFill>
                <a:latin typeface="Tahoma" panose="020B0604030504040204" pitchFamily="34" charset="0"/>
                <a:ea typeface="Tahoma" panose="020B0604030504040204" pitchFamily="34" charset="0"/>
                <a:cs typeface="Tahoma" panose="020B0604030504040204" pitchFamily="34" charset="0"/>
              </a:rPr>
              <a:t> – </a:t>
            </a:r>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land grants that included the right to demand </a:t>
            </a:r>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labor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or</a:t>
            </a:r>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 taxes </a:t>
            </a:r>
            <a:r>
              <a:rPr lang="en-US" dirty="0">
                <a:latin typeface="Tahoma" panose="020B0604030504040204" pitchFamily="34" charset="0"/>
                <a:ea typeface="Tahoma" panose="020B0604030504040204" pitchFamily="34" charset="0"/>
                <a:cs typeface="Tahoma" panose="020B0604030504040204" pitchFamily="34" charset="0"/>
              </a:rPr>
              <a:t>from native Americans.</a:t>
            </a:r>
          </a:p>
          <a:p>
            <a:r>
              <a:rPr lang="en-US" dirty="0">
                <a:latin typeface="Tahoma" panose="020B0604030504040204" pitchFamily="34" charset="0"/>
                <a:ea typeface="Tahoma" panose="020B0604030504040204" pitchFamily="34" charset="0"/>
                <a:cs typeface="Tahoma" panose="020B0604030504040204" pitchFamily="34" charset="0"/>
              </a:rPr>
              <a:t>Native Americans were forced to work in mines for gold and silver.</a:t>
            </a:r>
          </a:p>
          <a:p>
            <a:r>
              <a:rPr lang="en-US" dirty="0">
                <a:latin typeface="Tahoma" panose="020B0604030504040204" pitchFamily="34" charset="0"/>
                <a:ea typeface="Tahoma" panose="020B0604030504040204" pitchFamily="34" charset="0"/>
                <a:cs typeface="Tahoma" panose="020B0604030504040204" pitchFamily="34" charset="0"/>
              </a:rPr>
              <a:t>Bartolome de Las Casas traveled through new Spain and worked to reform Encomienda's in the mid 1500s.</a:t>
            </a:r>
          </a:p>
          <a:p>
            <a:pPr marL="0" indent="0">
              <a:buNone/>
            </a:pPr>
            <a:endParaRPr lang="en-US" dirty="0"/>
          </a:p>
        </p:txBody>
      </p:sp>
    </p:spTree>
    <p:extLst>
      <p:ext uri="{BB962C8B-B14F-4D97-AF65-F5344CB8AC3E}">
        <p14:creationId xmlns:p14="http://schemas.microsoft.com/office/powerpoint/2010/main" val="1286841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7A5A-E41F-DD45-BBE0-52D7D4C53A25}"/>
              </a:ext>
            </a:extLst>
          </p:cNvPr>
          <p:cNvSpPr>
            <a:spLocks noGrp="1"/>
          </p:cNvSpPr>
          <p:nvPr>
            <p:ph type="title"/>
          </p:nvPr>
        </p:nvSpPr>
        <p:spPr>
          <a:xfrm>
            <a:off x="1606045" y="964692"/>
            <a:ext cx="5937755" cy="940308"/>
          </a:xfrm>
        </p:spPr>
        <p:txBody>
          <a:bodyPr/>
          <a:lstStyle/>
          <a:p>
            <a:r>
              <a:rPr lang="en-US" dirty="0"/>
              <a:t>Spanish colonial America</a:t>
            </a:r>
          </a:p>
        </p:txBody>
      </p:sp>
      <p:sp>
        <p:nvSpPr>
          <p:cNvPr id="3" name="Content Placeholder 2">
            <a:extLst>
              <a:ext uri="{FF2B5EF4-FFF2-40B4-BE49-F238E27FC236}">
                <a16:creationId xmlns:a16="http://schemas.microsoft.com/office/drawing/2014/main" id="{552FC6BF-286C-2240-8576-12CFBA55FCC3}"/>
              </a:ext>
            </a:extLst>
          </p:cNvPr>
          <p:cNvSpPr>
            <a:spLocks noGrp="1"/>
          </p:cNvSpPr>
          <p:nvPr>
            <p:ph idx="1"/>
          </p:nvPr>
        </p:nvSpPr>
        <p:spPr>
          <a:xfrm>
            <a:off x="1447800" y="2362200"/>
            <a:ext cx="6629399" cy="3886199"/>
          </a:xfrm>
        </p:spPr>
        <p:txBody>
          <a:bodyPr>
            <a:normAutofit fontScale="92500" lnSpcReduction="10000"/>
          </a:bodyPr>
          <a:lstStyle/>
          <a:p>
            <a:r>
              <a:rPr lang="en-US" sz="2400" dirty="0">
                <a:latin typeface="Tahoma" panose="020B0604030504040204" pitchFamily="34" charset="0"/>
                <a:ea typeface="Tahoma" panose="020B0604030504040204" pitchFamily="34" charset="0"/>
                <a:cs typeface="Tahoma" panose="020B0604030504040204" pitchFamily="34" charset="0"/>
              </a:rPr>
              <a:t>The Spanish established 3 types of settlements.</a:t>
            </a:r>
          </a:p>
          <a:p>
            <a:pPr lvl="1"/>
            <a:r>
              <a:rPr lang="en-US" sz="2400" dirty="0">
                <a:latin typeface="Tahoma" panose="020B0604030504040204" pitchFamily="34" charset="0"/>
                <a:ea typeface="Tahoma" panose="020B0604030504040204" pitchFamily="34" charset="0"/>
                <a:cs typeface="Tahoma" panose="020B0604030504040204" pitchFamily="34" charset="0"/>
              </a:rPr>
              <a:t>Missions: religious communities</a:t>
            </a:r>
          </a:p>
          <a:p>
            <a:pPr lvl="1"/>
            <a:r>
              <a:rPr lang="en-US" sz="2400" dirty="0">
                <a:latin typeface="Tahoma" panose="020B0604030504040204" pitchFamily="34" charset="0"/>
                <a:ea typeface="Tahoma" panose="020B0604030504040204" pitchFamily="34" charset="0"/>
                <a:cs typeface="Tahoma" panose="020B0604030504040204" pitchFamily="34" charset="0"/>
              </a:rPr>
              <a:t>Pueblos: towns, centers of trade</a:t>
            </a:r>
          </a:p>
          <a:p>
            <a:pPr lvl="1"/>
            <a:r>
              <a:rPr lang="en-US" sz="2400" dirty="0">
                <a:latin typeface="Tahoma" panose="020B0604030504040204" pitchFamily="34" charset="0"/>
                <a:ea typeface="Tahoma" panose="020B0604030504040204" pitchFamily="34" charset="0"/>
                <a:cs typeface="Tahoma" panose="020B0604030504040204" pitchFamily="34" charset="0"/>
              </a:rPr>
              <a:t>Military forts, or presidios</a:t>
            </a:r>
          </a:p>
          <a:p>
            <a:r>
              <a:rPr lang="en-US" sz="2400" dirty="0">
                <a:latin typeface="Tahoma" panose="020B0604030504040204" pitchFamily="34" charset="0"/>
                <a:ea typeface="Tahoma" panose="020B0604030504040204" pitchFamily="34" charset="0"/>
                <a:cs typeface="Tahoma" panose="020B0604030504040204" pitchFamily="34" charset="0"/>
              </a:rPr>
              <a:t>The Spanish set up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missions</a:t>
            </a:r>
            <a:r>
              <a:rPr lang="en-US" sz="2400" dirty="0">
                <a:latin typeface="Tahoma" panose="020B0604030504040204" pitchFamily="34" charset="0"/>
                <a:ea typeface="Tahoma" panose="020B0604030504040204" pitchFamily="34" charset="0"/>
                <a:cs typeface="Tahoma" panose="020B0604030504040204" pitchFamily="34" charset="0"/>
              </a:rPr>
              <a:t>, religious settlements, in their colonies to convert Native Americans to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Christianity</a:t>
            </a:r>
            <a:r>
              <a:rPr lang="en-US" sz="2400" dirty="0">
                <a:latin typeface="Tahoma" panose="020B0604030504040204" pitchFamily="34" charset="0"/>
                <a:ea typeface="Tahoma" panose="020B0604030504040204" pitchFamily="34" charset="0"/>
                <a:cs typeface="Tahoma" panose="020B0604030504040204" pitchFamily="34" charset="0"/>
              </a:rPr>
              <a:t>.</a:t>
            </a:r>
          </a:p>
          <a:p>
            <a:r>
              <a:rPr lang="en-US" sz="2400" dirty="0">
                <a:latin typeface="Tahoma" panose="020B0604030504040204" pitchFamily="34" charset="0"/>
                <a:ea typeface="Tahoma" panose="020B0604030504040204" pitchFamily="34" charset="0"/>
                <a:cs typeface="Tahoma" panose="020B0604030504040204" pitchFamily="34" charset="0"/>
              </a:rPr>
              <a:t>San Francisco, San Diego, San Antonio, and many other U.S. cities were started as Spanish missions in the 1700s.</a:t>
            </a:r>
          </a:p>
        </p:txBody>
      </p:sp>
    </p:spTree>
    <p:extLst>
      <p:ext uri="{BB962C8B-B14F-4D97-AF65-F5344CB8AC3E}">
        <p14:creationId xmlns:p14="http://schemas.microsoft.com/office/powerpoint/2010/main" val="287024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86A4-1941-664F-AABE-930D0E6B5BB1}"/>
              </a:ext>
            </a:extLst>
          </p:cNvPr>
          <p:cNvSpPr>
            <a:spLocks noGrp="1"/>
          </p:cNvSpPr>
          <p:nvPr>
            <p:ph type="title"/>
          </p:nvPr>
        </p:nvSpPr>
        <p:spPr>
          <a:xfrm>
            <a:off x="1603122" y="457200"/>
            <a:ext cx="5937755" cy="762000"/>
          </a:xfrm>
        </p:spPr>
        <p:txBody>
          <a:bodyPr/>
          <a:lstStyle/>
          <a:p>
            <a:r>
              <a:rPr lang="en-US" dirty="0"/>
              <a:t>INTRODUCTION</a:t>
            </a:r>
          </a:p>
        </p:txBody>
      </p:sp>
      <p:sp>
        <p:nvSpPr>
          <p:cNvPr id="3" name="Content Placeholder 2">
            <a:extLst>
              <a:ext uri="{FF2B5EF4-FFF2-40B4-BE49-F238E27FC236}">
                <a16:creationId xmlns:a16="http://schemas.microsoft.com/office/drawing/2014/main" id="{50496015-C07D-4E48-8507-53AF1B0AF32B}"/>
              </a:ext>
            </a:extLst>
          </p:cNvPr>
          <p:cNvSpPr>
            <a:spLocks noGrp="1"/>
          </p:cNvSpPr>
          <p:nvPr>
            <p:ph idx="1"/>
          </p:nvPr>
        </p:nvSpPr>
        <p:spPr>
          <a:xfrm>
            <a:off x="457200" y="1676400"/>
            <a:ext cx="8229600" cy="4876800"/>
          </a:xfrm>
        </p:spPr>
        <p:txBody>
          <a:bodyPr>
            <a:normAutofit/>
          </a:bodyPr>
          <a:lstStyle/>
          <a:p>
            <a:pPr marL="0" indent="0" algn="ctr">
              <a:buNone/>
            </a:pPr>
            <a:r>
              <a:rPr lang="en-US" sz="2000" dirty="0">
                <a:latin typeface="Tahoma" panose="020B0604030504040204" pitchFamily="34" charset="0"/>
                <a:ea typeface="Tahoma" panose="020B0604030504040204" pitchFamily="34" charset="0"/>
                <a:cs typeface="Tahoma" panose="020B0604030504040204" pitchFamily="34" charset="0"/>
              </a:rPr>
              <a:t>Europe was aware of the riches of Asia and Africa. Attempts to increase trade with the lands eventually developed into an era of European exploration that reached far beyond Europe’s borders.</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Factors that led to European Exploration:</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-The Crusades: Europe was exposed to new ideas and possibilities.</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-Growth of Trade: European traders were interested in Asian goods.</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-Renaissance: changed the way Europeans thought about themselves and the world</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-New Nations: enhanced trade and overseas exploration</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5901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2381-2988-0445-8BC4-08DA117E2F8A}"/>
              </a:ext>
            </a:extLst>
          </p:cNvPr>
          <p:cNvSpPr>
            <a:spLocks noGrp="1"/>
          </p:cNvSpPr>
          <p:nvPr>
            <p:ph type="title"/>
          </p:nvPr>
        </p:nvSpPr>
        <p:spPr>
          <a:xfrm>
            <a:off x="1603122" y="762000"/>
            <a:ext cx="5937755" cy="1188720"/>
          </a:xfrm>
        </p:spPr>
        <p:txBody>
          <a:bodyPr/>
          <a:lstStyle/>
          <a:p>
            <a:r>
              <a:rPr lang="en-US" dirty="0"/>
              <a:t>Society in Spanish colonies</a:t>
            </a:r>
          </a:p>
        </p:txBody>
      </p:sp>
      <p:sp>
        <p:nvSpPr>
          <p:cNvPr id="3" name="Content Placeholder 2">
            <a:extLst>
              <a:ext uri="{FF2B5EF4-FFF2-40B4-BE49-F238E27FC236}">
                <a16:creationId xmlns:a16="http://schemas.microsoft.com/office/drawing/2014/main" id="{A21D824B-09AE-B24E-BEB3-724CECA57156}"/>
              </a:ext>
            </a:extLst>
          </p:cNvPr>
          <p:cNvSpPr>
            <a:spLocks noGrp="1"/>
          </p:cNvSpPr>
          <p:nvPr>
            <p:ph idx="1"/>
          </p:nvPr>
        </p:nvSpPr>
        <p:spPr>
          <a:xfrm>
            <a:off x="533400" y="2283148"/>
            <a:ext cx="3930650" cy="4270052"/>
          </a:xfrm>
        </p:spPr>
        <p:txBody>
          <a:bodyPr>
            <a:normAutofit fontScale="92500"/>
          </a:bodyPr>
          <a:lstStyle/>
          <a:p>
            <a:r>
              <a:rPr lang="en-US" sz="2000" dirty="0">
                <a:latin typeface="Tahoma" panose="020B0604030504040204" pitchFamily="34" charset="0"/>
                <a:ea typeface="Tahoma" panose="020B0604030504040204" pitchFamily="34" charset="0"/>
                <a:cs typeface="Tahoma" panose="020B0604030504040204" pitchFamily="34" charset="0"/>
              </a:rPr>
              <a:t>A rigid social system based on birthplace and ethnic group developed in the Spanish colonies. </a:t>
            </a:r>
          </a:p>
          <a:p>
            <a:r>
              <a:rPr lang="en-US" sz="2000" dirty="0">
                <a:latin typeface="Tahoma" panose="020B0604030504040204" pitchFamily="34" charset="0"/>
                <a:ea typeface="Tahoma" panose="020B0604030504040204" pitchFamily="34" charset="0"/>
                <a:cs typeface="Tahoma" panose="020B0604030504040204" pitchFamily="34" charset="0"/>
              </a:rPr>
              <a:t>At the top of the social structure in Spanish colonies were the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peninsulares</a:t>
            </a:r>
            <a:r>
              <a:rPr lang="en-US" sz="2000" dirty="0">
                <a:latin typeface="Tahoma" panose="020B0604030504040204" pitchFamily="34" charset="0"/>
                <a:ea typeface="Tahoma" panose="020B0604030504040204" pitchFamily="34" charset="0"/>
                <a:cs typeface="Tahoma" panose="020B0604030504040204" pitchFamily="34" charset="0"/>
              </a:rPr>
              <a:t> – Spanish colonists who had been born in Spain.</a:t>
            </a:r>
          </a:p>
          <a:p>
            <a:pPr lvl="1"/>
            <a:r>
              <a:rPr lang="en-US" sz="1800" dirty="0">
                <a:latin typeface="Tahoma" panose="020B0604030504040204" pitchFamily="34" charset="0"/>
                <a:ea typeface="Tahoma" panose="020B0604030504040204" pitchFamily="34" charset="0"/>
                <a:cs typeface="Tahoma" panose="020B0604030504040204" pitchFamily="34" charset="0"/>
              </a:rPr>
              <a:t>Almost all government officials</a:t>
            </a:r>
          </a:p>
          <a:p>
            <a:r>
              <a:rPr lang="en-US" sz="2000" dirty="0">
                <a:latin typeface="Tahoma" panose="020B0604030504040204" pitchFamily="34" charset="0"/>
                <a:ea typeface="Tahoma" panose="020B0604030504040204" pitchFamily="34" charset="0"/>
                <a:cs typeface="Tahoma" panose="020B0604030504040204" pitchFamily="34" charset="0"/>
              </a:rPr>
              <a:t>This rigid system helped Spain keep control of its empire in the Americas for more than 300 years.</a:t>
            </a:r>
          </a:p>
        </p:txBody>
      </p:sp>
      <p:pic>
        <p:nvPicPr>
          <p:cNvPr id="4" name="Picture 3">
            <a:extLst>
              <a:ext uri="{FF2B5EF4-FFF2-40B4-BE49-F238E27FC236}">
                <a16:creationId xmlns:a16="http://schemas.microsoft.com/office/drawing/2014/main" id="{CE7C3A17-D295-AF42-8CF4-FB258C679E07}"/>
              </a:ext>
            </a:extLst>
          </p:cNvPr>
          <p:cNvPicPr>
            <a:picLocks noChangeAspect="1"/>
          </p:cNvPicPr>
          <p:nvPr/>
        </p:nvPicPr>
        <p:blipFill>
          <a:blip r:embed="rId2"/>
          <a:stretch>
            <a:fillRect/>
          </a:stretch>
        </p:blipFill>
        <p:spPr>
          <a:xfrm>
            <a:off x="4876800" y="2438400"/>
            <a:ext cx="3930650" cy="4035748"/>
          </a:xfrm>
          <a:prstGeom prst="rect">
            <a:avLst/>
          </a:prstGeom>
        </p:spPr>
      </p:pic>
    </p:spTree>
    <p:extLst>
      <p:ext uri="{BB962C8B-B14F-4D97-AF65-F5344CB8AC3E}">
        <p14:creationId xmlns:p14="http://schemas.microsoft.com/office/powerpoint/2010/main" val="567397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34925"/>
            <a:ext cx="9144000" cy="6823075"/>
          </a:xfrm>
        </p:spPr>
      </p:pic>
      <p:sp>
        <p:nvSpPr>
          <p:cNvPr id="2" name="TextBox 1">
            <a:extLst>
              <a:ext uri="{FF2B5EF4-FFF2-40B4-BE49-F238E27FC236}">
                <a16:creationId xmlns:a16="http://schemas.microsoft.com/office/drawing/2014/main" id="{ACB57D2E-B286-D349-8E94-234DD0AB1622}"/>
              </a:ext>
            </a:extLst>
          </p:cNvPr>
          <p:cNvSpPr txBox="1"/>
          <p:nvPr/>
        </p:nvSpPr>
        <p:spPr>
          <a:xfrm>
            <a:off x="6781800" y="1676400"/>
            <a:ext cx="1914307" cy="584775"/>
          </a:xfrm>
          <a:prstGeom prst="rect">
            <a:avLst/>
          </a:prstGeom>
          <a:noFill/>
        </p:spPr>
        <p:txBody>
          <a:bodyPr wrap="none" rtlCol="0">
            <a:spAutoFit/>
          </a:bodyPr>
          <a:lstStyle/>
          <a:p>
            <a:r>
              <a:rPr lang="en-US" sz="1600" dirty="0">
                <a:latin typeface="Apple Chancery" panose="03020702040506060504" pitchFamily="66" charset="-79"/>
                <a:cs typeface="Apple Chancery" panose="03020702040506060504" pitchFamily="66" charset="-79"/>
              </a:rPr>
              <a:t>Government officials</a:t>
            </a:r>
          </a:p>
          <a:p>
            <a:r>
              <a:rPr lang="en-US" sz="1600" dirty="0">
                <a:latin typeface="Apple Chancery" panose="03020702040506060504" pitchFamily="66" charset="-79"/>
                <a:cs typeface="Apple Chancery" panose="03020702040506060504" pitchFamily="66" charset="-79"/>
                <a:sym typeface="Wingdings" pitchFamily="2" charset="2"/>
              </a:rPr>
              <a:t>	</a:t>
            </a:r>
            <a:r>
              <a:rPr lang="en-US" sz="1600" dirty="0">
                <a:latin typeface="Apple Chancery" panose="03020702040506060504" pitchFamily="66" charset="-79"/>
                <a:cs typeface="Apple Chancery" panose="03020702040506060504" pitchFamily="66" charset="-79"/>
              </a:rPr>
              <a:t> </a:t>
            </a:r>
          </a:p>
        </p:txBody>
      </p:sp>
      <p:sp>
        <p:nvSpPr>
          <p:cNvPr id="3" name="TextBox 2">
            <a:extLst>
              <a:ext uri="{FF2B5EF4-FFF2-40B4-BE49-F238E27FC236}">
                <a16:creationId xmlns:a16="http://schemas.microsoft.com/office/drawing/2014/main" id="{038DECDF-D9E0-F54B-A3AB-C8070066A87C}"/>
              </a:ext>
            </a:extLst>
          </p:cNvPr>
          <p:cNvSpPr txBox="1"/>
          <p:nvPr/>
        </p:nvSpPr>
        <p:spPr>
          <a:xfrm>
            <a:off x="7239000" y="2667000"/>
            <a:ext cx="1737976" cy="584775"/>
          </a:xfrm>
          <a:prstGeom prst="rect">
            <a:avLst/>
          </a:prstGeom>
          <a:noFill/>
        </p:spPr>
        <p:txBody>
          <a:bodyPr wrap="none" rtlCol="0">
            <a:spAutoFit/>
          </a:bodyPr>
          <a:lstStyle/>
          <a:p>
            <a:r>
              <a:rPr lang="en-US" sz="1600" dirty="0">
                <a:latin typeface="Apple Chancery" panose="03020702040506060504" pitchFamily="66" charset="-79"/>
                <a:cs typeface="Apple Chancery" panose="03020702040506060504" pitchFamily="66" charset="-79"/>
              </a:rPr>
              <a:t>Plantation owners</a:t>
            </a:r>
          </a:p>
          <a:p>
            <a:r>
              <a:rPr lang="en-US" sz="1600" dirty="0">
                <a:latin typeface="Apple Chancery" panose="03020702040506060504" pitchFamily="66" charset="-79"/>
                <a:cs typeface="Apple Chancery" panose="03020702040506060504" pitchFamily="66" charset="-79"/>
              </a:rPr>
              <a:t>	</a:t>
            </a:r>
            <a:r>
              <a:rPr lang="en-US" sz="1600" dirty="0">
                <a:latin typeface="Apple Chancery" panose="03020702040506060504" pitchFamily="66" charset="-79"/>
                <a:cs typeface="Apple Chancery" panose="03020702040506060504" pitchFamily="66" charset="-79"/>
                <a:sym typeface="Wingdings" pitchFamily="2" charset="2"/>
              </a:rPr>
              <a:t></a:t>
            </a:r>
            <a:endParaRPr lang="en-US" sz="1600" dirty="0">
              <a:latin typeface="Apple Chancery" panose="03020702040506060504" pitchFamily="66" charset="-79"/>
              <a:cs typeface="Apple Chancery" panose="03020702040506060504" pitchFamily="66" charset="-79"/>
            </a:endParaRPr>
          </a:p>
        </p:txBody>
      </p:sp>
      <p:sp>
        <p:nvSpPr>
          <p:cNvPr id="5" name="TextBox 4">
            <a:extLst>
              <a:ext uri="{FF2B5EF4-FFF2-40B4-BE49-F238E27FC236}">
                <a16:creationId xmlns:a16="http://schemas.microsoft.com/office/drawing/2014/main" id="{971C4DB7-9949-5647-A287-51265B4419DD}"/>
              </a:ext>
            </a:extLst>
          </p:cNvPr>
          <p:cNvSpPr txBox="1"/>
          <p:nvPr/>
        </p:nvSpPr>
        <p:spPr>
          <a:xfrm>
            <a:off x="7236854" y="3329191"/>
            <a:ext cx="1991932" cy="830997"/>
          </a:xfrm>
          <a:prstGeom prst="rect">
            <a:avLst/>
          </a:prstGeom>
          <a:noFill/>
        </p:spPr>
        <p:txBody>
          <a:bodyPr wrap="square" rtlCol="0">
            <a:spAutoFit/>
          </a:bodyPr>
          <a:lstStyle/>
          <a:p>
            <a:r>
              <a:rPr lang="en-US" sz="1600" dirty="0">
                <a:latin typeface="Apple Chancery" panose="03020702040506060504" pitchFamily="66" charset="-79"/>
                <a:cs typeface="Apple Chancery" panose="03020702040506060504" pitchFamily="66" charset="-79"/>
              </a:rPr>
              <a:t>Ranchers, farmers, merchants</a:t>
            </a:r>
          </a:p>
          <a:p>
            <a:r>
              <a:rPr lang="en-US" sz="1600" dirty="0">
                <a:latin typeface="Apple Chancery" panose="03020702040506060504" pitchFamily="66" charset="-79"/>
                <a:cs typeface="Apple Chancery" panose="03020702040506060504" pitchFamily="66" charset="-79"/>
              </a:rPr>
              <a:t>	</a:t>
            </a:r>
            <a:r>
              <a:rPr lang="en-US" sz="1600" dirty="0">
                <a:latin typeface="Apple Chancery" panose="03020702040506060504" pitchFamily="66" charset="-79"/>
                <a:cs typeface="Apple Chancery" panose="03020702040506060504" pitchFamily="66" charset="-79"/>
                <a:sym typeface="Wingdings" pitchFamily="2" charset="2"/>
              </a:rPr>
              <a:t></a:t>
            </a:r>
            <a:endParaRPr lang="en-US" sz="1600" dirty="0">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547631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13072E-B985-264F-A183-E71370473CB1}"/>
              </a:ext>
            </a:extLst>
          </p:cNvPr>
          <p:cNvSpPr>
            <a:spLocks noGrp="1"/>
          </p:cNvSpPr>
          <p:nvPr>
            <p:ph type="title"/>
          </p:nvPr>
        </p:nvSpPr>
        <p:spPr/>
        <p:txBody>
          <a:bodyPr/>
          <a:lstStyle/>
          <a:p>
            <a:r>
              <a:rPr lang="en-US" dirty="0"/>
              <a:t>Checkpoint</a:t>
            </a:r>
          </a:p>
        </p:txBody>
      </p:sp>
      <p:sp>
        <p:nvSpPr>
          <p:cNvPr id="2" name="Content Placeholder 1">
            <a:extLst>
              <a:ext uri="{FF2B5EF4-FFF2-40B4-BE49-F238E27FC236}">
                <a16:creationId xmlns:a16="http://schemas.microsoft.com/office/drawing/2014/main" id="{3A359F53-E560-8B42-B2E6-5E27861F90C9}"/>
              </a:ext>
            </a:extLst>
          </p:cNvPr>
          <p:cNvSpPr>
            <a:spLocks noGrp="1"/>
          </p:cNvSpPr>
          <p:nvPr>
            <p:ph idx="1"/>
          </p:nvPr>
        </p:nvSpPr>
        <p:spPr/>
        <p:txBody>
          <a:bodyPr>
            <a:normAutofit/>
          </a:bodyPr>
          <a:lstStyle/>
          <a:p>
            <a:pPr lvl="0"/>
            <a:r>
              <a:rPr lang="en-US" sz="2400" dirty="0">
                <a:latin typeface="Tahoma" panose="020B0604030504040204" pitchFamily="34" charset="0"/>
                <a:ea typeface="Tahoma" panose="020B0604030504040204" pitchFamily="34" charset="0"/>
                <a:cs typeface="Tahoma" panose="020B0604030504040204" pitchFamily="34" charset="0"/>
              </a:rPr>
              <a:t>How were Native Americans treated under the encomienda system?</a:t>
            </a:r>
          </a:p>
          <a:p>
            <a:pPr marL="109728"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109728"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Who were the “Peninsulares” social class of early Latin America? </a:t>
            </a:r>
          </a:p>
        </p:txBody>
      </p:sp>
    </p:spTree>
    <p:extLst>
      <p:ext uri="{BB962C8B-B14F-4D97-AF65-F5344CB8AC3E}">
        <p14:creationId xmlns:p14="http://schemas.microsoft.com/office/powerpoint/2010/main" val="3729133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427006"/>
            <a:ext cx="5937755" cy="1188720"/>
          </a:xfrm>
        </p:spPr>
        <p:txBody>
          <a:bodyPr>
            <a:normAutofit fontScale="90000"/>
          </a:bodyPr>
          <a:lstStyle/>
          <a:p>
            <a:r>
              <a:rPr lang="en-US" b="1" dirty="0">
                <a:latin typeface="Tahoma" panose="020B0604030504040204" pitchFamily="34" charset="0"/>
                <a:ea typeface="Tahoma" panose="020B0604030504040204" pitchFamily="34" charset="0"/>
                <a:cs typeface="Tahoma" panose="020B0604030504040204" pitchFamily="34" charset="0"/>
              </a:rPr>
              <a:t>Section 3: Europeans Compete in North America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057" y="2329818"/>
            <a:ext cx="6143884" cy="4088476"/>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3868516"/>
            <a:ext cx="599355" cy="40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813" y="5900219"/>
            <a:ext cx="581026" cy="40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372" y="4114800"/>
            <a:ext cx="486027" cy="33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9141F219-DB31-CE42-AFE5-962808BB2C32}"/>
              </a:ext>
            </a:extLst>
          </p:cNvPr>
          <p:cNvSpPr/>
          <p:nvPr/>
        </p:nvSpPr>
        <p:spPr>
          <a:xfrm>
            <a:off x="1500057" y="1719696"/>
            <a:ext cx="6424743" cy="646331"/>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Focus Q: How did conflicts in Europe spur Exploration in America?</a:t>
            </a:r>
          </a:p>
        </p:txBody>
      </p:sp>
    </p:spTree>
    <p:extLst>
      <p:ext uri="{BB962C8B-B14F-4D97-AF65-F5344CB8AC3E}">
        <p14:creationId xmlns:p14="http://schemas.microsoft.com/office/powerpoint/2010/main" val="3461100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6045" y="511478"/>
            <a:ext cx="5937755" cy="1188720"/>
          </a:xfrm>
        </p:spPr>
        <p:txBody>
          <a:bodyPr/>
          <a:lstStyle/>
          <a:p>
            <a:r>
              <a:rPr lang="en-US" dirty="0"/>
              <a:t>Religious Conflicts</a:t>
            </a:r>
          </a:p>
        </p:txBody>
      </p:sp>
      <p:sp>
        <p:nvSpPr>
          <p:cNvPr id="2" name="Content Placeholder 1"/>
          <p:cNvSpPr>
            <a:spLocks noGrp="1"/>
          </p:cNvSpPr>
          <p:nvPr>
            <p:ph idx="1"/>
          </p:nvPr>
        </p:nvSpPr>
        <p:spPr>
          <a:xfrm>
            <a:off x="1606045" y="1828801"/>
            <a:ext cx="6394955" cy="3911228"/>
          </a:xfrm>
        </p:spPr>
        <p:txBody>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During</a:t>
            </a:r>
            <a:r>
              <a:rPr lang="en-US" sz="2800" dirty="0">
                <a:latin typeface="Tahoma" panose="020B0604030504040204" pitchFamily="34" charset="0"/>
                <a:ea typeface="Tahoma" panose="020B0604030504040204" pitchFamily="34" charset="0"/>
                <a:cs typeface="Tahoma" panose="020B0604030504040204" pitchFamily="34" charset="0"/>
              </a:rPr>
              <a:t> the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Protestant</a:t>
            </a:r>
            <a:r>
              <a:rPr lang="en-US" sz="2800" dirty="0">
                <a:latin typeface="Tahoma" panose="020B0604030504040204" pitchFamily="34" charset="0"/>
                <a:ea typeface="Tahoma" panose="020B0604030504040204" pitchFamily="34" charset="0"/>
                <a:cs typeface="Tahoma" panose="020B0604030504040204" pitchFamily="34" charset="0"/>
              </a:rPr>
              <a:t> Reformation, many European States split from the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Roman Catholic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Church.</a:t>
            </a:r>
          </a:p>
          <a:p>
            <a:endParaRPr lang="en-US" dirty="0"/>
          </a:p>
          <a:p>
            <a:endParaRPr lang="en-US" dirty="0"/>
          </a:p>
        </p:txBody>
      </p:sp>
      <p:sp>
        <p:nvSpPr>
          <p:cNvPr id="4" name="TextBox 3"/>
          <p:cNvSpPr txBox="1"/>
          <p:nvPr/>
        </p:nvSpPr>
        <p:spPr>
          <a:xfrm>
            <a:off x="4800600" y="3219901"/>
            <a:ext cx="3886200" cy="393954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English Protestants found a supporter in King Henry VIII who left Roman Catholic Church and turned England into a Protestant country.</a:t>
            </a:r>
          </a:p>
          <a:p>
            <a:endParaRPr lang="en-US" dirty="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32" y="3403600"/>
            <a:ext cx="2486025" cy="3297480"/>
          </a:xfrm>
          <a:prstGeom prst="rect">
            <a:avLst/>
          </a:prstGeom>
        </p:spPr>
      </p:pic>
    </p:spTree>
    <p:extLst>
      <p:ext uri="{BB962C8B-B14F-4D97-AF65-F5344CB8AC3E}">
        <p14:creationId xmlns:p14="http://schemas.microsoft.com/office/powerpoint/2010/main" val="2821006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624840"/>
            <a:ext cx="5937755" cy="1188720"/>
          </a:xfrm>
        </p:spPr>
        <p:txBody>
          <a:bodyPr/>
          <a:lstStyle/>
          <a:p>
            <a:r>
              <a:rPr lang="en-US" dirty="0"/>
              <a:t>King Henry VIII</a:t>
            </a:r>
          </a:p>
        </p:txBody>
      </p:sp>
      <p:sp>
        <p:nvSpPr>
          <p:cNvPr id="2" name="Content Placeholder 1"/>
          <p:cNvSpPr>
            <a:spLocks noGrp="1"/>
          </p:cNvSpPr>
          <p:nvPr>
            <p:ph idx="1"/>
          </p:nvPr>
        </p:nvSpPr>
        <p:spPr>
          <a:xfrm>
            <a:off x="3886200" y="2209800"/>
            <a:ext cx="5257800" cy="3873691"/>
          </a:xfrm>
        </p:spPr>
        <p:txBody>
          <a:bodyPr>
            <a:normAutofit fontScale="92500" lnSpcReduction="10000"/>
          </a:bodyPr>
          <a:lstStyle/>
          <a:p>
            <a:r>
              <a:rPr lang="en-US" sz="2800" dirty="0">
                <a:latin typeface="Tahoma" panose="020B0604030504040204" pitchFamily="34" charset="0"/>
                <a:ea typeface="Tahoma" panose="020B0604030504040204" pitchFamily="34" charset="0"/>
                <a:cs typeface="Tahoma" panose="020B0604030504040204" pitchFamily="34" charset="0"/>
              </a:rPr>
              <a:t>When King Henry’s wife did not produce a male heir to the throne, Henry sought to divorce and remarry.</a:t>
            </a:r>
          </a:p>
          <a:p>
            <a:pPr marL="109728"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Catholic Law does not permit divorce so Kind Henry created a Protestant Church and named it the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Church of England.</a:t>
            </a:r>
          </a:p>
        </p:txBody>
      </p:sp>
      <p:pic>
        <p:nvPicPr>
          <p:cNvPr id="4" name="Picture 3" descr="Anglicanism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739993"/>
            <a:ext cx="3657600" cy="2813304"/>
          </a:xfrm>
          <a:prstGeom prst="rect">
            <a:avLst/>
          </a:prstGeom>
        </p:spPr>
      </p:pic>
    </p:spTree>
    <p:extLst>
      <p:ext uri="{BB962C8B-B14F-4D97-AF65-F5344CB8AC3E}">
        <p14:creationId xmlns:p14="http://schemas.microsoft.com/office/powerpoint/2010/main" val="1821524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685800"/>
            <a:ext cx="5937755" cy="1188720"/>
          </a:xfrm>
        </p:spPr>
        <p:txBody>
          <a:bodyPr/>
          <a:lstStyle/>
          <a:p>
            <a:r>
              <a:rPr lang="en-US" dirty="0"/>
              <a:t>Economic Conflict</a:t>
            </a:r>
          </a:p>
        </p:txBody>
      </p:sp>
      <p:sp>
        <p:nvSpPr>
          <p:cNvPr id="2" name="Content Placeholder 1"/>
          <p:cNvSpPr>
            <a:spLocks noGrp="1"/>
          </p:cNvSpPr>
          <p:nvPr>
            <p:ph idx="1"/>
          </p:nvPr>
        </p:nvSpPr>
        <p:spPr>
          <a:xfrm>
            <a:off x="609600" y="2153412"/>
            <a:ext cx="8000999" cy="4399787"/>
          </a:xfrm>
        </p:spPr>
        <p:txBody>
          <a:bodyPr>
            <a:normAutofit fontScale="85000" lnSpcReduction="20000"/>
          </a:bodyPr>
          <a:lstStyle/>
          <a:p>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Religious tensions </a:t>
            </a:r>
            <a:r>
              <a:rPr lang="en-US" sz="2800" dirty="0">
                <a:latin typeface="Tahoma" panose="020B0604030504040204" pitchFamily="34" charset="0"/>
                <a:ea typeface="Tahoma" panose="020B0604030504040204" pitchFamily="34" charset="0"/>
                <a:cs typeface="Tahoma" panose="020B0604030504040204" pitchFamily="34" charset="0"/>
              </a:rPr>
              <a:t>created by the Reformation inflamed rivalries that already existed between the European nations.</a:t>
            </a:r>
          </a:p>
          <a:p>
            <a:r>
              <a:rPr lang="en-US" sz="2800" dirty="0">
                <a:latin typeface="Tahoma" panose="020B0604030504040204" pitchFamily="34" charset="0"/>
                <a:ea typeface="Tahoma" panose="020B0604030504040204" pitchFamily="34" charset="0"/>
                <a:cs typeface="Tahoma" panose="020B0604030504040204" pitchFamily="34" charset="0"/>
              </a:rPr>
              <a:t>They were not willing to depend on another for trade or security.</a:t>
            </a:r>
          </a:p>
          <a:p>
            <a:r>
              <a:rPr lang="en-US" sz="2800" dirty="0">
                <a:latin typeface="Tahoma" panose="020B0604030504040204" pitchFamily="34" charset="0"/>
                <a:ea typeface="Tahoma" panose="020B0604030504040204" pitchFamily="34" charset="0"/>
                <a:cs typeface="Tahoma" panose="020B0604030504040204" pitchFamily="34" charset="0"/>
              </a:rPr>
              <a:t>Thus, Spain supported Columbus to gain goods from the colonies to become wealthy.</a:t>
            </a:r>
          </a:p>
          <a:p>
            <a:r>
              <a:rPr lang="en-US" sz="2800" dirty="0">
                <a:latin typeface="Tahoma" panose="020B0604030504040204" pitchFamily="34" charset="0"/>
                <a:ea typeface="Tahoma" panose="020B0604030504040204" pitchFamily="34" charset="0"/>
                <a:cs typeface="Tahoma" panose="020B0604030504040204" pitchFamily="34" charset="0"/>
              </a:rPr>
              <a:t>Spain would have gold from the colonies sent back to pay for wars and build a strong army.</a:t>
            </a:r>
          </a:p>
          <a:p>
            <a:r>
              <a:rPr lang="en-US" sz="2800" dirty="0">
                <a:latin typeface="Tahoma" panose="020B0604030504040204" pitchFamily="34" charset="0"/>
                <a:ea typeface="Tahoma" panose="020B0604030504040204" pitchFamily="34" charset="0"/>
                <a:cs typeface="Tahoma" panose="020B0604030504040204" pitchFamily="34" charset="0"/>
              </a:rPr>
              <a:t>Spain and other European countries used the system of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mercantilism</a:t>
            </a:r>
            <a:r>
              <a:rPr lang="en-US" sz="2800" dirty="0">
                <a:latin typeface="Tahoma" panose="020B0604030504040204" pitchFamily="34" charset="0"/>
                <a:ea typeface="Tahoma" panose="020B0604030504040204" pitchFamily="34" charset="0"/>
                <a:cs typeface="Tahoma" panose="020B0604030504040204" pitchFamily="34" charset="0"/>
              </a:rPr>
              <a:t>, meaning that the colonies existed to make the home country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wealthy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and powerful.</a:t>
            </a:r>
          </a:p>
        </p:txBody>
      </p:sp>
    </p:spTree>
    <p:extLst>
      <p:ext uri="{BB962C8B-B14F-4D97-AF65-F5344CB8AC3E}">
        <p14:creationId xmlns:p14="http://schemas.microsoft.com/office/powerpoint/2010/main" val="3512575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4F58-7DA6-994A-B5F8-B282848C4051}"/>
              </a:ext>
            </a:extLst>
          </p:cNvPr>
          <p:cNvSpPr>
            <a:spLocks noGrp="1"/>
          </p:cNvSpPr>
          <p:nvPr>
            <p:ph type="title"/>
          </p:nvPr>
        </p:nvSpPr>
        <p:spPr/>
        <p:txBody>
          <a:bodyPr/>
          <a:lstStyle/>
          <a:p>
            <a:r>
              <a:rPr lang="en-US" dirty="0"/>
              <a:t>Mercantilism</a:t>
            </a:r>
          </a:p>
        </p:txBody>
      </p:sp>
      <p:sp>
        <p:nvSpPr>
          <p:cNvPr id="3" name="Content Placeholder 2">
            <a:extLst>
              <a:ext uri="{FF2B5EF4-FFF2-40B4-BE49-F238E27FC236}">
                <a16:creationId xmlns:a16="http://schemas.microsoft.com/office/drawing/2014/main" id="{7E97D901-B82D-1C42-91CF-D1DA7A862727}"/>
              </a:ext>
            </a:extLst>
          </p:cNvPr>
          <p:cNvSpPr>
            <a:spLocks noGrp="1"/>
          </p:cNvSpPr>
          <p:nvPr>
            <p:ph idx="1"/>
          </p:nvPr>
        </p:nvSpPr>
        <p:spPr/>
        <p:txBody>
          <a:bodyPr>
            <a:normAutofit lnSpcReduction="10000"/>
          </a:bodyPr>
          <a:lstStyle/>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Mercantilism – </a:t>
            </a:r>
            <a:r>
              <a:rPr lang="en-US" sz="2400" dirty="0">
                <a:latin typeface="Tahoma" panose="020B0604030504040204" pitchFamily="34" charset="0"/>
                <a:ea typeface="Tahoma" panose="020B0604030504040204" pitchFamily="34" charset="0"/>
                <a:cs typeface="Tahoma" panose="020B0604030504040204" pitchFamily="34" charset="0"/>
              </a:rPr>
              <a:t>a nation’s power is based on its wealth</a:t>
            </a:r>
          </a:p>
          <a:p>
            <a:pPr lvl="1"/>
            <a:r>
              <a:rPr lang="en-US" sz="2400" dirty="0">
                <a:latin typeface="Tahoma" panose="020B0604030504040204" pitchFamily="34" charset="0"/>
                <a:ea typeface="Tahoma" panose="020B0604030504040204" pitchFamily="34" charset="0"/>
                <a:cs typeface="Tahoma" panose="020B0604030504040204" pitchFamily="34" charset="0"/>
              </a:rPr>
              <a:t>Encouraged settlement of North America</a:t>
            </a:r>
          </a:p>
          <a:p>
            <a:pPr lvl="2"/>
            <a:r>
              <a:rPr lang="en-US" sz="2400" dirty="0">
                <a:latin typeface="Tahoma" panose="020B0604030504040204" pitchFamily="34" charset="0"/>
                <a:ea typeface="Tahoma" panose="020B0604030504040204" pitchFamily="34" charset="0"/>
                <a:cs typeface="Tahoma" panose="020B0604030504040204" pitchFamily="34" charset="0"/>
              </a:rPr>
              <a:t>Resources</a:t>
            </a:r>
          </a:p>
          <a:p>
            <a:pPr lvl="2"/>
            <a:r>
              <a:rPr lang="en-US" sz="2400" dirty="0">
                <a:latin typeface="Tahoma" panose="020B0604030504040204" pitchFamily="34" charset="0"/>
                <a:ea typeface="Tahoma" panose="020B0604030504040204" pitchFamily="34" charset="0"/>
                <a:cs typeface="Tahoma" panose="020B0604030504040204" pitchFamily="34" charset="0"/>
              </a:rPr>
              <a:t>Trade</a:t>
            </a:r>
          </a:p>
          <a:p>
            <a:pPr lvl="1"/>
            <a:r>
              <a:rPr lang="en-US" sz="2400" dirty="0">
                <a:latin typeface="Tahoma" panose="020B0604030504040204" pitchFamily="34" charset="0"/>
                <a:ea typeface="Tahoma" panose="020B0604030504040204" pitchFamily="34" charset="0"/>
                <a:cs typeface="Tahoma" panose="020B0604030504040204" pitchFamily="34" charset="0"/>
              </a:rPr>
              <a:t>Increased rivalry between nations</a:t>
            </a:r>
          </a:p>
          <a:p>
            <a:endParaRPr lang="en-US" dirty="0"/>
          </a:p>
        </p:txBody>
      </p:sp>
    </p:spTree>
    <p:extLst>
      <p:ext uri="{BB962C8B-B14F-4D97-AF65-F5344CB8AC3E}">
        <p14:creationId xmlns:p14="http://schemas.microsoft.com/office/powerpoint/2010/main" val="2021878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457200"/>
            <a:ext cx="3581400" cy="3099288"/>
          </a:xfrm>
        </p:spPr>
      </p:pic>
      <p:sp>
        <p:nvSpPr>
          <p:cNvPr id="4" name="Rectangle 3"/>
          <p:cNvSpPr/>
          <p:nvPr/>
        </p:nvSpPr>
        <p:spPr>
          <a:xfrm>
            <a:off x="4343400" y="335845"/>
            <a:ext cx="4259826" cy="6186309"/>
          </a:xfrm>
          <a:prstGeom prst="rect">
            <a:avLst/>
          </a:prstGeom>
        </p:spPr>
        <p:txBody>
          <a:bodyPr wrap="square">
            <a:spAutoFit/>
          </a:bodyPr>
          <a:lstStyle/>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Protestant England and Catholic Spain relations were strained.</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King of Spain assembled a fleet of 130 warships, the Spanish Armada, hoping to force the English Queen from the throne.</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However, the English ships met the Spanish off the coast of France and defeated them.</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The defeat of the </a:t>
            </a:r>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Spanish Armada</a:t>
            </a:r>
            <a:r>
              <a:rPr lang="en-US" dirty="0">
                <a:latin typeface="Tahoma" panose="020B0604030504040204" pitchFamily="34" charset="0"/>
                <a:ea typeface="Tahoma" panose="020B0604030504040204" pitchFamily="34" charset="0"/>
                <a:cs typeface="Tahoma" panose="020B0604030504040204" pitchFamily="34" charset="0"/>
              </a:rPr>
              <a:t> </a:t>
            </a:r>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ships</a:t>
            </a:r>
            <a:r>
              <a:rPr lang="en-US" dirty="0">
                <a:latin typeface="Tahoma" panose="020B0604030504040204" pitchFamily="34" charset="0"/>
                <a:ea typeface="Tahoma" panose="020B0604030504040204" pitchFamily="34" charset="0"/>
                <a:cs typeface="Tahoma" panose="020B0604030504040204" pitchFamily="34" charset="0"/>
              </a:rPr>
              <a:t> by England weakened Spain's control of the seas. </a:t>
            </a: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This allowed countries like </a:t>
            </a:r>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England</a:t>
            </a:r>
            <a:r>
              <a:rPr lang="en-US" dirty="0">
                <a:latin typeface="Tahoma" panose="020B0604030504040204" pitchFamily="34" charset="0"/>
                <a:ea typeface="Tahoma" panose="020B0604030504040204" pitchFamily="34" charset="0"/>
                <a:cs typeface="Tahoma" panose="020B0604030504040204" pitchFamily="34" charset="0"/>
              </a:rPr>
              <a:t> and </a:t>
            </a:r>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France</a:t>
            </a:r>
            <a:r>
              <a:rPr lang="en-US" dirty="0">
                <a:latin typeface="Tahoma" panose="020B0604030504040204" pitchFamily="34" charset="0"/>
                <a:ea typeface="Tahoma" panose="020B0604030504040204" pitchFamily="34" charset="0"/>
                <a:cs typeface="Tahoma" panose="020B0604030504040204" pitchFamily="34" charset="0"/>
              </a:rPr>
              <a:t> to start colonies in the Americas.</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As England and France founded colonies, these religious conflicts spread to the Americas.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810000"/>
            <a:ext cx="3143250" cy="2467952"/>
          </a:xfrm>
          <a:prstGeom prst="rect">
            <a:avLst/>
          </a:prstGeom>
        </p:spPr>
      </p:pic>
    </p:spTree>
    <p:extLst>
      <p:ext uri="{BB962C8B-B14F-4D97-AF65-F5344CB8AC3E}">
        <p14:creationId xmlns:p14="http://schemas.microsoft.com/office/powerpoint/2010/main" val="3711128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0780-1245-164C-B407-F6F281E075AD}"/>
              </a:ext>
            </a:extLst>
          </p:cNvPr>
          <p:cNvSpPr>
            <a:spLocks noGrp="1"/>
          </p:cNvSpPr>
          <p:nvPr>
            <p:ph type="title"/>
          </p:nvPr>
        </p:nvSpPr>
        <p:spPr/>
        <p:txBody>
          <a:bodyPr/>
          <a:lstStyle/>
          <a:p>
            <a:r>
              <a:rPr lang="en-US" dirty="0"/>
              <a:t>Religious rivalries in the Americas</a:t>
            </a:r>
          </a:p>
        </p:txBody>
      </p:sp>
      <p:sp>
        <p:nvSpPr>
          <p:cNvPr id="3" name="Content Placeholder 2">
            <a:extLst>
              <a:ext uri="{FF2B5EF4-FFF2-40B4-BE49-F238E27FC236}">
                <a16:creationId xmlns:a16="http://schemas.microsoft.com/office/drawing/2014/main" id="{D20CE151-DBEC-A14C-8A4A-1214DDFB6E73}"/>
              </a:ext>
            </a:extLst>
          </p:cNvPr>
          <p:cNvSpPr>
            <a:spLocks noGrp="1"/>
          </p:cNvSpPr>
          <p:nvPr>
            <p:ph idx="1"/>
          </p:nvPr>
        </p:nvSpPr>
        <p:spPr/>
        <p:txBody>
          <a:bodyPr>
            <a:normAutofit lnSpcReduction="10000"/>
          </a:bodyPr>
          <a:lstStyle/>
          <a:p>
            <a:pPr>
              <a:buClrTx/>
              <a:defRPr/>
            </a:pPr>
            <a:r>
              <a:rPr lang="en-US" sz="2400" dirty="0">
                <a:latin typeface="Tahoma" panose="020B0604030504040204" pitchFamily="34" charset="0"/>
                <a:ea typeface="Tahoma" panose="020B0604030504040204" pitchFamily="34" charset="0"/>
                <a:cs typeface="Tahoma" panose="020B0604030504040204" pitchFamily="34" charset="0"/>
              </a:rPr>
              <a:t>Religious divisions spread to America</a:t>
            </a:r>
          </a:p>
          <a:p>
            <a:pPr lvl="1">
              <a:buClrTx/>
              <a:defRPr/>
            </a:pPr>
            <a:r>
              <a:rPr lang="en-US" sz="2400" dirty="0">
                <a:latin typeface="Tahoma" panose="020B0604030504040204" pitchFamily="34" charset="0"/>
                <a:ea typeface="Tahoma" panose="020B0604030504040204" pitchFamily="34" charset="0"/>
                <a:cs typeface="Tahoma" panose="020B0604030504040204" pitchFamily="34" charset="0"/>
              </a:rPr>
              <a:t>Catholics: Spanish and French</a:t>
            </a:r>
          </a:p>
          <a:p>
            <a:pPr lvl="2">
              <a:buClrTx/>
              <a:defRPr/>
            </a:pPr>
            <a:r>
              <a:rPr lang="en-US" sz="2400" dirty="0">
                <a:latin typeface="Tahoma" panose="020B0604030504040204" pitchFamily="34" charset="0"/>
                <a:ea typeface="Tahoma" panose="020B0604030504040204" pitchFamily="34" charset="0"/>
                <a:cs typeface="Tahoma" panose="020B0604030504040204" pitchFamily="34" charset="0"/>
              </a:rPr>
              <a:t>Worked to spread their faith to natives</a:t>
            </a:r>
          </a:p>
          <a:p>
            <a:pPr lvl="1">
              <a:buClrTx/>
              <a:defRPr/>
            </a:pPr>
            <a:r>
              <a:rPr lang="en-US" sz="2400" dirty="0">
                <a:latin typeface="Tahoma" panose="020B0604030504040204" pitchFamily="34" charset="0"/>
                <a:ea typeface="Tahoma" panose="020B0604030504040204" pitchFamily="34" charset="0"/>
                <a:cs typeface="Tahoma" panose="020B0604030504040204" pitchFamily="34" charset="0"/>
              </a:rPr>
              <a:t>Protestants: Dutch and English</a:t>
            </a:r>
          </a:p>
          <a:p>
            <a:pPr lvl="2">
              <a:buClrTx/>
              <a:defRPr/>
            </a:pPr>
            <a:r>
              <a:rPr lang="en-US" sz="2400" dirty="0">
                <a:latin typeface="Tahoma" panose="020B0604030504040204" pitchFamily="34" charset="0"/>
                <a:ea typeface="Tahoma" panose="020B0604030504040204" pitchFamily="34" charset="0"/>
                <a:cs typeface="Tahoma" panose="020B0604030504040204" pitchFamily="34" charset="0"/>
              </a:rPr>
              <a:t>Established colonies to practice beliefs in peace</a:t>
            </a:r>
          </a:p>
          <a:p>
            <a:endParaRPr lang="en-US" dirty="0"/>
          </a:p>
        </p:txBody>
      </p:sp>
    </p:spTree>
    <p:extLst>
      <p:ext uri="{BB962C8B-B14F-4D97-AF65-F5344CB8AC3E}">
        <p14:creationId xmlns:p14="http://schemas.microsoft.com/office/powerpoint/2010/main" val="95969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6EAC-49F9-CA42-9455-A760C316030A}"/>
              </a:ext>
            </a:extLst>
          </p:cNvPr>
          <p:cNvSpPr>
            <a:spLocks noGrp="1"/>
          </p:cNvSpPr>
          <p:nvPr>
            <p:ph type="title"/>
          </p:nvPr>
        </p:nvSpPr>
        <p:spPr>
          <a:xfrm>
            <a:off x="1606045" y="964692"/>
            <a:ext cx="5937755" cy="787908"/>
          </a:xfrm>
        </p:spPr>
        <p:txBody>
          <a:bodyPr/>
          <a:lstStyle/>
          <a:p>
            <a:r>
              <a:rPr lang="en-US" dirty="0"/>
              <a:t>Introduction</a:t>
            </a:r>
          </a:p>
        </p:txBody>
      </p:sp>
      <p:sp>
        <p:nvSpPr>
          <p:cNvPr id="3" name="Content Placeholder 2">
            <a:extLst>
              <a:ext uri="{FF2B5EF4-FFF2-40B4-BE49-F238E27FC236}">
                <a16:creationId xmlns:a16="http://schemas.microsoft.com/office/drawing/2014/main" id="{B08E72F2-53DC-D442-8084-6CD83BAF313C}"/>
              </a:ext>
            </a:extLst>
          </p:cNvPr>
          <p:cNvSpPr>
            <a:spLocks noGrp="1"/>
          </p:cNvSpPr>
          <p:nvPr>
            <p:ph idx="1"/>
          </p:nvPr>
        </p:nvSpPr>
        <p:spPr>
          <a:xfrm>
            <a:off x="1447801" y="2133601"/>
            <a:ext cx="6400800" cy="4267200"/>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New Technology</a:t>
            </a:r>
          </a:p>
          <a:p>
            <a:pPr lvl="1"/>
            <a:r>
              <a:rPr lang="en-US" sz="2000" dirty="0">
                <a:latin typeface="Tahoma" panose="020B0604030504040204" pitchFamily="34" charset="0"/>
                <a:ea typeface="Tahoma" panose="020B0604030504040204" pitchFamily="34" charset="0"/>
                <a:cs typeface="Tahoma" panose="020B0604030504040204" pitchFamily="34" charset="0"/>
              </a:rPr>
              <a:t>Printing press: made it easier to print books, allowing more people access to new information.</a:t>
            </a:r>
          </a:p>
          <a:p>
            <a:pPr lvl="1"/>
            <a:r>
              <a:rPr lang="en-US" sz="2000" dirty="0">
                <a:latin typeface="Tahoma" panose="020B0604030504040204" pitchFamily="34" charset="0"/>
                <a:ea typeface="Tahoma" panose="020B0604030504040204" pitchFamily="34" charset="0"/>
                <a:cs typeface="Tahoma" panose="020B0604030504040204" pitchFamily="34" charset="0"/>
              </a:rPr>
              <a:t>Better maps &amp; instruments</a:t>
            </a:r>
          </a:p>
          <a:p>
            <a:pPr lvl="2"/>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Astrolabe</a:t>
            </a:r>
            <a:r>
              <a:rPr lang="en-US" sz="2000" dirty="0">
                <a:latin typeface="Tahoma" panose="020B0604030504040204" pitchFamily="34" charset="0"/>
                <a:ea typeface="Tahoma" panose="020B0604030504040204" pitchFamily="34" charset="0"/>
                <a:cs typeface="Tahoma" panose="020B0604030504040204" pitchFamily="34" charset="0"/>
              </a:rPr>
              <a:t>: technology that allowed sailors to determine their latitude at sea using the stars</a:t>
            </a:r>
          </a:p>
          <a:p>
            <a:pPr lvl="2"/>
            <a:r>
              <a:rPr lang="en-US" sz="2000" dirty="0">
                <a:latin typeface="Tahoma" panose="020B0604030504040204" pitchFamily="34" charset="0"/>
                <a:ea typeface="Tahoma" panose="020B0604030504040204" pitchFamily="34" charset="0"/>
                <a:cs typeface="Tahoma" panose="020B0604030504040204" pitchFamily="34" charset="0"/>
              </a:rPr>
              <a:t>Compass: allowed sailors to determine their direction</a:t>
            </a:r>
            <a:endParaRPr lang="en-US" sz="2000" dirty="0"/>
          </a:p>
        </p:txBody>
      </p:sp>
    </p:spTree>
    <p:extLst>
      <p:ext uri="{BB962C8B-B14F-4D97-AF65-F5344CB8AC3E}">
        <p14:creationId xmlns:p14="http://schemas.microsoft.com/office/powerpoint/2010/main" val="3105744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BD47-841C-E64A-8D89-BE24D4F8581A}"/>
              </a:ext>
            </a:extLst>
          </p:cNvPr>
          <p:cNvSpPr>
            <a:spLocks noGrp="1"/>
          </p:cNvSpPr>
          <p:nvPr>
            <p:ph type="title"/>
          </p:nvPr>
        </p:nvSpPr>
        <p:spPr/>
        <p:txBody>
          <a:bodyPr/>
          <a:lstStyle/>
          <a:p>
            <a:r>
              <a:rPr lang="en-US" dirty="0"/>
              <a:t>checkpoint</a:t>
            </a:r>
          </a:p>
        </p:txBody>
      </p:sp>
      <p:sp>
        <p:nvSpPr>
          <p:cNvPr id="3" name="Content Placeholder 2">
            <a:extLst>
              <a:ext uri="{FF2B5EF4-FFF2-40B4-BE49-F238E27FC236}">
                <a16:creationId xmlns:a16="http://schemas.microsoft.com/office/drawing/2014/main" id="{573F8C43-D88F-9B4F-AFB8-10C825A80AB5}"/>
              </a:ext>
            </a:extLst>
          </p:cNvPr>
          <p:cNvSpPr>
            <a:spLocks noGrp="1"/>
          </p:cNvSpPr>
          <p:nvPr>
            <p:ph idx="1"/>
          </p:nvPr>
        </p:nvSpPr>
        <p:spPr/>
        <p:txBody>
          <a:bodyPr>
            <a:normAutofit/>
          </a:bodyPr>
          <a:lstStyle/>
          <a:p>
            <a:r>
              <a:rPr lang="en-US" sz="2000" dirty="0">
                <a:latin typeface="Tahoma" panose="020B0604030504040204" pitchFamily="34" charset="0"/>
                <a:ea typeface="Tahoma" panose="020B0604030504040204" pitchFamily="34" charset="0"/>
                <a:cs typeface="Tahoma" panose="020B0604030504040204" pitchFamily="34" charset="0"/>
              </a:rPr>
              <a:t>How did the Protestant Reformation lead to European colonization of the Americas?</a:t>
            </a:r>
          </a:p>
        </p:txBody>
      </p:sp>
    </p:spTree>
    <p:extLst>
      <p:ext uri="{BB962C8B-B14F-4D97-AF65-F5344CB8AC3E}">
        <p14:creationId xmlns:p14="http://schemas.microsoft.com/office/powerpoint/2010/main" val="2270062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D5781-A9BA-EE4F-9DCC-07A4A4777528}"/>
              </a:ext>
            </a:extLst>
          </p:cNvPr>
          <p:cNvSpPr>
            <a:spLocks noGrp="1"/>
          </p:cNvSpPr>
          <p:nvPr>
            <p:ph type="title"/>
          </p:nvPr>
        </p:nvSpPr>
        <p:spPr>
          <a:xfrm>
            <a:off x="1603122" y="639098"/>
            <a:ext cx="5937755" cy="1188720"/>
          </a:xfrm>
        </p:spPr>
        <p:txBody>
          <a:bodyPr/>
          <a:lstStyle/>
          <a:p>
            <a:r>
              <a:rPr lang="en-US" dirty="0"/>
              <a:t>Northern voyages</a:t>
            </a:r>
          </a:p>
        </p:txBody>
      </p:sp>
      <p:sp>
        <p:nvSpPr>
          <p:cNvPr id="3" name="Content Placeholder 2">
            <a:extLst>
              <a:ext uri="{FF2B5EF4-FFF2-40B4-BE49-F238E27FC236}">
                <a16:creationId xmlns:a16="http://schemas.microsoft.com/office/drawing/2014/main" id="{8B9BF2E2-7CCC-BD42-86C5-938F01CCC404}"/>
              </a:ext>
            </a:extLst>
          </p:cNvPr>
          <p:cNvSpPr>
            <a:spLocks noGrp="1"/>
          </p:cNvSpPr>
          <p:nvPr>
            <p:ph idx="1"/>
          </p:nvPr>
        </p:nvSpPr>
        <p:spPr>
          <a:xfrm>
            <a:off x="723899" y="2209800"/>
            <a:ext cx="7696199" cy="4190999"/>
          </a:xfrm>
        </p:spPr>
        <p:txBody>
          <a:bodyPr>
            <a:normAutofit fontScale="92500" lnSpcReduction="10000"/>
          </a:bodyPr>
          <a:lstStyle/>
          <a:p>
            <a:r>
              <a:rPr lang="en-US" sz="2400" dirty="0">
                <a:latin typeface="Tahoma" panose="020B0604030504040204" pitchFamily="34" charset="0"/>
                <a:ea typeface="Tahoma" panose="020B0604030504040204" pitchFamily="34" charset="0"/>
                <a:cs typeface="Tahoma" panose="020B0604030504040204" pitchFamily="34" charset="0"/>
              </a:rPr>
              <a:t>European nations hoped to gain a quicker and easier route to Asia from a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Northwest Passage.</a:t>
            </a:r>
          </a:p>
          <a:p>
            <a:r>
              <a:rPr lang="en-US" sz="2400" dirty="0">
                <a:latin typeface="Tahoma" panose="020B0604030504040204" pitchFamily="34" charset="0"/>
                <a:ea typeface="Tahoma" panose="020B0604030504040204" pitchFamily="34" charset="0"/>
                <a:cs typeface="Tahoma" panose="020B0604030504040204" pitchFamily="34" charset="0"/>
              </a:rPr>
              <a:t>In 1497 John Cabot searched for the passage, supported by England.</a:t>
            </a:r>
          </a:p>
          <a:p>
            <a:pPr lvl="1"/>
            <a:r>
              <a:rPr lang="en-US" sz="2400" dirty="0">
                <a:latin typeface="Tahoma" panose="020B0604030504040204" pitchFamily="34" charset="0"/>
                <a:ea typeface="Tahoma" panose="020B0604030504040204" pitchFamily="34" charset="0"/>
                <a:cs typeface="Tahoma" panose="020B0604030504040204" pitchFamily="34" charset="0"/>
              </a:rPr>
              <a:t>He explored the area around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Newfoundland</a:t>
            </a:r>
            <a:r>
              <a:rPr lang="en-US" sz="2400" dirty="0">
                <a:latin typeface="Tahoma" panose="020B0604030504040204" pitchFamily="34" charset="0"/>
                <a:ea typeface="Tahoma" panose="020B0604030504040204" pitchFamily="34" charset="0"/>
                <a:cs typeface="Tahoma" panose="020B0604030504040204" pitchFamily="34" charset="0"/>
              </a:rPr>
              <a:t>. </a:t>
            </a:r>
          </a:p>
          <a:p>
            <a:pPr lvl="1"/>
            <a:r>
              <a:rPr lang="en-US" sz="2400" dirty="0">
                <a:latin typeface="Tahoma" panose="020B0604030504040204" pitchFamily="34" charset="0"/>
                <a:ea typeface="Tahoma" panose="020B0604030504040204" pitchFamily="34" charset="0"/>
                <a:cs typeface="Tahoma" panose="020B0604030504040204" pitchFamily="34" charset="0"/>
              </a:rPr>
              <a:t>On a second voyage, he may have explored much of the North American coast, but we cannot be sure. – His ships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disappeared</a:t>
            </a:r>
            <a:r>
              <a:rPr lang="en-US" sz="2400" dirty="0">
                <a:latin typeface="Tahoma" panose="020B0604030504040204" pitchFamily="34" charset="0"/>
                <a:ea typeface="Tahoma" panose="020B0604030504040204" pitchFamily="34" charset="0"/>
                <a:cs typeface="Tahoma" panose="020B0604030504040204" pitchFamily="34" charset="0"/>
              </a:rPr>
              <a:t> without a trace.</a:t>
            </a:r>
          </a:p>
          <a:p>
            <a:r>
              <a:rPr lang="en-US" sz="2400" dirty="0">
                <a:latin typeface="Tahoma" panose="020B0604030504040204" pitchFamily="34" charset="0"/>
                <a:ea typeface="Tahoma" panose="020B0604030504040204" pitchFamily="34" charset="0"/>
                <a:cs typeface="Tahoma" panose="020B0604030504040204" pitchFamily="34" charset="0"/>
              </a:rPr>
              <a:t>More Europeans became interested, and England, France, and Holland all financed voyages of exploration to North America.</a:t>
            </a:r>
          </a:p>
          <a:p>
            <a:endParaRPr lang="en-US" dirty="0"/>
          </a:p>
          <a:p>
            <a:endParaRPr lang="en-US" dirty="0"/>
          </a:p>
        </p:txBody>
      </p:sp>
    </p:spTree>
    <p:extLst>
      <p:ext uri="{BB962C8B-B14F-4D97-AF65-F5344CB8AC3E}">
        <p14:creationId xmlns:p14="http://schemas.microsoft.com/office/powerpoint/2010/main" val="2427856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61489-BC16-794E-AB5D-95100C94F5ED}"/>
              </a:ext>
            </a:extLst>
          </p:cNvPr>
          <p:cNvSpPr>
            <a:spLocks noGrp="1"/>
          </p:cNvSpPr>
          <p:nvPr>
            <p:ph type="title"/>
          </p:nvPr>
        </p:nvSpPr>
        <p:spPr>
          <a:xfrm>
            <a:off x="624348" y="645062"/>
            <a:ext cx="4419600" cy="1188720"/>
          </a:xfrm>
        </p:spPr>
        <p:txBody>
          <a:bodyPr/>
          <a:lstStyle/>
          <a:p>
            <a:r>
              <a:rPr lang="en-US" dirty="0"/>
              <a:t>Northern Voyages</a:t>
            </a:r>
          </a:p>
        </p:txBody>
      </p:sp>
      <p:sp>
        <p:nvSpPr>
          <p:cNvPr id="3" name="Content Placeholder 2">
            <a:extLst>
              <a:ext uri="{FF2B5EF4-FFF2-40B4-BE49-F238E27FC236}">
                <a16:creationId xmlns:a16="http://schemas.microsoft.com/office/drawing/2014/main" id="{FD9F0783-A648-D544-BE24-A3F09766B00C}"/>
              </a:ext>
            </a:extLst>
          </p:cNvPr>
          <p:cNvSpPr>
            <a:spLocks noGrp="1"/>
          </p:cNvSpPr>
          <p:nvPr>
            <p:ph idx="1"/>
          </p:nvPr>
        </p:nvSpPr>
        <p:spPr>
          <a:xfrm>
            <a:off x="501446" y="2557287"/>
            <a:ext cx="8261553" cy="4035724"/>
          </a:xfrm>
        </p:spPr>
        <p:txBody>
          <a:bodyPr>
            <a:normAutofit lnSpcReduction="10000"/>
          </a:bodyPr>
          <a:lstStyle/>
          <a:p>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English explorer henry Hudson made 4 voyages in search of a northwest passage.</a:t>
            </a:r>
          </a:p>
          <a:p>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Two during 1607-1608 were unsuccessful. His English supporters gave up on him but the Dutch financed his third trip in 1609. </a:t>
            </a:r>
          </a:p>
          <a:p>
            <a:r>
              <a:rPr lang="en-US" sz="2200" dirty="0">
                <a:latin typeface="Tahoma" panose="020B0604030504040204" pitchFamily="34" charset="0"/>
                <a:ea typeface="Tahoma" panose="020B0604030504040204" pitchFamily="34" charset="0"/>
                <a:cs typeface="Tahoma" panose="020B0604030504040204" pitchFamily="34" charset="0"/>
              </a:rPr>
              <a:t>He reached </a:t>
            </a:r>
            <a:r>
              <a:rPr lang="en-US" sz="2200" dirty="0">
                <a:solidFill>
                  <a:srgbClr val="FFC000"/>
                </a:solidFill>
                <a:latin typeface="Tahoma" panose="020B0604030504040204" pitchFamily="34" charset="0"/>
                <a:ea typeface="Tahoma" panose="020B0604030504040204" pitchFamily="34" charset="0"/>
                <a:cs typeface="Tahoma" panose="020B0604030504040204" pitchFamily="34" charset="0"/>
              </a:rPr>
              <a:t>New York </a:t>
            </a:r>
            <a:r>
              <a:rPr lang="en-US" sz="2200" dirty="0">
                <a:latin typeface="Tahoma" panose="020B0604030504040204" pitchFamily="34" charset="0"/>
                <a:ea typeface="Tahoma" panose="020B0604030504040204" pitchFamily="34" charset="0"/>
                <a:cs typeface="Tahoma" panose="020B0604030504040204" pitchFamily="34" charset="0"/>
              </a:rPr>
              <a:t>and explored up the river that is today the Hudson River.</a:t>
            </a:r>
          </a:p>
          <a:p>
            <a:r>
              <a:rPr lang="en-US" sz="2200" dirty="0">
                <a:latin typeface="Tahoma" panose="020B0604030504040204" pitchFamily="34" charset="0"/>
                <a:ea typeface="Tahoma" panose="020B0604030504040204" pitchFamily="34" charset="0"/>
                <a:cs typeface="Tahoma" panose="020B0604030504040204" pitchFamily="34" charset="0"/>
              </a:rPr>
              <a:t>Hudson was </a:t>
            </a:r>
            <a:r>
              <a:rPr lang="en-US" sz="2200" dirty="0">
                <a:solidFill>
                  <a:srgbClr val="FFC000"/>
                </a:solidFill>
                <a:latin typeface="Tahoma" panose="020B0604030504040204" pitchFamily="34" charset="0"/>
                <a:ea typeface="Tahoma" panose="020B0604030504040204" pitchFamily="34" charset="0"/>
                <a:cs typeface="Tahoma" panose="020B0604030504040204" pitchFamily="34" charset="0"/>
              </a:rPr>
              <a:t>mutinied </a:t>
            </a:r>
            <a:r>
              <a:rPr lang="en-US" sz="2200" dirty="0">
                <a:latin typeface="Tahoma" panose="020B0604030504040204" pitchFamily="34" charset="0"/>
                <a:ea typeface="Tahoma" panose="020B0604030504040204" pitchFamily="34" charset="0"/>
                <a:cs typeface="Tahoma" panose="020B0604030504040204" pitchFamily="34" charset="0"/>
              </a:rPr>
              <a:t>by an unhappy crew in 1611 they were unhappy about spending winter there.</a:t>
            </a:r>
          </a:p>
          <a:p>
            <a:r>
              <a:rPr lang="en-US" sz="2200" dirty="0">
                <a:latin typeface="Tahoma" panose="020B0604030504040204" pitchFamily="34" charset="0"/>
                <a:ea typeface="Tahoma" panose="020B0604030504040204" pitchFamily="34" charset="0"/>
                <a:cs typeface="Tahoma" panose="020B0604030504040204" pitchFamily="34" charset="0"/>
              </a:rPr>
              <a:t>He, his son, and 7 loyal crew members were forced on a small boat, never heard from again.</a:t>
            </a:r>
          </a:p>
          <a:p>
            <a:endParaRPr lang="en-US" sz="2000" dirty="0">
              <a:solidFill>
                <a:schemeClr val="tx1"/>
              </a:solidFill>
            </a:endParaRPr>
          </a:p>
        </p:txBody>
      </p:sp>
      <p:pic>
        <p:nvPicPr>
          <p:cNvPr id="4" name="Picture 3">
            <a:extLst>
              <a:ext uri="{FF2B5EF4-FFF2-40B4-BE49-F238E27FC236}">
                <a16:creationId xmlns:a16="http://schemas.microsoft.com/office/drawing/2014/main" id="{59F945FB-23C8-2E45-BE26-6A76E8C907EC}"/>
              </a:ext>
            </a:extLst>
          </p:cNvPr>
          <p:cNvPicPr>
            <a:picLocks noChangeAspect="1"/>
          </p:cNvPicPr>
          <p:nvPr/>
        </p:nvPicPr>
        <p:blipFill>
          <a:blip r:embed="rId2"/>
          <a:stretch>
            <a:fillRect/>
          </a:stretch>
        </p:blipFill>
        <p:spPr>
          <a:xfrm>
            <a:off x="5562600" y="533468"/>
            <a:ext cx="3200399" cy="1749384"/>
          </a:xfrm>
          <a:prstGeom prst="rect">
            <a:avLst/>
          </a:prstGeom>
        </p:spPr>
      </p:pic>
    </p:spTree>
    <p:extLst>
      <p:ext uri="{BB962C8B-B14F-4D97-AF65-F5344CB8AC3E}">
        <p14:creationId xmlns:p14="http://schemas.microsoft.com/office/powerpoint/2010/main" val="1682529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692581"/>
            <a:ext cx="5937755" cy="1016508"/>
          </a:xfrm>
        </p:spPr>
        <p:txBody>
          <a:bodyPr>
            <a:normAutofit fontScale="90000"/>
          </a:bodyPr>
          <a:lstStyle/>
          <a:p>
            <a:r>
              <a:rPr lang="en-US" b="1" dirty="0">
                <a:latin typeface="Tahoma" panose="020B0604030504040204" pitchFamily="34" charset="0"/>
                <a:ea typeface="Tahoma" panose="020B0604030504040204" pitchFamily="34" charset="0"/>
                <a:cs typeface="Tahoma" panose="020B0604030504040204" pitchFamily="34" charset="0"/>
              </a:rPr>
              <a:t>Section 4: France and the Netherlands in North America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000" y="3200400"/>
            <a:ext cx="3276600" cy="33528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005" y="3049792"/>
            <a:ext cx="35052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100" y="5357876"/>
            <a:ext cx="2014105" cy="1352538"/>
          </a:xfrm>
          <a:prstGeom prst="rect">
            <a:avLst/>
          </a:prstGeom>
        </p:spPr>
      </p:pic>
      <p:sp>
        <p:nvSpPr>
          <p:cNvPr id="8" name="TextBox 7"/>
          <p:cNvSpPr txBox="1"/>
          <p:nvPr/>
        </p:nvSpPr>
        <p:spPr>
          <a:xfrm>
            <a:off x="3622100" y="5010834"/>
            <a:ext cx="1600200" cy="646331"/>
          </a:xfrm>
          <a:prstGeom prst="rect">
            <a:avLst/>
          </a:prstGeom>
          <a:noFill/>
        </p:spPr>
        <p:txBody>
          <a:bodyPr wrap="square" rtlCol="0">
            <a:spAutoFit/>
          </a:bodyPr>
          <a:lstStyle/>
          <a:p>
            <a:r>
              <a:rPr lang="en-US" dirty="0"/>
              <a:t>Dutch Exploration</a:t>
            </a:r>
          </a:p>
        </p:txBody>
      </p:sp>
      <p:sp>
        <p:nvSpPr>
          <p:cNvPr id="2" name="Rectangle 1">
            <a:extLst>
              <a:ext uri="{FF2B5EF4-FFF2-40B4-BE49-F238E27FC236}">
                <a16:creationId xmlns:a16="http://schemas.microsoft.com/office/drawing/2014/main" id="{00906A52-5E78-444B-BE31-2931081336C3}"/>
              </a:ext>
            </a:extLst>
          </p:cNvPr>
          <p:cNvSpPr/>
          <p:nvPr/>
        </p:nvSpPr>
        <p:spPr>
          <a:xfrm>
            <a:off x="1603122" y="1830475"/>
            <a:ext cx="6016878" cy="923330"/>
          </a:xfrm>
          <a:prstGeom prst="rect">
            <a:avLst/>
          </a:prstGeom>
        </p:spPr>
        <p:txBody>
          <a:bodyPr wrap="square">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Focus Q: What impact did the establishment of French and Dutch colonies in North America have on Native Americans?</a:t>
            </a:r>
          </a:p>
        </p:txBody>
      </p:sp>
    </p:spTree>
    <p:extLst>
      <p:ext uri="{BB962C8B-B14F-4D97-AF65-F5344CB8AC3E}">
        <p14:creationId xmlns:p14="http://schemas.microsoft.com/office/powerpoint/2010/main" val="110346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33400"/>
            <a:ext cx="3349878" cy="711708"/>
          </a:xfrm>
        </p:spPr>
        <p:txBody>
          <a:bodyPr>
            <a:normAutofit fontScale="90000"/>
          </a:bodyPr>
          <a:lstStyle/>
          <a:p>
            <a:r>
              <a:rPr lang="en-US" dirty="0"/>
              <a:t>New France</a:t>
            </a:r>
          </a:p>
        </p:txBody>
      </p:sp>
      <p:sp>
        <p:nvSpPr>
          <p:cNvPr id="2" name="Content Placeholder 1"/>
          <p:cNvSpPr>
            <a:spLocks noGrp="1"/>
          </p:cNvSpPr>
          <p:nvPr>
            <p:ph idx="1"/>
          </p:nvPr>
        </p:nvSpPr>
        <p:spPr>
          <a:xfrm>
            <a:off x="330201" y="1828800"/>
            <a:ext cx="5181600" cy="4495800"/>
          </a:xfrm>
        </p:spPr>
        <p:txBody>
          <a:bodyPr>
            <a:normAutofit fontScale="92500" lnSpcReduction="10000"/>
          </a:bodyPr>
          <a:lstStyle/>
          <a:p>
            <a:pPr lvl="2"/>
            <a:r>
              <a:rPr lang="en-US" sz="2800" dirty="0">
                <a:latin typeface="Tahoma" panose="020B0604030504040204" pitchFamily="34" charset="0"/>
                <a:ea typeface="Tahoma" panose="020B0604030504040204" pitchFamily="34" charset="0"/>
                <a:cs typeface="Tahoma" panose="020B0604030504040204" pitchFamily="34" charset="0"/>
              </a:rPr>
              <a:t>Samuel de Champlain made 11 voyages from France and established what today is Quebec. He continued into Vermont and New York.</a:t>
            </a:r>
          </a:p>
          <a:p>
            <a:pPr lvl="2"/>
            <a:r>
              <a:rPr lang="en-US" sz="2800" dirty="0">
                <a:latin typeface="Tahoma" panose="020B0604030504040204" pitchFamily="34" charset="0"/>
                <a:ea typeface="Tahoma" panose="020B0604030504040204" pitchFamily="34" charset="0"/>
                <a:cs typeface="Tahoma" panose="020B0604030504040204" pitchFamily="34" charset="0"/>
              </a:rPr>
              <a:t>This gave the French an influence in this region that lasted 150 years.</a:t>
            </a:r>
          </a:p>
          <a:p>
            <a:pPr lvl="2"/>
            <a:r>
              <a:rPr lang="en-US" sz="2800" dirty="0">
                <a:latin typeface="Tahoma" panose="020B0604030504040204" pitchFamily="34" charset="0"/>
                <a:ea typeface="Tahoma" panose="020B0604030504040204" pitchFamily="34" charset="0"/>
                <a:cs typeface="Tahoma" panose="020B0604030504040204" pitchFamily="34" charset="0"/>
              </a:rPr>
              <a:t>Unlike the Spaniards, the French were not looking for gold, but for fish and furs.</a:t>
            </a:r>
          </a:p>
          <a:p>
            <a:pPr lvl="2"/>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File:Québec-1608-&lt;strong&gt;Champlain&lt;/strong&gt;-construisant-son-Habitation.jp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2628" y="3581400"/>
            <a:ext cx="3258857" cy="2895600"/>
          </a:xfrm>
          <a:prstGeom prst="rect">
            <a:avLst/>
          </a:prstGeom>
        </p:spPr>
      </p:pic>
      <p:pic>
        <p:nvPicPr>
          <p:cNvPr id="1026" name="Picture 2" descr="Lake Champlain - Wikipedia">
            <a:extLst>
              <a:ext uri="{FF2B5EF4-FFF2-40B4-BE49-F238E27FC236}">
                <a16:creationId xmlns:a16="http://schemas.microsoft.com/office/drawing/2014/main" id="{B44667E5-3354-F444-B785-07104C294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0" y="104188"/>
            <a:ext cx="2935287" cy="2966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496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9322" y="609600"/>
            <a:ext cx="5937755" cy="1188720"/>
          </a:xfrm>
        </p:spPr>
        <p:txBody>
          <a:bodyPr/>
          <a:lstStyle/>
          <a:p>
            <a:r>
              <a:rPr lang="en-US" dirty="0"/>
              <a:t>Life in New France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093416"/>
            <a:ext cx="2979045" cy="4154984"/>
          </a:xfrm>
        </p:spPr>
      </p:pic>
      <p:sp>
        <p:nvSpPr>
          <p:cNvPr id="4" name="Rectangle 3"/>
          <p:cNvSpPr/>
          <p:nvPr/>
        </p:nvSpPr>
        <p:spPr>
          <a:xfrm>
            <a:off x="4572000" y="1981200"/>
            <a:ext cx="3581400" cy="4524315"/>
          </a:xfrm>
          <a:prstGeom prst="rect">
            <a:avLst/>
          </a:prstGeom>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While the Spanish forced Native Americans into harsh labor, French colonists established an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animal skin </a:t>
            </a:r>
            <a:r>
              <a:rPr lang="en-US" sz="2400" dirty="0">
                <a:latin typeface="Tahoma" panose="020B0604030504040204" pitchFamily="34" charset="0"/>
                <a:ea typeface="Tahoma" panose="020B0604030504040204" pitchFamily="34" charset="0"/>
                <a:cs typeface="Tahoma" panose="020B0604030504040204" pitchFamily="34" charset="0"/>
              </a:rPr>
              <a:t>and</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 fur </a:t>
            </a:r>
            <a:r>
              <a:rPr lang="en-US" sz="2400" dirty="0">
                <a:latin typeface="Tahoma" panose="020B0604030504040204" pitchFamily="34" charset="0"/>
                <a:ea typeface="Tahoma" panose="020B0604030504040204" pitchFamily="34" charset="0"/>
                <a:cs typeface="Tahoma" panose="020B0604030504040204" pitchFamily="34" charset="0"/>
              </a:rPr>
              <a:t>trade</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with Native Americans. </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Beaver skins sent to Europe and made into hats were very profitable.</a:t>
            </a:r>
          </a:p>
          <a:p>
            <a:endParaRPr lang="en-US" sz="2400" dirty="0"/>
          </a:p>
        </p:txBody>
      </p:sp>
    </p:spTree>
    <p:extLst>
      <p:ext uri="{BB962C8B-B14F-4D97-AF65-F5344CB8AC3E}">
        <p14:creationId xmlns:p14="http://schemas.microsoft.com/office/powerpoint/2010/main" val="4070334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1" y="701042"/>
            <a:ext cx="5937755" cy="874267"/>
          </a:xfrm>
        </p:spPr>
        <p:txBody>
          <a:bodyPr/>
          <a:lstStyle/>
          <a:p>
            <a:r>
              <a:rPr lang="en-US" dirty="0"/>
              <a:t>Trade</a:t>
            </a:r>
          </a:p>
        </p:txBody>
      </p:sp>
      <p:sp>
        <p:nvSpPr>
          <p:cNvPr id="2" name="Content Placeholder 1"/>
          <p:cNvSpPr>
            <a:spLocks noGrp="1"/>
          </p:cNvSpPr>
          <p:nvPr>
            <p:ph idx="1"/>
          </p:nvPr>
        </p:nvSpPr>
        <p:spPr>
          <a:xfrm>
            <a:off x="800098" y="1905000"/>
            <a:ext cx="7543799" cy="3531107"/>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Trading posts were established in Nova Scotia, Quebec City, and Montreal and became busy centers of commerce (business).</a:t>
            </a: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Coureurs de bois </a:t>
            </a:r>
            <a:r>
              <a:rPr lang="en-US" sz="2400" dirty="0">
                <a:latin typeface="Tahoma" panose="020B0604030504040204" pitchFamily="34" charset="0"/>
                <a:ea typeface="Tahoma" panose="020B0604030504040204" pitchFamily="34" charset="0"/>
                <a:cs typeface="Tahoma" panose="020B0604030504040204" pitchFamily="34" charset="0"/>
              </a:rPr>
              <a:t>French term for “runners of the woods” were people who traded pelts independently.</a:t>
            </a:r>
          </a:p>
          <a:p>
            <a:pPr lvl="1"/>
            <a:r>
              <a:rPr lang="en-US" sz="2200" dirty="0">
                <a:latin typeface="Tahoma" panose="020B0604030504040204" pitchFamily="34" charset="0"/>
                <a:ea typeface="Tahoma" panose="020B0604030504040204" pitchFamily="34" charset="0"/>
                <a:cs typeface="Tahoma" panose="020B0604030504040204" pitchFamily="34" charset="0"/>
              </a:rPr>
              <a:t>They sought Native Americans to trade with, and many married native American women.</a:t>
            </a:r>
          </a:p>
        </p:txBody>
      </p:sp>
      <p:pic>
        <p:nvPicPr>
          <p:cNvPr id="2050" name="Picture 2" descr="Voyageurs and Coureur des Bois – All About Canadian History">
            <a:extLst>
              <a:ext uri="{FF2B5EF4-FFF2-40B4-BE49-F238E27FC236}">
                <a16:creationId xmlns:a16="http://schemas.microsoft.com/office/drawing/2014/main" id="{7AD6889B-F90C-ED49-BA8B-CCAE1752D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648200"/>
            <a:ext cx="3124200"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080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609601"/>
            <a:ext cx="5937755" cy="1188720"/>
          </a:xfrm>
        </p:spPr>
        <p:txBody>
          <a:bodyPr/>
          <a:lstStyle/>
          <a:p>
            <a:r>
              <a:rPr lang="en-US" dirty="0"/>
              <a:t>Exploring the Mississippi</a:t>
            </a:r>
          </a:p>
        </p:txBody>
      </p:sp>
      <p:sp>
        <p:nvSpPr>
          <p:cNvPr id="2" name="Content Placeholder 1"/>
          <p:cNvSpPr>
            <a:spLocks noGrp="1"/>
          </p:cNvSpPr>
          <p:nvPr>
            <p:ph idx="1"/>
          </p:nvPr>
        </p:nvSpPr>
        <p:spPr>
          <a:xfrm>
            <a:off x="3962400" y="1905000"/>
            <a:ext cx="5105400" cy="4876800"/>
          </a:xfrm>
        </p:spPr>
        <p:txBody>
          <a:bodyPr>
            <a:normAutofit fontScale="85000" lnSpcReduction="20000"/>
          </a:bodyPr>
          <a:lstStyle/>
          <a:p>
            <a:r>
              <a:rPr lang="en-US" sz="2400" dirty="0">
                <a:latin typeface="Tahoma" panose="020B0604030504040204" pitchFamily="34" charset="0"/>
                <a:ea typeface="Tahoma" panose="020B0604030504040204" pitchFamily="34" charset="0"/>
                <a:cs typeface="Tahoma" panose="020B0604030504040204" pitchFamily="34" charset="0"/>
              </a:rPr>
              <a:t>Jacques Marquette, a French missionary, established two missions along the Great Lakes (Michigan).</a:t>
            </a:r>
          </a:p>
          <a:p>
            <a:r>
              <a:rPr lang="en-US" sz="2400" dirty="0">
                <a:latin typeface="Tahoma" panose="020B0604030504040204" pitchFamily="34" charset="0"/>
                <a:ea typeface="Tahoma" panose="020B0604030504040204" pitchFamily="34" charset="0"/>
                <a:cs typeface="Tahoma" panose="020B0604030504040204" pitchFamily="34" charset="0"/>
              </a:rPr>
              <a:t>Marquette and Louis Joliet, a French Canadian Fur Trader, traveled along the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Mississippi</a:t>
            </a:r>
            <a:r>
              <a:rPr lang="en-US" sz="2400" dirty="0">
                <a:latin typeface="Tahoma" panose="020B0604030504040204" pitchFamily="34" charset="0"/>
                <a:ea typeface="Tahoma" panose="020B0604030504040204" pitchFamily="34" charset="0"/>
                <a:cs typeface="Tahoma" panose="020B0604030504040204" pitchFamily="34" charset="0"/>
              </a:rPr>
              <a:t> River for a month, thinking it was the Northwest Passage.</a:t>
            </a:r>
          </a:p>
          <a:p>
            <a:r>
              <a:rPr lang="en-US" sz="2400" dirty="0">
                <a:latin typeface="Tahoma" panose="020B0604030504040204" pitchFamily="34" charset="0"/>
                <a:ea typeface="Tahoma" panose="020B0604030504040204" pitchFamily="34" charset="0"/>
                <a:cs typeface="Tahoma" panose="020B0604030504040204" pitchFamily="34" charset="0"/>
              </a:rPr>
              <a:t>Although it was not, they provided the French with a water route into the heart of North America.</a:t>
            </a:r>
          </a:p>
          <a:p>
            <a:r>
              <a:rPr lang="en-US" sz="2400" dirty="0">
                <a:latin typeface="Tahoma" panose="020B0604030504040204" pitchFamily="34" charset="0"/>
                <a:ea typeface="Tahoma" panose="020B0604030504040204" pitchFamily="34" charset="0"/>
                <a:cs typeface="Tahoma" panose="020B0604030504040204" pitchFamily="34" charset="0"/>
              </a:rPr>
              <a:t>The exploration of the Mississippi River was completed in 1692 by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Robert Cavalier</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Also known as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La Salle</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La Salle reached the Gulf of Mexico, </a:t>
            </a:r>
            <a:r>
              <a:rPr lang="en-US" sz="2400" dirty="0">
                <a:latin typeface="Tahoma" panose="020B0604030504040204" pitchFamily="34" charset="0"/>
                <a:ea typeface="Tahoma" panose="020B0604030504040204" pitchFamily="34" charset="0"/>
                <a:cs typeface="Tahoma" panose="020B0604030504040204" pitchFamily="34" charset="0"/>
              </a:rPr>
              <a:t>claiming the MS River Valley for France.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La Salle </a:t>
            </a:r>
            <a:r>
              <a:rPr lang="en-US" sz="2400" dirty="0">
                <a:latin typeface="Tahoma" panose="020B0604030504040204" pitchFamily="34" charset="0"/>
                <a:ea typeface="Tahoma" panose="020B0604030504040204" pitchFamily="34" charset="0"/>
                <a:cs typeface="Tahoma" panose="020B0604030504040204" pitchFamily="34" charset="0"/>
              </a:rPr>
              <a:t>named the region Louisiana after  King Louis XIV.</a:t>
            </a:r>
          </a:p>
        </p:txBody>
      </p:sp>
      <p:pic>
        <p:nvPicPr>
          <p:cNvPr id="4" name="Picture 3" descr="Fichier:Voyage de Lasalle.jpg — Wikipé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57400"/>
            <a:ext cx="3505200" cy="3200400"/>
          </a:xfrm>
          <a:prstGeom prst="rect">
            <a:avLst/>
          </a:prstGeom>
        </p:spPr>
      </p:pic>
    </p:spTree>
    <p:extLst>
      <p:ext uri="{BB962C8B-B14F-4D97-AF65-F5344CB8AC3E}">
        <p14:creationId xmlns:p14="http://schemas.microsoft.com/office/powerpoint/2010/main" val="3230172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510505"/>
            <a:ext cx="5937755" cy="1188720"/>
          </a:xfrm>
        </p:spPr>
        <p:txBody>
          <a:bodyPr/>
          <a:lstStyle/>
          <a:p>
            <a:r>
              <a:rPr lang="en-US" dirty="0"/>
              <a:t>New Netherland</a:t>
            </a:r>
          </a:p>
        </p:txBody>
      </p:sp>
      <p:sp>
        <p:nvSpPr>
          <p:cNvPr id="2" name="Content Placeholder 1"/>
          <p:cNvSpPr>
            <a:spLocks noGrp="1"/>
          </p:cNvSpPr>
          <p:nvPr>
            <p:ph idx="1"/>
          </p:nvPr>
        </p:nvSpPr>
        <p:spPr>
          <a:xfrm>
            <a:off x="160865" y="1981200"/>
            <a:ext cx="4387690" cy="4572000"/>
          </a:xfrm>
        </p:spPr>
        <p:txBody>
          <a:bodyPr>
            <a:normAutofit/>
          </a:bodyPr>
          <a:lstStyle/>
          <a:p>
            <a:r>
              <a:rPr lang="en-US" sz="2100" dirty="0">
                <a:latin typeface="Tahoma" panose="020B0604030504040204" pitchFamily="34" charset="0"/>
                <a:ea typeface="Tahoma" panose="020B0604030504040204" pitchFamily="34" charset="0"/>
                <a:cs typeface="Tahoma" panose="020B0604030504040204" pitchFamily="34" charset="0"/>
              </a:rPr>
              <a:t>Dutch land claims in North America were based on Henry Hudson’s exploration of the Hudson River.</a:t>
            </a:r>
          </a:p>
          <a:p>
            <a:r>
              <a:rPr lang="en-US" sz="2100" dirty="0">
                <a:latin typeface="Tahoma" panose="020B0604030504040204" pitchFamily="34" charset="0"/>
                <a:ea typeface="Tahoma" panose="020B0604030504040204" pitchFamily="34" charset="0"/>
                <a:cs typeface="Tahoma" panose="020B0604030504040204" pitchFamily="34" charset="0"/>
              </a:rPr>
              <a:t>Dutch traders arrived in 1610 and began a busy trade with Native Americans that became very profitable.</a:t>
            </a:r>
          </a:p>
          <a:p>
            <a:r>
              <a:rPr lang="en-US" sz="2100" dirty="0">
                <a:latin typeface="Tahoma" panose="020B0604030504040204" pitchFamily="34" charset="0"/>
                <a:ea typeface="Tahoma" panose="020B0604030504040204" pitchFamily="34" charset="0"/>
                <a:cs typeface="Tahoma" panose="020B0604030504040204" pitchFamily="34" charset="0"/>
              </a:rPr>
              <a:t>The Dutch West India Company established permanent settlements in northern U.S. which they called “</a:t>
            </a:r>
            <a:r>
              <a:rPr lang="en-US" sz="2100" dirty="0">
                <a:solidFill>
                  <a:srgbClr val="FFC000"/>
                </a:solidFill>
                <a:latin typeface="Tahoma" panose="020B0604030504040204" pitchFamily="34" charset="0"/>
                <a:ea typeface="Tahoma" panose="020B0604030504040204" pitchFamily="34" charset="0"/>
                <a:cs typeface="Tahoma" panose="020B0604030504040204" pitchFamily="34" charset="0"/>
              </a:rPr>
              <a:t>New Netherland</a:t>
            </a:r>
            <a:r>
              <a:rPr lang="en-US" sz="2100"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pic>
        <p:nvPicPr>
          <p:cNvPr id="3076" name="Picture 4" descr="Mapping Diversity in Old and New Netherland | National Geographic Society">
            <a:extLst>
              <a:ext uri="{FF2B5EF4-FFF2-40B4-BE49-F238E27FC236}">
                <a16:creationId xmlns:a16="http://schemas.microsoft.com/office/drawing/2014/main" id="{A20E1485-1649-EA40-BB98-EF30A38AF3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52"/>
          <a:stretch/>
        </p:blipFill>
        <p:spPr bwMode="auto">
          <a:xfrm>
            <a:off x="4595446" y="1981200"/>
            <a:ext cx="4202069" cy="436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792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2434-D854-5043-A1B9-8D3F9183A762}"/>
              </a:ext>
            </a:extLst>
          </p:cNvPr>
          <p:cNvSpPr>
            <a:spLocks noGrp="1"/>
          </p:cNvSpPr>
          <p:nvPr>
            <p:ph type="title"/>
          </p:nvPr>
        </p:nvSpPr>
        <p:spPr>
          <a:xfrm>
            <a:off x="1611907" y="605600"/>
            <a:ext cx="5937755" cy="787908"/>
          </a:xfrm>
        </p:spPr>
        <p:txBody>
          <a:bodyPr/>
          <a:lstStyle/>
          <a:p>
            <a:r>
              <a:rPr lang="en-US" dirty="0"/>
              <a:t>NEW NETHERLAND</a:t>
            </a:r>
          </a:p>
        </p:txBody>
      </p:sp>
      <p:sp>
        <p:nvSpPr>
          <p:cNvPr id="3" name="Content Placeholder 2">
            <a:extLst>
              <a:ext uri="{FF2B5EF4-FFF2-40B4-BE49-F238E27FC236}">
                <a16:creationId xmlns:a16="http://schemas.microsoft.com/office/drawing/2014/main" id="{27CA28FE-6AF2-AA48-B764-9C8C133E0900}"/>
              </a:ext>
            </a:extLst>
          </p:cNvPr>
          <p:cNvSpPr>
            <a:spLocks noGrp="1"/>
          </p:cNvSpPr>
          <p:nvPr>
            <p:ph idx="1"/>
          </p:nvPr>
        </p:nvSpPr>
        <p:spPr>
          <a:xfrm>
            <a:off x="1611907" y="1688299"/>
            <a:ext cx="5937755" cy="3457955"/>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In 1624, 300 settlers arrived from Netherland and settled at to </a:t>
            </a:r>
            <a:r>
              <a:rPr lang="en-US" dirty="0">
                <a:solidFill>
                  <a:srgbClr val="FFC000"/>
                </a:solidFill>
                <a:latin typeface="Tahoma" panose="020B0604030504040204" pitchFamily="34" charset="0"/>
                <a:ea typeface="Tahoma" panose="020B0604030504040204" pitchFamily="34" charset="0"/>
                <a:cs typeface="Tahoma" panose="020B0604030504040204" pitchFamily="34" charset="0"/>
              </a:rPr>
              <a:t>Fort Orange, </a:t>
            </a:r>
            <a:r>
              <a:rPr lang="en-US" dirty="0">
                <a:latin typeface="Tahoma" panose="020B0604030504040204" pitchFamily="34" charset="0"/>
                <a:ea typeface="Tahoma" panose="020B0604030504040204" pitchFamily="34" charset="0"/>
                <a:cs typeface="Tahoma" panose="020B0604030504040204" pitchFamily="34" charset="0"/>
              </a:rPr>
              <a:t>a Dutch fur-trading post,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which today is Albany. </a:t>
            </a:r>
            <a:r>
              <a:rPr lang="en-US" dirty="0">
                <a:latin typeface="Tahoma" panose="020B0604030504040204" pitchFamily="34" charset="0"/>
                <a:ea typeface="Tahoma" panose="020B0604030504040204" pitchFamily="34" charset="0"/>
                <a:cs typeface="Tahoma" panose="020B0604030504040204" pitchFamily="34" charset="0"/>
              </a:rPr>
              <a:t>The colonists renamed their home New Amsterdam. The population grew to about 800. </a:t>
            </a:r>
          </a:p>
          <a:p>
            <a:r>
              <a:rPr lang="en-US" dirty="0">
                <a:latin typeface="Tahoma" panose="020B0604030504040204" pitchFamily="34" charset="0"/>
                <a:ea typeface="Tahoma" panose="020B0604030504040204" pitchFamily="34" charset="0"/>
                <a:cs typeface="Tahoma" panose="020B0604030504040204" pitchFamily="34" charset="0"/>
              </a:rPr>
              <a:t>New Netherland was a barrier that kept English settlers from moving westward. </a:t>
            </a:r>
          </a:p>
          <a:p>
            <a:r>
              <a:rPr lang="en-US" dirty="0">
                <a:latin typeface="Tahoma" panose="020B0604030504040204" pitchFamily="34" charset="0"/>
                <a:ea typeface="Tahoma" panose="020B0604030504040204" pitchFamily="34" charset="0"/>
                <a:cs typeface="Tahoma" panose="020B0604030504040204" pitchFamily="34" charset="0"/>
              </a:rPr>
              <a:t>English forces seized New Netherland 1664 and changed the name to New York after the king’s brother, the Duke of York.</a:t>
            </a:r>
          </a:p>
          <a:p>
            <a:endParaRPr lang="en-US" dirty="0"/>
          </a:p>
        </p:txBody>
      </p:sp>
      <p:pic>
        <p:nvPicPr>
          <p:cNvPr id="4098" name="Picture 2" descr="Len Tantillo Fort Orange | History, Fort, New amsterdam">
            <a:extLst>
              <a:ext uri="{FF2B5EF4-FFF2-40B4-BE49-F238E27FC236}">
                <a16:creationId xmlns:a16="http://schemas.microsoft.com/office/drawing/2014/main" id="{CC0EC057-B2CB-9B49-BE35-AE7EECB89D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98"/>
          <a:stretch/>
        </p:blipFill>
        <p:spPr bwMode="auto">
          <a:xfrm>
            <a:off x="5257800" y="4532020"/>
            <a:ext cx="3581400" cy="2066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244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9B6E5-95F2-0743-A2E0-973F45690D02}"/>
              </a:ext>
            </a:extLst>
          </p:cNvPr>
          <p:cNvSpPr>
            <a:spLocks noGrp="1"/>
          </p:cNvSpPr>
          <p:nvPr>
            <p:ph type="title"/>
          </p:nvPr>
        </p:nvSpPr>
        <p:spPr>
          <a:xfrm>
            <a:off x="1606045" y="964692"/>
            <a:ext cx="5937755" cy="864108"/>
          </a:xfrm>
        </p:spPr>
        <p:txBody>
          <a:bodyPr/>
          <a:lstStyle/>
          <a:p>
            <a:r>
              <a:rPr lang="en-US" dirty="0"/>
              <a:t>Introduction</a:t>
            </a:r>
          </a:p>
        </p:txBody>
      </p:sp>
      <p:sp>
        <p:nvSpPr>
          <p:cNvPr id="3" name="Content Placeholder 2">
            <a:extLst>
              <a:ext uri="{FF2B5EF4-FFF2-40B4-BE49-F238E27FC236}">
                <a16:creationId xmlns:a16="http://schemas.microsoft.com/office/drawing/2014/main" id="{E4C9E91F-FC72-0548-9AC5-079B5E1F6CAB}"/>
              </a:ext>
            </a:extLst>
          </p:cNvPr>
          <p:cNvSpPr>
            <a:spLocks noGrp="1"/>
          </p:cNvSpPr>
          <p:nvPr>
            <p:ph idx="1"/>
          </p:nvPr>
        </p:nvSpPr>
        <p:spPr>
          <a:xfrm>
            <a:off x="1257300" y="2590800"/>
            <a:ext cx="6629400" cy="2692908"/>
          </a:xfrm>
        </p:spPr>
        <p:txBody>
          <a:bodyPr>
            <a:normAutofit/>
          </a:bodyPr>
          <a:lstStyle/>
          <a:p>
            <a:pPr marL="0" indent="0">
              <a:buNone/>
            </a:pPr>
            <a:r>
              <a:rPr lang="en-US" sz="2800" dirty="0">
                <a:latin typeface="Tahoma" panose="020B0604030504040204" pitchFamily="34" charset="0"/>
                <a:ea typeface="Tahoma" panose="020B0604030504040204" pitchFamily="34" charset="0"/>
                <a:cs typeface="Tahoma" panose="020B0604030504040204" pitchFamily="34" charset="0"/>
              </a:rPr>
              <a:t>Early explorers</a:t>
            </a:r>
          </a:p>
          <a:p>
            <a:r>
              <a:rPr lang="en-US" sz="2800" dirty="0">
                <a:latin typeface="Tahoma" panose="020B0604030504040204" pitchFamily="34" charset="0"/>
                <a:ea typeface="Tahoma" panose="020B0604030504040204" pitchFamily="34" charset="0"/>
                <a:cs typeface="Tahoma" panose="020B0604030504040204" pitchFamily="34" charset="0"/>
              </a:rPr>
              <a:t>Unaware of the Americas</a:t>
            </a:r>
          </a:p>
          <a:p>
            <a:r>
              <a:rPr lang="en-US" sz="2800" dirty="0">
                <a:latin typeface="Tahoma" panose="020B0604030504040204" pitchFamily="34" charset="0"/>
                <a:ea typeface="Tahoma" panose="020B0604030504040204" pitchFamily="34" charset="0"/>
                <a:cs typeface="Tahoma" panose="020B0604030504040204" pitchFamily="34" charset="0"/>
              </a:rPr>
              <a:t>Assumed there were only Europe,  Africa, and Asia</a:t>
            </a:r>
          </a:p>
          <a:p>
            <a:r>
              <a:rPr lang="en-US" sz="2800" dirty="0">
                <a:latin typeface="Tahoma" panose="020B0604030504040204" pitchFamily="34" charset="0"/>
                <a:ea typeface="Tahoma" panose="020B0604030504040204" pitchFamily="34" charset="0"/>
                <a:cs typeface="Tahoma" panose="020B0604030504040204" pitchFamily="34" charset="0"/>
              </a:rPr>
              <a:t>Maps did not include the Americas.</a:t>
            </a:r>
          </a:p>
        </p:txBody>
      </p:sp>
    </p:spTree>
    <p:extLst>
      <p:ext uri="{BB962C8B-B14F-4D97-AF65-F5344CB8AC3E}">
        <p14:creationId xmlns:p14="http://schemas.microsoft.com/office/powerpoint/2010/main" val="13561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1676400"/>
            <a:ext cx="4876800" cy="4754563"/>
          </a:xfrm>
        </p:spPr>
        <p:txBody>
          <a:bodyPr>
            <a:normAutofit fontScale="92500" lnSpcReduction="20000"/>
          </a:bodyPr>
          <a:lstStyle/>
          <a:p>
            <a:r>
              <a:rPr lang="en-US" sz="2400" dirty="0">
                <a:latin typeface="Tahoma" panose="020B0604030504040204" pitchFamily="34" charset="0"/>
                <a:ea typeface="Tahoma" panose="020B0604030504040204" pitchFamily="34" charset="0"/>
                <a:cs typeface="Tahoma" panose="020B0604030504040204" pitchFamily="34" charset="0"/>
              </a:rPr>
              <a:t>Native Americans provided furs to French and Dutch. Europeans gave Native Americans manufactured goods in return, such as cloth, iron pots, tools, and guns.</a:t>
            </a:r>
          </a:p>
          <a:p>
            <a:r>
              <a:rPr lang="en-US" sz="2400" dirty="0">
                <a:latin typeface="Tahoma" panose="020B0604030504040204" pitchFamily="34" charset="0"/>
                <a:ea typeface="Tahoma" panose="020B0604030504040204" pitchFamily="34" charset="0"/>
                <a:cs typeface="Tahoma" panose="020B0604030504040204" pitchFamily="34" charset="0"/>
              </a:rPr>
              <a:t>Ultimately, The French and Dutch settlements had a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negative</a:t>
            </a:r>
            <a:r>
              <a:rPr lang="en-US" sz="2400" dirty="0">
                <a:latin typeface="Tahoma" panose="020B0604030504040204" pitchFamily="34" charset="0"/>
                <a:ea typeface="Tahoma" panose="020B0604030504040204" pitchFamily="34" charset="0"/>
                <a:cs typeface="Tahoma" panose="020B0604030504040204" pitchFamily="34" charset="0"/>
              </a:rPr>
              <a:t> impact on Native Americans.</a:t>
            </a:r>
          </a:p>
          <a:p>
            <a:r>
              <a:rPr lang="en-US" sz="2400" dirty="0">
                <a:latin typeface="Tahoma" panose="020B0604030504040204" pitchFamily="34" charset="0"/>
                <a:ea typeface="Tahoma" panose="020B0604030504040204" pitchFamily="34" charset="0"/>
                <a:cs typeface="Tahoma" panose="020B0604030504040204" pitchFamily="34" charset="0"/>
              </a:rPr>
              <a:t>Different Native American tribes split and created alliances with the Dutch and French, and tribes fought against each other.</a:t>
            </a:r>
          </a:p>
          <a:p>
            <a:r>
              <a:rPr lang="en-US" sz="2400" dirty="0">
                <a:latin typeface="Tahoma" panose="020B0604030504040204" pitchFamily="34" charset="0"/>
                <a:ea typeface="Tahoma" panose="020B0604030504040204" pitchFamily="34" charset="0"/>
                <a:cs typeface="Tahoma" panose="020B0604030504040204" pitchFamily="34" charset="0"/>
              </a:rPr>
              <a:t>An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alliance</a:t>
            </a:r>
            <a:r>
              <a:rPr lang="en-US" sz="2400" dirty="0">
                <a:latin typeface="Tahoma" panose="020B0604030504040204" pitchFamily="34" charset="0"/>
                <a:ea typeface="Tahoma" panose="020B0604030504040204" pitchFamily="34" charset="0"/>
                <a:cs typeface="Tahoma" panose="020B0604030504040204" pitchFamily="34" charset="0"/>
              </a:rPr>
              <a:t> is an agreement between parties that benefits them both.</a:t>
            </a:r>
          </a:p>
          <a:p>
            <a:endParaRPr lang="en-US" sz="2000" dirty="0"/>
          </a:p>
          <a:p>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676400"/>
            <a:ext cx="3810000" cy="3840779"/>
          </a:xfrm>
          <a:prstGeom prst="rect">
            <a:avLst/>
          </a:prstGeom>
        </p:spPr>
      </p:pic>
      <p:sp>
        <p:nvSpPr>
          <p:cNvPr id="7" name="TextBox 6"/>
          <p:cNvSpPr txBox="1"/>
          <p:nvPr/>
        </p:nvSpPr>
        <p:spPr>
          <a:xfrm>
            <a:off x="1905000" y="448269"/>
            <a:ext cx="5334000"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600" cap="all" spc="200" dirty="0">
                <a:solidFill>
                  <a:srgbClr val="262626"/>
                </a:solidFill>
                <a:ea typeface="+mj-ea"/>
                <a:cs typeface="+mj-cs"/>
              </a:rPr>
              <a:t>Negative Impact on Native Americans</a:t>
            </a:r>
          </a:p>
        </p:txBody>
      </p:sp>
    </p:spTree>
    <p:extLst>
      <p:ext uri="{BB962C8B-B14F-4D97-AF65-F5344CB8AC3E}">
        <p14:creationId xmlns:p14="http://schemas.microsoft.com/office/powerpoint/2010/main" val="32130465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DAFE-7485-1F4D-9717-4F043F2542C1}"/>
              </a:ext>
            </a:extLst>
          </p:cNvPr>
          <p:cNvSpPr>
            <a:spLocks noGrp="1"/>
          </p:cNvSpPr>
          <p:nvPr>
            <p:ph type="title"/>
          </p:nvPr>
        </p:nvSpPr>
        <p:spPr>
          <a:xfrm>
            <a:off x="1606045" y="964692"/>
            <a:ext cx="5937755" cy="864108"/>
          </a:xfrm>
        </p:spPr>
        <p:txBody>
          <a:bodyPr>
            <a:normAutofit fontScale="90000"/>
          </a:bodyPr>
          <a:lstStyle/>
          <a:p>
            <a:r>
              <a:rPr lang="en-US" dirty="0"/>
              <a:t>Negative Impact on Native Americans</a:t>
            </a:r>
          </a:p>
        </p:txBody>
      </p:sp>
      <p:sp>
        <p:nvSpPr>
          <p:cNvPr id="3" name="Content Placeholder 2">
            <a:extLst>
              <a:ext uri="{FF2B5EF4-FFF2-40B4-BE49-F238E27FC236}">
                <a16:creationId xmlns:a16="http://schemas.microsoft.com/office/drawing/2014/main" id="{F40BD8C2-43E4-2843-8032-259F8853DFF4}"/>
              </a:ext>
            </a:extLst>
          </p:cNvPr>
          <p:cNvSpPr>
            <a:spLocks noGrp="1"/>
          </p:cNvSpPr>
          <p:nvPr>
            <p:ph idx="1"/>
          </p:nvPr>
        </p:nvSpPr>
        <p:spPr>
          <a:xfrm>
            <a:off x="1295400" y="1981200"/>
            <a:ext cx="6934200" cy="3406783"/>
          </a:xfrm>
        </p:spPr>
        <p:txBody>
          <a:bodyPr>
            <a:noAutofit/>
          </a:bodyPr>
          <a:lstStyle/>
          <a:p>
            <a:r>
              <a:rPr lang="en-US" sz="2400" dirty="0">
                <a:latin typeface="Tahoma" panose="020B0604030504040204" pitchFamily="34" charset="0"/>
                <a:ea typeface="Tahoma" panose="020B0604030504040204" pitchFamily="34" charset="0"/>
                <a:cs typeface="Tahoma" panose="020B0604030504040204" pitchFamily="34" charset="0"/>
              </a:rPr>
              <a:t>Europeans brought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diseases</a:t>
            </a:r>
            <a:r>
              <a:rPr lang="en-US" sz="2400" dirty="0">
                <a:latin typeface="Tahoma" panose="020B0604030504040204" pitchFamily="34" charset="0"/>
                <a:ea typeface="Tahoma" panose="020B0604030504040204" pitchFamily="34" charset="0"/>
                <a:cs typeface="Tahoma" panose="020B0604030504040204" pitchFamily="34" charset="0"/>
              </a:rPr>
              <a:t> to America which caused the greatest number of Native American deaths.</a:t>
            </a:r>
          </a:p>
          <a:p>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Over trapping </a:t>
            </a:r>
            <a:r>
              <a:rPr lang="en-US" sz="2400" dirty="0">
                <a:latin typeface="Tahoma" panose="020B0604030504040204" pitchFamily="34" charset="0"/>
                <a:ea typeface="Tahoma" panose="020B0604030504040204" pitchFamily="34" charset="0"/>
                <a:cs typeface="Tahoma" panose="020B0604030504040204" pitchFamily="34" charset="0"/>
              </a:rPr>
              <a:t>of animals weakened the food chain on which Native Americans depended. </a:t>
            </a:r>
          </a:p>
          <a:p>
            <a:r>
              <a:rPr lang="en-US" sz="2400" dirty="0">
                <a:latin typeface="Tahoma" panose="020B0604030504040204" pitchFamily="34" charset="0"/>
                <a:ea typeface="Tahoma" panose="020B0604030504040204" pitchFamily="34" charset="0"/>
                <a:cs typeface="Tahoma" panose="020B0604030504040204" pitchFamily="34" charset="0"/>
              </a:rPr>
              <a:t>As the fur-bearing animals disappeared, Native American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land</a:t>
            </a:r>
            <a:r>
              <a:rPr lang="en-US" sz="2400" dirty="0">
                <a:latin typeface="Tahoma" panose="020B0604030504040204" pitchFamily="34" charset="0"/>
                <a:ea typeface="Tahoma" panose="020B0604030504040204" pitchFamily="34" charset="0"/>
                <a:cs typeface="Tahoma" panose="020B0604030504040204" pitchFamily="34" charset="0"/>
              </a:rPr>
              <a:t> became more valuable to the colonists than the Native Americans themselves.</a:t>
            </a:r>
            <a:endParaRPr lang="en-US" sz="2400" dirty="0"/>
          </a:p>
        </p:txBody>
      </p:sp>
    </p:spTree>
    <p:extLst>
      <p:ext uri="{BB962C8B-B14F-4D97-AF65-F5344CB8AC3E}">
        <p14:creationId xmlns:p14="http://schemas.microsoft.com/office/powerpoint/2010/main" val="337175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1981200"/>
            <a:ext cx="5937755" cy="1076588"/>
          </a:xfrm>
        </p:spPr>
        <p:txBody>
          <a:bodyPr>
            <a:normAutofit fontScale="90000"/>
          </a:bodyPr>
          <a:lstStyle/>
          <a:p>
            <a:r>
              <a:rPr lang="en-US" b="1" dirty="0">
                <a:latin typeface="Tahoma" panose="020B0604030504040204" pitchFamily="34" charset="0"/>
                <a:ea typeface="Tahoma" panose="020B0604030504040204" pitchFamily="34" charset="0"/>
                <a:cs typeface="Tahoma" panose="020B0604030504040204" pitchFamily="34" charset="0"/>
              </a:rPr>
              <a:t>Section 1: The Age of Exploration</a:t>
            </a:r>
          </a:p>
        </p:txBody>
      </p:sp>
      <p:sp>
        <p:nvSpPr>
          <p:cNvPr id="2" name="Content Placeholder 1"/>
          <p:cNvSpPr>
            <a:spLocks noGrp="1"/>
          </p:cNvSpPr>
          <p:nvPr>
            <p:ph idx="1"/>
          </p:nvPr>
        </p:nvSpPr>
        <p:spPr>
          <a:xfrm>
            <a:off x="1603122" y="3390900"/>
            <a:ext cx="5937755" cy="1485900"/>
          </a:xfrm>
        </p:spPr>
        <p:txBody>
          <a:bodyPr>
            <a:normAutofit/>
          </a:bodyPr>
          <a:lstStyle/>
          <a:p>
            <a:pPr marL="109728" indent="0" algn="ctr">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Focus Question: How did the search for a water route to Asia affect both Europe and the Americas?</a:t>
            </a:r>
          </a:p>
          <a:p>
            <a:pPr marL="109728" indent="0" algn="ctr">
              <a:buNone/>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09117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0CEB3-A018-B849-AD12-4DEAD09F0B68}"/>
              </a:ext>
            </a:extLst>
          </p:cNvPr>
          <p:cNvSpPr>
            <a:spLocks noGrp="1"/>
          </p:cNvSpPr>
          <p:nvPr>
            <p:ph type="title"/>
          </p:nvPr>
        </p:nvSpPr>
        <p:spPr>
          <a:xfrm>
            <a:off x="1603119" y="609600"/>
            <a:ext cx="5937755" cy="838200"/>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Early Portuguese voyages</a:t>
            </a:r>
          </a:p>
        </p:txBody>
      </p:sp>
      <p:sp>
        <p:nvSpPr>
          <p:cNvPr id="3" name="Content Placeholder 2">
            <a:extLst>
              <a:ext uri="{FF2B5EF4-FFF2-40B4-BE49-F238E27FC236}">
                <a16:creationId xmlns:a16="http://schemas.microsoft.com/office/drawing/2014/main" id="{EDF85E6E-6282-1948-BFBE-FBF0E061C1E4}"/>
              </a:ext>
            </a:extLst>
          </p:cNvPr>
          <p:cNvSpPr>
            <a:spLocks noGrp="1"/>
          </p:cNvSpPr>
          <p:nvPr>
            <p:ph idx="1"/>
          </p:nvPr>
        </p:nvSpPr>
        <p:spPr>
          <a:xfrm>
            <a:off x="1031620" y="2209800"/>
            <a:ext cx="7080755" cy="4552187"/>
          </a:xfrm>
        </p:spPr>
        <p:txBody>
          <a:bodyPr>
            <a:normAutofit lnSpcReduction="10000"/>
          </a:bodyPr>
          <a:lstStyle/>
          <a:p>
            <a:r>
              <a:rPr lang="en-US" sz="2400" dirty="0">
                <a:latin typeface="Tahoma" panose="020B0604030504040204" pitchFamily="34" charset="0"/>
                <a:ea typeface="Tahoma" panose="020B0604030504040204" pitchFamily="34" charset="0"/>
                <a:cs typeface="Tahoma" panose="020B0604030504040204" pitchFamily="34" charset="0"/>
              </a:rPr>
              <a:t>Henry the Navigator – created a center for exploration in the 1400s</a:t>
            </a:r>
          </a:p>
          <a:p>
            <a:r>
              <a:rPr lang="en-US" sz="2400" dirty="0" err="1">
                <a:latin typeface="Tahoma" panose="020B0604030504040204" pitchFamily="34" charset="0"/>
                <a:ea typeface="Tahoma" panose="020B0604030504040204" pitchFamily="34" charset="0"/>
                <a:cs typeface="Tahoma" panose="020B0604030504040204" pitchFamily="34" charset="0"/>
              </a:rPr>
              <a:t>Bartholomeu</a:t>
            </a:r>
            <a:r>
              <a:rPr lang="en-US" sz="2400" dirty="0">
                <a:latin typeface="Tahoma" panose="020B0604030504040204" pitchFamily="34" charset="0"/>
                <a:ea typeface="Tahoma" panose="020B0604030504040204" pitchFamily="34" charset="0"/>
                <a:cs typeface="Tahoma" panose="020B0604030504040204" pitchFamily="34" charset="0"/>
              </a:rPr>
              <a:t> Dias – sailed around southern tip of Africa but returned home before completed. </a:t>
            </a:r>
          </a:p>
          <a:p>
            <a:r>
              <a:rPr lang="en-US" sz="2400" dirty="0">
                <a:latin typeface="Tahoma" panose="020B0604030504040204" pitchFamily="34" charset="0"/>
                <a:ea typeface="Tahoma" panose="020B0604030504040204" pitchFamily="34" charset="0"/>
                <a:cs typeface="Tahoma" panose="020B0604030504040204" pitchFamily="34" charset="0"/>
              </a:rPr>
              <a:t>Vasco da Gama – sailed around Africa all the way to India. He was the first Portuguese to land in India. </a:t>
            </a:r>
          </a:p>
          <a:p>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Their travels helped establish trade between Asia and Portugal.  The Portuguese capitol, </a:t>
            </a:r>
            <a:r>
              <a:rPr lang="en-US" sz="2400" dirty="0" err="1">
                <a:latin typeface="Tahoma" panose="020B0604030504040204" pitchFamily="34" charset="0"/>
                <a:ea typeface="Tahoma" panose="020B0604030504040204" pitchFamily="34" charset="0"/>
                <a:cs typeface="Tahoma" panose="020B0604030504040204" pitchFamily="34" charset="0"/>
              </a:rPr>
              <a:t>Libson</a:t>
            </a:r>
            <a:r>
              <a:rPr lang="en-US" sz="2400" dirty="0">
                <a:latin typeface="Tahoma" panose="020B0604030504040204" pitchFamily="34" charset="0"/>
                <a:ea typeface="Tahoma" panose="020B0604030504040204" pitchFamily="34" charset="0"/>
                <a:cs typeface="Tahoma" panose="020B0604030504040204" pitchFamily="34" charset="0"/>
              </a:rPr>
              <a:t>, became the European trade center.</a:t>
            </a:r>
          </a:p>
        </p:txBody>
      </p:sp>
    </p:spTree>
    <p:extLst>
      <p:ext uri="{BB962C8B-B14F-4D97-AF65-F5344CB8AC3E}">
        <p14:creationId xmlns:p14="http://schemas.microsoft.com/office/powerpoint/2010/main" val="419178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161" y="457200"/>
            <a:ext cx="8229600" cy="871089"/>
          </a:xfrm>
        </p:spPr>
        <p:txBody>
          <a:bodyPr>
            <a:normAutofit/>
          </a:bodyPr>
          <a:lstStyle/>
          <a:p>
            <a:r>
              <a:rPr lang="en-US" dirty="0"/>
              <a:t>The Age of Exploration</a:t>
            </a:r>
            <a:endParaRPr lang="en-US" dirty="0">
              <a:solidFill>
                <a:schemeClr val="bg2">
                  <a:lumMod val="25000"/>
                </a:schemeClr>
              </a:solidFill>
            </a:endParaRPr>
          </a:p>
        </p:txBody>
      </p:sp>
      <p:sp>
        <p:nvSpPr>
          <p:cNvPr id="2" name="Content Placeholder 1"/>
          <p:cNvSpPr>
            <a:spLocks noGrp="1"/>
          </p:cNvSpPr>
          <p:nvPr>
            <p:ph idx="1"/>
          </p:nvPr>
        </p:nvSpPr>
        <p:spPr>
          <a:xfrm>
            <a:off x="483090" y="1780403"/>
            <a:ext cx="8356110" cy="4710044"/>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In 1963, scientists discovered remains of an early Viking settlement in Newfoundland (Canada). </a:t>
            </a:r>
          </a:p>
          <a:p>
            <a:r>
              <a:rPr lang="en-US" sz="2400" dirty="0">
                <a:latin typeface="Tahoma" panose="020B0604030504040204" pitchFamily="34" charset="0"/>
                <a:ea typeface="Tahoma" panose="020B0604030504040204" pitchFamily="34" charset="0"/>
                <a:cs typeface="Tahoma" panose="020B0604030504040204" pitchFamily="34" charset="0"/>
              </a:rPr>
              <a:t>Explorer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Leif Erikson </a:t>
            </a:r>
            <a:r>
              <a:rPr lang="en-US" sz="2400" dirty="0">
                <a:latin typeface="Tahoma" panose="020B0604030504040204" pitchFamily="34" charset="0"/>
                <a:ea typeface="Tahoma" panose="020B0604030504040204" pitchFamily="34" charset="0"/>
                <a:cs typeface="Tahoma" panose="020B0604030504040204" pitchFamily="34" charset="0"/>
              </a:rPr>
              <a:t>and the </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Vikings</a:t>
            </a:r>
            <a:r>
              <a:rPr lang="en-US" sz="2400" dirty="0">
                <a:latin typeface="Tahoma" panose="020B0604030504040204" pitchFamily="34" charset="0"/>
                <a:ea typeface="Tahoma" panose="020B0604030504040204" pitchFamily="34" charset="0"/>
                <a:cs typeface="Tahoma" panose="020B0604030504040204" pitchFamily="34" charset="0"/>
              </a:rPr>
              <a:t> are believed to have reached America before Columbus.</a:t>
            </a:r>
          </a:p>
          <a:p>
            <a:r>
              <a:rPr lang="en-US" sz="2400" dirty="0">
                <a:latin typeface="Tahoma" panose="020B0604030504040204" pitchFamily="34" charset="0"/>
                <a:ea typeface="Tahoma" panose="020B0604030504040204" pitchFamily="34" charset="0"/>
                <a:cs typeface="Tahoma" panose="020B0604030504040204" pitchFamily="34" charset="0"/>
              </a:rPr>
              <a:t>The Vikings were a seagoing people, originally from a part of northern Europe known as Scandinavia.</a:t>
            </a: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Leif Erikson and 35 others sailed </a:t>
            </a:r>
            <a:r>
              <a:rPr lang="en-US" sz="2400" dirty="0">
                <a:latin typeface="Tahoma" panose="020B0604030504040204" pitchFamily="34" charset="0"/>
                <a:ea typeface="Tahoma" panose="020B0604030504040204" pitchFamily="34" charset="0"/>
                <a:cs typeface="Tahoma" panose="020B0604030504040204" pitchFamily="34" charset="0"/>
              </a:rPr>
              <a:t>from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Greenland</a:t>
            </a:r>
            <a:r>
              <a:rPr lang="en-US" sz="2400" dirty="0">
                <a:latin typeface="Tahoma" panose="020B0604030504040204" pitchFamily="34" charset="0"/>
                <a:ea typeface="Tahoma" panose="020B0604030504040204" pitchFamily="34" charset="0"/>
                <a:cs typeface="Tahoma" panose="020B0604030504040204" pitchFamily="34" charset="0"/>
              </a:rPr>
              <a:t> to the Americas in 1001 where they spent the winter in a place they called Vinland.</a:t>
            </a:r>
            <a:endParaRPr lang="en-US" sz="2400" dirty="0"/>
          </a:p>
          <a:p>
            <a:pPr marL="109728" indent="0">
              <a:buNone/>
            </a:pPr>
            <a:r>
              <a:rPr lang="en-US" sz="2600" dirty="0"/>
              <a:t> </a:t>
            </a:r>
          </a:p>
          <a:p>
            <a:endParaRPr lang="en-US" dirty="0"/>
          </a:p>
        </p:txBody>
      </p:sp>
      <p:pic>
        <p:nvPicPr>
          <p:cNvPr id="5" name="Picture 4" descr="File:Font Logo &lt;strong&gt;Vikings&lt;/strong&g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042" y="5619358"/>
            <a:ext cx="2443298" cy="871089"/>
          </a:xfrm>
          <a:prstGeom prst="rect">
            <a:avLst/>
          </a:prstGeom>
        </p:spPr>
      </p:pic>
      <p:pic>
        <p:nvPicPr>
          <p:cNvPr id="6" name="Picture 5">
            <a:extLst>
              <a:ext uri="{FF2B5EF4-FFF2-40B4-BE49-F238E27FC236}">
                <a16:creationId xmlns:a16="http://schemas.microsoft.com/office/drawing/2014/main" id="{C4EEEDD0-D875-4B42-8E09-2EA703528C9F}"/>
              </a:ext>
            </a:extLst>
          </p:cNvPr>
          <p:cNvPicPr>
            <a:picLocks noChangeAspect="1"/>
          </p:cNvPicPr>
          <p:nvPr/>
        </p:nvPicPr>
        <p:blipFill>
          <a:blip r:embed="rId3"/>
          <a:stretch>
            <a:fillRect/>
          </a:stretch>
        </p:blipFill>
        <p:spPr>
          <a:xfrm>
            <a:off x="6156782" y="5320986"/>
            <a:ext cx="2787020" cy="1467831"/>
          </a:xfrm>
          <a:prstGeom prst="rect">
            <a:avLst/>
          </a:prstGeom>
        </p:spPr>
      </p:pic>
    </p:spTree>
    <p:extLst>
      <p:ext uri="{BB962C8B-B14F-4D97-AF65-F5344CB8AC3E}">
        <p14:creationId xmlns:p14="http://schemas.microsoft.com/office/powerpoint/2010/main" val="260047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F7827-0968-6B4A-9E6A-17D3A3552F02}"/>
              </a:ext>
            </a:extLst>
          </p:cNvPr>
          <p:cNvSpPr>
            <a:spLocks noGrp="1"/>
          </p:cNvSpPr>
          <p:nvPr>
            <p:ph idx="1"/>
          </p:nvPr>
        </p:nvSpPr>
        <p:spPr/>
        <p:txBody>
          <a:bodyPr/>
          <a:lstStyle/>
          <a:p>
            <a:endParaRPr lang="en-US"/>
          </a:p>
        </p:txBody>
      </p:sp>
      <p:pic>
        <p:nvPicPr>
          <p:cNvPr id="4" name="Picture 2" descr="L’Anse Aux Meadows in Newfoundland was the site of the first European settlement in the New World (Credit: Interfoto/Alamy)">
            <a:extLst>
              <a:ext uri="{FF2B5EF4-FFF2-40B4-BE49-F238E27FC236}">
                <a16:creationId xmlns:a16="http://schemas.microsoft.com/office/drawing/2014/main" id="{DA0E711A-FC62-1943-A62A-2640257F1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1B8135-77B3-A946-BFEB-657F23FA540E}"/>
              </a:ext>
            </a:extLst>
          </p:cNvPr>
          <p:cNvSpPr txBox="1"/>
          <p:nvPr/>
        </p:nvSpPr>
        <p:spPr>
          <a:xfrm>
            <a:off x="2034988" y="6000750"/>
            <a:ext cx="4594412"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 L’Anse Aux Meadows National Historic Site</a:t>
            </a:r>
          </a:p>
        </p:txBody>
      </p:sp>
      <p:sp>
        <p:nvSpPr>
          <p:cNvPr id="6" name="TextBox 5">
            <a:extLst>
              <a:ext uri="{FF2B5EF4-FFF2-40B4-BE49-F238E27FC236}">
                <a16:creationId xmlns:a16="http://schemas.microsoft.com/office/drawing/2014/main" id="{108AD178-EA46-204D-9022-05A7F418297B}"/>
              </a:ext>
            </a:extLst>
          </p:cNvPr>
          <p:cNvSpPr txBox="1"/>
          <p:nvPr/>
        </p:nvSpPr>
        <p:spPr>
          <a:xfrm>
            <a:off x="1408601" y="487918"/>
            <a:ext cx="6326797"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The Vikings’ name for the land they discovered was Vinland.</a:t>
            </a:r>
          </a:p>
        </p:txBody>
      </p:sp>
    </p:spTree>
    <p:extLst>
      <p:ext uri="{BB962C8B-B14F-4D97-AF65-F5344CB8AC3E}">
        <p14:creationId xmlns:p14="http://schemas.microsoft.com/office/powerpoint/2010/main" val="129615242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{6DF41CA2-1374-9F4A-AB64-D0B79E8C6098}tf10001120</Template>
  <TotalTime>5844</TotalTime>
  <Words>3137</Words>
  <Application>Microsoft Macintosh PowerPoint</Application>
  <PresentationFormat>On-screen Show (4:3)</PresentationFormat>
  <Paragraphs>267</Paragraphs>
  <Slides>51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Apple Chancery</vt:lpstr>
      <vt:lpstr>Arial</vt:lpstr>
      <vt:lpstr>Calibri</vt:lpstr>
      <vt:lpstr>Gill Sans MT</vt:lpstr>
      <vt:lpstr>Tahoma</vt:lpstr>
      <vt:lpstr>Parcel</vt:lpstr>
      <vt:lpstr>Chapter 2: Europe looks outward</vt:lpstr>
      <vt:lpstr>Chapter 2: Europe looks outward</vt:lpstr>
      <vt:lpstr>INTRODUCTION</vt:lpstr>
      <vt:lpstr>Introduction</vt:lpstr>
      <vt:lpstr>Introduction</vt:lpstr>
      <vt:lpstr>Section 1: The Age of Exploration</vt:lpstr>
      <vt:lpstr>Early Portuguese voyages</vt:lpstr>
      <vt:lpstr>The Age of Exploration</vt:lpstr>
      <vt:lpstr>PowerPoint Presentation</vt:lpstr>
      <vt:lpstr>Christopher Columbus</vt:lpstr>
      <vt:lpstr>Columbus Voyages</vt:lpstr>
      <vt:lpstr>Pinta, Nina, Santa Maria</vt:lpstr>
      <vt:lpstr>Spain Backs More Voyages</vt:lpstr>
      <vt:lpstr>Continuing search for Asia</vt:lpstr>
      <vt:lpstr>Continuing search for Asia</vt:lpstr>
      <vt:lpstr>The Columbian Exchange</vt:lpstr>
      <vt:lpstr>PowerPoint Presentation</vt:lpstr>
      <vt:lpstr>Checkpoint</vt:lpstr>
      <vt:lpstr>Section 2: Spain’s Empire in the Americas</vt:lpstr>
      <vt:lpstr>Spanish Conquistadors </vt:lpstr>
      <vt:lpstr>Hernando Cortes</vt:lpstr>
      <vt:lpstr>Francisco Pizarro</vt:lpstr>
      <vt:lpstr>Why the Spanish were victorious</vt:lpstr>
      <vt:lpstr>Spanish Technology </vt:lpstr>
      <vt:lpstr>Spanish Explorers</vt:lpstr>
      <vt:lpstr>MORE SPANISH EXPLORERS</vt:lpstr>
      <vt:lpstr>Colonizing Spanish America</vt:lpstr>
      <vt:lpstr>Spanish colonial America</vt:lpstr>
      <vt:lpstr>Spanish colonial America</vt:lpstr>
      <vt:lpstr>Society in Spanish colonies</vt:lpstr>
      <vt:lpstr>PowerPoint Presentation</vt:lpstr>
      <vt:lpstr>Checkpoint</vt:lpstr>
      <vt:lpstr>Section 3: Europeans Compete in North America</vt:lpstr>
      <vt:lpstr>Religious Conflicts</vt:lpstr>
      <vt:lpstr>King Henry VIII</vt:lpstr>
      <vt:lpstr>Economic Conflict</vt:lpstr>
      <vt:lpstr>Mercantilism</vt:lpstr>
      <vt:lpstr>PowerPoint Presentation</vt:lpstr>
      <vt:lpstr>Religious rivalries in the Americas</vt:lpstr>
      <vt:lpstr>checkpoint</vt:lpstr>
      <vt:lpstr>Northern voyages</vt:lpstr>
      <vt:lpstr>Northern Voyages</vt:lpstr>
      <vt:lpstr>Section 4: France and the Netherlands in North America</vt:lpstr>
      <vt:lpstr>New France</vt:lpstr>
      <vt:lpstr>Life in New France</vt:lpstr>
      <vt:lpstr>Trade</vt:lpstr>
      <vt:lpstr>Exploring the Mississippi</vt:lpstr>
      <vt:lpstr>New Netherland</vt:lpstr>
      <vt:lpstr>NEW NETHERLAND</vt:lpstr>
      <vt:lpstr>PowerPoint Presentation</vt:lpstr>
      <vt:lpstr>Negative Impact on Native Americans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Europe looks outward</dc:title>
  <dc:creator>Ana Rosario</dc:creator>
  <cp:lastModifiedBy>Gatlin, Kari</cp:lastModifiedBy>
  <cp:revision>106</cp:revision>
  <dcterms:created xsi:type="dcterms:W3CDTF">2013-09-29T22:39:25Z</dcterms:created>
  <dcterms:modified xsi:type="dcterms:W3CDTF">2021-09-03T16:34:39Z</dcterms:modified>
</cp:coreProperties>
</file>