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78" r:id="rId1"/>
    <p:sldMasterId id="2147483979" r:id="rId2"/>
    <p:sldMasterId id="2147483980" r:id="rId3"/>
    <p:sldMasterId id="2147483981" r:id="rId4"/>
    <p:sldMasterId id="2147483982" r:id="rId5"/>
    <p:sldMasterId id="2147483983" r:id="rId6"/>
    <p:sldMasterId id="2147483984" r:id="rId7"/>
    <p:sldMasterId id="2147483985" r:id="rId8"/>
    <p:sldMasterId id="2147483986" r:id="rId9"/>
    <p:sldMasterId id="2147483987" r:id="rId10"/>
    <p:sldMasterId id="2147483988" r:id="rId11"/>
    <p:sldMasterId id="2147483989" r:id="rId12"/>
    <p:sldMasterId id="2147483990" r:id="rId13"/>
    <p:sldMasterId id="2147483991" r:id="rId14"/>
    <p:sldMasterId id="2147483992" r:id="rId15"/>
    <p:sldMasterId id="2147483993" r:id="rId16"/>
    <p:sldMasterId id="2147483994" r:id="rId17"/>
    <p:sldMasterId id="2147483995" r:id="rId18"/>
    <p:sldMasterId id="2147483996" r:id="rId19"/>
    <p:sldMasterId id="2147483997" r:id="rId20"/>
    <p:sldMasterId id="2147483998" r:id="rId21"/>
    <p:sldMasterId id="2147483999" r:id="rId22"/>
    <p:sldMasterId id="2147484000" r:id="rId23"/>
    <p:sldMasterId id="2147484001" r:id="rId24"/>
    <p:sldMasterId id="2147484002" r:id="rId25"/>
    <p:sldMasterId id="2147484003" r:id="rId26"/>
    <p:sldMasterId id="2147484004" r:id="rId27"/>
    <p:sldMasterId id="2147484005" r:id="rId28"/>
    <p:sldMasterId id="2147484006" r:id="rId29"/>
    <p:sldMasterId id="2147484007" r:id="rId30"/>
  </p:sldMasterIdLst>
  <p:notesMasterIdLst>
    <p:notesMasterId r:id="rId68"/>
  </p:notesMasterIdLst>
  <p:sldIdLst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2" r:id="rId66"/>
    <p:sldId id="293" r:id="rId67"/>
  </p:sldIdLst>
  <p:sldSz cx="9144000" cy="6858000" type="screen4x3"/>
  <p:notesSz cx="6858000" cy="9144000"/>
  <p:embeddedFontLst>
    <p:embeddedFont>
      <p:font typeface="Algerian" panose="04020705040A02060702" pitchFamily="82" charset="0"/>
      <p:regular r:id="rId69"/>
    </p:embeddedFont>
    <p:embeddedFont>
      <p:font typeface="Arial Black" panose="020B0A04020102020204" pitchFamily="34" charset="0"/>
      <p:regular r:id="rId70"/>
      <p:bold r:id="rId71"/>
    </p:embeddedFont>
    <p:embeddedFont>
      <p:font typeface="Bilbo" panose="020B0604020202020204" charset="0"/>
      <p:regular r:id="rId72"/>
    </p:embeddedFont>
    <p:embeddedFont>
      <p:font typeface="Caveat" panose="020B0604020202020204" charset="0"/>
      <p:regular r:id="rId73"/>
      <p:bold r:id="rId74"/>
    </p:embeddedFont>
    <p:embeddedFont>
      <p:font typeface="Corsiva" panose="020B0604020202020204" charset="0"/>
      <p:regular r:id="rId75"/>
      <p:bold r:id="rId76"/>
      <p:italic r:id="rId77"/>
      <p:boldItalic r:id="rId78"/>
    </p:embeddedFont>
    <p:embeddedFont>
      <p:font typeface="Garamond" panose="02020404030301010803" pitchFamily="18" charset="0"/>
      <p:regular r:id="rId79"/>
      <p:bold r:id="rId80"/>
      <p:italic r:id="rId81"/>
      <p:boldItalic r:id="rId82"/>
    </p:embeddedFont>
    <p:embeddedFont>
      <p:font typeface="Georgia" panose="02040502050405020303" pitchFamily="18" charset="0"/>
      <p:regular r:id="rId83"/>
      <p:bold r:id="rId84"/>
      <p:italic r:id="rId85"/>
      <p:boldItalic r:id="rId86"/>
    </p:embeddedFont>
    <p:embeddedFont>
      <p:font typeface="Impact" panose="020B0806030902050204" pitchFamily="34" charset="0"/>
      <p:regular r:id="rId87"/>
    </p:embeddedFont>
    <p:embeddedFont>
      <p:font typeface="Jacques Francois Shadow" panose="020B0604020202020204" charset="0"/>
      <p:regular r:id="rId88"/>
    </p:embeddedFont>
    <p:embeddedFont>
      <p:font typeface="Libre Baskerville" panose="020B0604020202020204" charset="0"/>
      <p:regular r:id="rId89"/>
      <p:bold r:id="rId90"/>
      <p:italic r:id="rId91"/>
    </p:embeddedFont>
    <p:embeddedFont>
      <p:font typeface="Merriweather" panose="020B0604020202020204" charset="0"/>
      <p:regular r:id="rId92"/>
      <p:bold r:id="rId93"/>
      <p:italic r:id="rId94"/>
      <p:boldItalic r:id="rId95"/>
    </p:embeddedFont>
    <p:embeddedFont>
      <p:font typeface="Milonga" panose="020B0604020202020204" charset="0"/>
      <p:regular r:id="rId96"/>
    </p:embeddedFont>
    <p:embeddedFont>
      <p:font typeface="Palatino Linotype" panose="02040502050505030304" pitchFamily="18" charset="0"/>
      <p:regular r:id="rId97"/>
      <p:bold r:id="rId98"/>
      <p:italic r:id="rId99"/>
      <p:boldItalic r:id="rId100"/>
    </p:embeddedFont>
    <p:embeddedFont>
      <p:font typeface="Play" panose="020B0604020202020204" charset="0"/>
      <p:regular r:id="rId101"/>
      <p:bold r:id="rId102"/>
    </p:embeddedFont>
    <p:embeddedFont>
      <p:font typeface="Quintessential" panose="020B0604020202020204" charset="0"/>
      <p:regular r:id="rId103"/>
    </p:embeddedFont>
    <p:embeddedFont>
      <p:font typeface="Stardos Stencil" panose="020B0604020202020204" charset="0"/>
      <p:regular r:id="rId104"/>
      <p:bold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102" Type="http://schemas.openxmlformats.org/officeDocument/2006/relationships/font" Target="fonts/font34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font" Target="fonts/font32.fntdata"/><Relationship Id="rId105" Type="http://schemas.openxmlformats.org/officeDocument/2006/relationships/font" Target="fonts/font3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103" Type="http://schemas.openxmlformats.org/officeDocument/2006/relationships/font" Target="fonts/font35.fntdata"/><Relationship Id="rId10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font" Target="fonts/font3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109" Type="http://schemas.openxmlformats.org/officeDocument/2006/relationships/tableStyles" Target="tableStyles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font" Target="fonts/font8.fntdata"/><Relationship Id="rId97" Type="http://schemas.openxmlformats.org/officeDocument/2006/relationships/font" Target="fonts/font29.fntdata"/><Relationship Id="rId104" Type="http://schemas.openxmlformats.org/officeDocument/2006/relationships/font" Target="fonts/font3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9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69" name="Google Shape;22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Thomas Paine:  https://upload.wikimedia.org/wikipedia/commons/thumb/2/2d/Thomas_Paine.jpg/1200px-Thomas_Paine.jpg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Common Sense:  http://mrnussbaum.com/images/common%20sense.jpg</a:t>
            </a:r>
            <a:endParaRPr/>
          </a:p>
        </p:txBody>
      </p:sp>
      <p:sp>
        <p:nvSpPr>
          <p:cNvPr id="2270" name="Google Shape;2270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41" name="Google Shape;23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Top Right:  https://upload.wikimedia.org/wikipedia/commons/thumb/b/b3/BattleofLongisland.jpg/1200px-BattleofLongisland.jpg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Bottom Left:  http://hankeringforhistory.com/wp-content/uploads/hanging-nathan-hale.gif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0" name="Google Shape;23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Crisis:  http://www.indiana.edu/~liblilly/history/images/thumbnails/jc178-c401-pts-1-3_00001.jpg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Thomas Paine:  https://i.ebayimg.com/thumbs/images/m/mBjRWXrm2tv14qBWrniZlOw/s-l225.jpg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8" name="Google Shape;23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https://upload.wikimedia.org/wikipedia/commons/thumb/9/95/Washington_Crossing_the_Delaware_by_Emanuel_Leutze%2C_MMA-NYC%2C_1851.jpg/1200px-Washington_Crossing_the_Delaware_by_Emanuel_Leutze%2C_MMA-NYC%2C_1851.jpg</a:t>
            </a:r>
            <a:endParaRPr/>
          </a:p>
        </p:txBody>
      </p:sp>
      <p:sp>
        <p:nvSpPr>
          <p:cNvPr id="2359" name="Google Shape;2359;p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6" name="Google Shape;23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https://i.pinimg.com/564x/a4/f1/f0/a4f1f0210c5a8f8bb34ae553469a7c92--american-war-american-revolutionary-war.jpg</a:t>
            </a:r>
            <a:endParaRPr/>
          </a:p>
        </p:txBody>
      </p:sp>
      <p:sp>
        <p:nvSpPr>
          <p:cNvPr id="2367" name="Google Shape;2367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2" name="Google Shape;23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Trenton right:  https://upload.wikimedia.org/wikipedia/commons/thumb/9/9c/Battle_of_Trenton_by_Charles_McBarron.jpg/1200px-Battle_of_Trenton_by_Charles_McBarron.jpg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Trenton Left:  http://www.revolutionary-war.net/images/battle-of-trenton-surrender-by-john-trumbull-wcpd.jpg</a:t>
            </a:r>
            <a:endParaRPr/>
          </a:p>
        </p:txBody>
      </p:sp>
      <p:sp>
        <p:nvSpPr>
          <p:cNvPr id="2373" name="Google Shape;2373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1" name="Google Shape;23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https://i.pinimg.com/originals/40/7a/43/407a43cf10c1915a9667875aee753ee4.jpg</a:t>
            </a:r>
            <a:endParaRPr/>
          </a:p>
        </p:txBody>
      </p:sp>
      <p:sp>
        <p:nvSpPr>
          <p:cNvPr id="2382" name="Google Shape;2382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9" name="Google Shape;238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Maps left:  http://tccl.rit.albany.edu/knilt/images/a/a8/Saratoga_sept_19_oct_7.jpg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Burgoyne’s route :  http://www.ushistory.org/us/images/00037107.jpg</a:t>
            </a:r>
            <a:endParaRPr/>
          </a:p>
        </p:txBody>
      </p:sp>
      <p:sp>
        <p:nvSpPr>
          <p:cNvPr id="2390" name="Google Shape;2390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8" name="Google Shape;23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http://cdn.history.com/sites/2/2014/01/burgoyne-surrenders-to-gates.jpg</a:t>
            </a:r>
            <a:endParaRPr/>
          </a:p>
        </p:txBody>
      </p:sp>
      <p:sp>
        <p:nvSpPr>
          <p:cNvPr id="2399" name="Google Shape;2399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5" name="Google Shape;240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Lafayette (top right):  http://www.ushistory.org/valleyforge/images/lafayette.jpg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Kosciusko (L):    http://explorepahistory.com/kora/files/1/2/1-2-9B2-25-ExplorePAHistory-a0h9y0-a_349.jpg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Pulaski:  https://upload.wikimedia.org/wikipedia/commons/thumb/4/46/Kazimierz_Pu%C5%82aski.PNG/225px-Kazimierz_Pu%C5%82aski.PNG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Baron Von Steuben:  https://upload.wikimedia.org/wikipedia/commons/c/cd/Baron_Steuben_by_Peale%2C_1780.jpg</a:t>
            </a:r>
            <a:endParaRPr/>
          </a:p>
        </p:txBody>
      </p:sp>
      <p:sp>
        <p:nvSpPr>
          <p:cNvPr id="2406" name="Google Shape;2406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6" name="Google Shape;24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Prayer:  http://www.freetoursbyfoot.com/wp-content/uploads/2014/02/The_Prayer_at_Valley_Forge_by_Arnold_Friberg.jpg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Cabins:  http://www.freetoursbyfoot.com/wp-content/uploads/2014/02/valley-forge-1777-300x1811.jpg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Campfire: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77" name="Google Shape;2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Richard Henry Lee:  http://photos.geni.com/p5/2981/6690/53444836773f9dc8/RichardHenryLee_original.jpg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Resolution:  https://upload.wikimedia.org/wikipedia/commons/thumb/9/90/Lee_Resolution_for_Independency.png/220px-Lee_Resolution_for_Independency.png</a:t>
            </a:r>
            <a:endParaRPr/>
          </a:p>
        </p:txBody>
      </p:sp>
      <p:sp>
        <p:nvSpPr>
          <p:cNvPr id="2278" name="Google Shape;2278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6" name="Google Shape;242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http://s3.amazonaws.com/mtv-main-assets/files/resources/washington-and-lafayette-at-valley-forge-loc-web.jpg</a:t>
            </a:r>
            <a:endParaRPr/>
          </a:p>
        </p:txBody>
      </p:sp>
      <p:sp>
        <p:nvSpPr>
          <p:cNvPr id="2427" name="Google Shape;2427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3" name="Google Shape;24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https://trustworks.files.wordpress.com/2011/07/trust-torn.png</a:t>
            </a:r>
            <a:endParaRPr/>
          </a:p>
        </p:txBody>
      </p:sp>
      <p:sp>
        <p:nvSpPr>
          <p:cNvPr id="2434" name="Google Shape;2434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1" name="Google Shape;24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Black and white 1780:  https://www.ncpedia.org/sites/default/files/aasoldierrevwar.jpg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Bottom right:  https://68.media.tumblr.com/0833cbb57396f9383b3f0284fea4a85c/tumblr_inline_nfwzpy2QWm1s6mmtz.jpg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Equiano:  https://upload.wikimedia.org/wikipedia/commons/thumb/c/c5/EquianoExeterpainting.jpg/220px-EquianoExeterpainting.jpg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Pennsylvania Society:  http://www.personal.psu.edu/cjm5/blogs/benjamin_franklin_then_and_now/pic6.jpg</a:t>
            </a:r>
            <a:endParaRPr/>
          </a:p>
        </p:txBody>
      </p:sp>
      <p:sp>
        <p:nvSpPr>
          <p:cNvPr id="2442" name="Google Shape;2442;p2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53" name="Google Shape;245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Photo Credit:  Amy Brailey</a:t>
            </a:r>
            <a:endParaRPr/>
          </a:p>
        </p:txBody>
      </p:sp>
      <p:sp>
        <p:nvSpPr>
          <p:cNvPr id="2454" name="Google Shape;2454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2" name="Google Shape;246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Tax:  http://www.thefinanceview.com/wppicture/t103.jpg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1/3 dollar:  https://i.pinimg.com/originals/d4/15/6b/d4156be03b6f34089bda7b9901bc6979.jpg</a:t>
            </a:r>
            <a:endParaRPr/>
          </a:p>
        </p:txBody>
      </p:sp>
      <p:sp>
        <p:nvSpPr>
          <p:cNvPr id="2463" name="Google Shape;2463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1" name="Google Shape;24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George:  https://upload.wikimedia.org/wikipedia/commons/9/9b/George_Rogers_Clark.jpg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Surrender:  https://allthingsliberty.com/wp-content/uploads/2015/01/Fall_of_Fort_Sackville.jpg</a:t>
            </a:r>
            <a:endParaRPr/>
          </a:p>
        </p:txBody>
      </p:sp>
      <p:sp>
        <p:nvSpPr>
          <p:cNvPr id="2472" name="Google Shape;2472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1" name="Google Shape;24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Portrait:  http://allthingsliberty.com/wp-content/uploads/2013/03/BernardoG%C3%A1lvez.gif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Sign:  http://bdgsar.org/images/galvez_memorial_large.png</a:t>
            </a:r>
            <a:endParaRPr/>
          </a:p>
        </p:txBody>
      </p:sp>
      <p:sp>
        <p:nvSpPr>
          <p:cNvPr id="2482" name="Google Shape;2482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0" name="Google Shape;249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Portrait:  https://upload.wikimedia.org/wikipedia/commons/thumb/f/f2/Cpt_John_Paul_Jones.jpg/220px-Cpt_John_Paul_Jones.jpg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Ships:  https://crashmacduff.files.wordpress.com/2014/09/1.jpg</a:t>
            </a:r>
            <a:endParaRPr/>
          </a:p>
        </p:txBody>
      </p:sp>
      <p:sp>
        <p:nvSpPr>
          <p:cNvPr id="2491" name="Google Shape;2491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Google Shape;24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9" name="Google Shape;249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Cheerleader:  https://i.pinimg.com/originals/c8/d9/61/c8d961a16c968162ba488eee95337d5b.jpg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Baby:  https://i.pinimg.com/736x/1a/0f/ba/1a0fba7aca10e694c692bcd02b2cf7f2--so-funny-funny-stuff.jpg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Obama:  http://www.theblaze.com/wp-content/uploads/2013/04/600x429.jpg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FB:  https://www.oddee.com/wp-content/uploads/_media/imgs/articles2/a98200_public-punishment_9-wet-bed.jpg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0" name="Google Shape;25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Two skirmishers:  https://c1.staticflickr.com/3/2566/4222139980_df2ed7a282.jpg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Group:  https://i.pinimg.com/736x/85/3f/4f/853f4f4a5f7d318e93b7ed209c282b6d--jersey-girl-new-jersey.jpg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85" name="Google Shape;22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https://i.pinimg.com/736x/59/68/fe/5968fec54cea3696d459d71f21404f1f--thomas-jefferson-quotes-author-quotes.jpg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9" name="Google Shape;251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Top Left:  http://timmonstree.org/photo/Sweet-Potato-Print.jpg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Right:  http://www.americanartshow.com/Large%20Prints/Werner%20Willis/Swamp%20Fox,%20Francis%20Marion.JPG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Behind tree:  http://web.ftc-i.net/~gcsummers/sfmuralcut.gif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3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9" name="Google Shape;252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Painting:  http://cdn1.buuteeq.com/upload/9567/kings-mountain.jpg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Map:  http://www.rvtowster.com/Travel%202009/Kings%20Mountain%202009/a%20kmtn_143%20vc%20battle%20map_1.jpg</a:t>
            </a:r>
            <a:endParaRPr/>
          </a:p>
        </p:txBody>
      </p:sp>
      <p:sp>
        <p:nvSpPr>
          <p:cNvPr id="2530" name="Google Shape;2530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8" name="Google Shape;253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Battlefield:  https://i.pinimg.com/736x/6b/cd/8e/6bcd8ecd482a0808c5f6e40b80f82801--warfare-the-battle.jpg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Map:  http://www.socialstudiesforkids.com/graphics/cowpensbattlemaplarge.jpg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6" name="Google Shape;25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Benedict Arnold:  http://revolution.mrdonn.org/benedictarnold.jpg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Memorial:  http://nhdbenedictarnold.weebly.com/uploads/1/6/4/3/16437288/4857588_orig.jpg</a:t>
            </a:r>
            <a:endParaRPr/>
          </a:p>
        </p:txBody>
      </p:sp>
      <p:sp>
        <p:nvSpPr>
          <p:cNvPr id="2547" name="Google Shape;2547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4" name="Google Shape;255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Painting:  https://upload.wikimedia.org/wikipedia/commons/thumb/b/b8/Surrender_of_Lord_Cornwallis.jpg/1200px-Surrender_of_Lord_Cornwallis.jpg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Boy:  Amy Brailey</a:t>
            </a:r>
            <a:endParaRPr/>
          </a:p>
        </p:txBody>
      </p:sp>
      <p:sp>
        <p:nvSpPr>
          <p:cNvPr id="2555" name="Google Shape;2555;p3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65" name="Google Shape;25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Photo Credits:  Amy Brailey</a:t>
            </a:r>
            <a:endParaRPr/>
          </a:p>
        </p:txBody>
      </p:sp>
      <p:sp>
        <p:nvSpPr>
          <p:cNvPr id="2566" name="Google Shape;2566;p3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6" name="Google Shape;257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Treaty:  https://rlv.zcache.com/the_original_treaty_of_paris_1783_canvas_print-r4da91799ed0d4e1c8073b7ef493cb5e2_x96q5_8byvr_324.jpg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Map:  https://i.pinimg.com/236x/13/54/5d/13545dd10ea1bb23a702a8bdf1cc6616--treaty-of-paris-american-revolutionary-war.jpg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3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4" name="Google Shape;258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https://d2pu2bk1b66iw6.cloudfront.net/photos/2016/04/13/150-64737-test22-1460582025.jpg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3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294" name="Google Shape;22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Signing:  http://www.ushistory.org/declaration/images/trumbull-large1.jpg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http://lpmaryland.org/wp-content/uploads/2014/06/Declaration-of-Independence.jpg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02" name="Google Shape;2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Signing:  https://i.pinimg.com/736x/65/58/1b/65581b68d05ace590712515172166df8--declaration-of-independence-the-declaration.jpg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Document:  https://media.buzzle.com/media/images-en/gallery/conceptual/1200-178164419-candle-glasses-quill-pen.jpg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11" name="Google Shape;23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http://americanns.weebly.com/uploads/1/4/5/9/14597924/6792675_orig.jpg?1</a:t>
            </a:r>
            <a:endParaRPr/>
          </a:p>
        </p:txBody>
      </p:sp>
      <p:sp>
        <p:nvSpPr>
          <p:cNvPr id="2312" name="Google Shape;2312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19" name="Google Shape;23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Photo Credit:  https://www.3dartistonline.com/users/314/thm1024/blackloyalists.jpg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Use Schuyler Sisters.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6" name="Google Shape;23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https://www.delawarescene.com/images/organizations/711.jpg?v=1298932912</a:t>
            </a:r>
            <a:endParaRPr/>
          </a:p>
        </p:txBody>
      </p:sp>
      <p:sp>
        <p:nvSpPr>
          <p:cNvPr id="2327" name="Google Shape;2327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3" name="Google Shape;23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https://i.pinimg.com/originals/33/10/a5/3310a57901cf6bddcc7677d8200a3084.jpg</a:t>
            </a:r>
            <a:endParaRPr/>
          </a:p>
        </p:txBody>
      </p:sp>
      <p:sp>
        <p:nvSpPr>
          <p:cNvPr id="2334" name="Google Shape;233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1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97" name="Google Shape;697;p1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3" name="Google Shape;703;p1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Google Shape;709;p1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10" name="Google Shape;710;p1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1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16" name="Google Shape;716;p11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17" name="Google Shape;717;p1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28" name="Google Shape;728;p1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29" name="Google Shape;729;p1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30" name="Google Shape;730;p1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31" name="Google Shape;731;p1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37" name="Google Shape;737;p1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38" name="Google Shape;738;p1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44" name="Google Shape;744;p1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0" name="Google Shape;750;p1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8" name="Google Shape;768;p1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4" name="Google Shape;774;p1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0" name="Google Shape;780;p1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6" name="Google Shape;786;p1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87" name="Google Shape;787;p1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93" name="Google Shape;793;p1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94" name="Google Shape;794;p1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10" name="Google Shape;810;p1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12" name="Google Shape;812;p1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18" name="Google Shape;818;p1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19" name="Google Shape;819;p1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25" name="Google Shape;825;p1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43" name="Google Shape;843;p1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3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49" name="Google Shape;849;p1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55" name="Google Shape;855;p1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1" name="Google Shape;861;p1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62" name="Google Shape;862;p1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868" name="Google Shape;868;p1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69" name="Google Shape;869;p1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1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4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84" name="Google Shape;884;p14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85" name="Google Shape;885;p14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87" name="Google Shape;887;p1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93" name="Google Shape;893;p1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94" name="Google Shape;894;p1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4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900" name="Google Shape;900;p1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1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2" name="Google Shape;922;p1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4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8" name="Google Shape;928;p1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4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4" name="Google Shape;934;p14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35" name="Google Shape;935;p1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5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941" name="Google Shape;941;p1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42" name="Google Shape;942;p1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1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1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53" name="Google Shape;953;p1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954" name="Google Shape;954;p1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55" name="Google Shape;955;p1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956" name="Google Shape;956;p1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1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62" name="Google Shape;962;p1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63" name="Google Shape;963;p1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5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969" name="Google Shape;969;p1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5" name="Google Shape;975;p1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5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5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3" name="Google Shape;993;p1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5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9" name="Google Shape;999;p1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6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05" name="Google Shape;1005;p1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1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1" name="Google Shape;1011;p1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12" name="Google Shape;1012;p1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018" name="Google Shape;1018;p16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1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6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34" name="Google Shape;1034;p16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35" name="Google Shape;1035;p16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36" name="Google Shape;1036;p16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37" name="Google Shape;1037;p1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43" name="Google Shape;1043;p1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44" name="Google Shape;1044;p1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6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6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50" name="Google Shape;1050;p1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1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6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6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7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7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7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74" name="Google Shape;1074;p1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7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80" name="Google Shape;1080;p1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1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6" name="Google Shape;1086;p1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87" name="Google Shape;1087;p1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7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7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093" name="Google Shape;1093;p17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94" name="Google Shape;1094;p1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1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7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09" name="Google Shape;1109;p1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10" name="Google Shape;1110;p17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11" name="Google Shape;1111;p17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12" name="Google Shape;1112;p1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18" name="Google Shape;1118;p17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19" name="Google Shape;1119;p1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7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7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25" name="Google Shape;1125;p1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31" name="Google Shape;1131;p1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1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43" name="Google Shape;1143;p1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8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8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49" name="Google Shape;1149;p1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1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8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55" name="Google Shape;1155;p1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1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1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1" name="Google Shape;1161;p1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62" name="Google Shape;1162;p1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1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8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8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168" name="Google Shape;1168;p18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69" name="Google Shape;1169;p1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1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1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1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18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84" name="Google Shape;1184;p18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85" name="Google Shape;1185;p18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86" name="Google Shape;1186;p18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87" name="Google Shape;1187;p1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1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93" name="Google Shape;1193;p19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94" name="Google Shape;1194;p1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9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9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00" name="Google Shape;1200;p1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1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1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9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19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1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1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18" name="Google Shape;1218;p1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1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1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9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19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24" name="Google Shape;1224;p1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19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30" name="Google Shape;1230;p1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1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9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p19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6" name="Google Shape;1236;p19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237" name="Google Shape;1237;p1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1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1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19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243" name="Google Shape;1243;p19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244" name="Google Shape;1244;p1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6" name="Google Shape;1246;p1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2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2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20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59" name="Google Shape;1259;p20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60" name="Google Shape;1260;p20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61" name="Google Shape;1261;p20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62" name="Google Shape;1262;p2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2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68" name="Google Shape;1268;p20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69" name="Google Shape;1269;p2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p2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2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20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0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75" name="Google Shape;1275;p2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2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20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20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2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2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2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93" name="Google Shape;1293;p2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2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2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20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0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99" name="Google Shape;1299;p2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1" name="Google Shape;1301;p2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2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4" name="Google Shape;1304;p20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05" name="Google Shape;1305;p20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0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20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20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1" name="Google Shape;1311;p20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12" name="Google Shape;1312;p2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20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18" name="Google Shape;1318;p2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19" name="Google Shape;1319;p2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p2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1" name="Google Shape;1321;p2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2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2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2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2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2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2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34" name="Google Shape;1334;p2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35" name="Google Shape;1335;p2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36" name="Google Shape;1336;p2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37" name="Google Shape;1337;p2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2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2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2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2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43" name="Google Shape;1343;p2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44" name="Google Shape;1344;p2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50" name="Google Shape;1350;p2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2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2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2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7" name="Google Shape;1367;p2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68" name="Google Shape;1368;p2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0" name="Google Shape;1370;p2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2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74" name="Google Shape;1374;p2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5" name="Google Shape;1375;p2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2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2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80" name="Google Shape;1380;p2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2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6" name="Google Shape;1386;p2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87" name="Google Shape;1387;p2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93" name="Google Shape;1393;p2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94" name="Google Shape;1394;p2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0" name="Google Shape;1400;p2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3" name="Google Shape;1403;p2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2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p2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09" name="Google Shape;1409;p2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10" name="Google Shape;1410;p2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11" name="Google Shape;1411;p2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12" name="Google Shape;1412;p2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3" name="Google Shape;1413;p2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7" name="Google Shape;1417;p2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18" name="Google Shape;1418;p2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19" name="Google Shape;1419;p2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0" name="Google Shape;1420;p2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1" name="Google Shape;1421;p2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2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4" name="Google Shape;1424;p2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25" name="Google Shape;1425;p2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2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7" name="Google Shape;1427;p2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2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0" name="Google Shape;1430;p2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2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3" name="Google Shape;1443;p2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3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9" name="Google Shape;1449;p2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2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3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55" name="Google Shape;1455;p2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2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1" name="Google Shape;1461;p2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62" name="Google Shape;1462;p2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3" name="Google Shape;1463;p2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2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7" name="Google Shape;1467;p2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468" name="Google Shape;1468;p2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69" name="Google Shape;1469;p2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0" name="Google Shape;1470;p2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2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2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2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2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2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2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84" name="Google Shape;1484;p2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85" name="Google Shape;1485;p2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86" name="Google Shape;1486;p2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87" name="Google Shape;1487;p2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8" name="Google Shape;1488;p2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2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93" name="Google Shape;1493;p2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94" name="Google Shape;1494;p2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2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23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23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00" name="Google Shape;1500;p2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2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8" name="Google Shape;1508;p2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7" name="Google Shape;1517;p2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18" name="Google Shape;1518;p2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9" name="Google Shape;1519;p2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2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4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24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24" name="Google Shape;1524;p2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5" name="Google Shape;1525;p2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6" name="Google Shape;1526;p2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2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30" name="Google Shape;1530;p2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1" name="Google Shape;1531;p2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2" name="Google Shape;1532;p2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p2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6" name="Google Shape;1536;p2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37" name="Google Shape;1537;p2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2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9" name="Google Shape;1539;p2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2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543" name="Google Shape;1543;p2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44" name="Google Shape;1544;p2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5" name="Google Shape;1545;p2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2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2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0" name="Google Shape;1550;p2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2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3" name="Google Shape;1553;p2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4" name="Google Shape;1554;p2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5" name="Google Shape;1555;p2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2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24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559" name="Google Shape;1559;p24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560" name="Google Shape;1560;p24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561" name="Google Shape;1561;p2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562" name="Google Shape;1562;p2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568" name="Google Shape;1568;p25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569" name="Google Shape;1569;p2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2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2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5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4" name="Google Shape;1574;p25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75" name="Google Shape;1575;p2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2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25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2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2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3" name="Google Shape;1583;p2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25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25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2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2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5" name="Google Shape;1595;p2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5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8" name="Google Shape;1598;p25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99" name="Google Shape;1599;p2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0" name="Google Shape;1600;p2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1" name="Google Shape;1601;p2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4" name="Google Shape;1604;p25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05" name="Google Shape;1605;p2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6" name="Google Shape;1606;p2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2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p25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1" name="Google Shape;1611;p25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12" name="Google Shape;1612;p2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2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4" name="Google Shape;1614;p2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25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618" name="Google Shape;1618;p25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19" name="Google Shape;1619;p2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0" name="Google Shape;1620;p2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2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2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5" name="Google Shape;1625;p2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2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2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2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2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634" name="Google Shape;1634;p2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635" name="Google Shape;1635;p26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636" name="Google Shape;1636;p26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637" name="Google Shape;1637;p2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2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2" name="Google Shape;1642;p2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43" name="Google Shape;1643;p26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44" name="Google Shape;1644;p2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2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6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6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50" name="Google Shape;1650;p2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1" name="Google Shape;1651;p2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2" name="Google Shape;1652;p2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2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2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56" name="Google Shape;1656;p2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7" name="Google Shape;1657;p2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8" name="Google Shape;1658;p2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2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7" name="Google Shape;1667;p2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8" name="Google Shape;1668;p2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2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6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26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73" name="Google Shape;1673;p2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2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2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26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79" name="Google Shape;1679;p2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2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1" name="Google Shape;1681;p2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2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5" name="Google Shape;1685;p26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86" name="Google Shape;1686;p2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7" name="Google Shape;1687;p2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8" name="Google Shape;1688;p2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1" name="Google Shape;1691;p27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692" name="Google Shape;1692;p27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93" name="Google Shape;1693;p2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5" name="Google Shape;1695;p2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2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2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2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2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03" name="Google Shape;1703;p27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04" name="Google Shape;1704;p27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05" name="Google Shape;1705;p27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06" name="Google Shape;1706;p2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2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1" name="Google Shape;1711;p2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12" name="Google Shape;1712;p27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13" name="Google Shape;1713;p2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2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2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27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8" name="Google Shape;1718;p2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19" name="Google Shape;1719;p2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0" name="Google Shape;1720;p2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4" name="Google Shape;1724;p2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25" name="Google Shape;1725;p2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27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0" name="Google Shape;1730;p27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31" name="Google Shape;1731;p2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2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3" name="Google Shape;1733;p2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2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2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43" name="Google Shape;1743;p2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4" name="Google Shape;1744;p2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2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8" name="Google Shape;1748;p27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49" name="Google Shape;1749;p2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2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28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55" name="Google Shape;1755;p2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2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28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1" name="Google Shape;1761;p28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62" name="Google Shape;1762;p2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2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8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8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768" name="Google Shape;1768;p28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69" name="Google Shape;1769;p2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2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2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8" name="Google Shape;1778;p2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84" name="Google Shape;1784;p2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85" name="Google Shape;1785;p28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86" name="Google Shape;1786;p28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87" name="Google Shape;1787;p2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93" name="Google Shape;1793;p2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94" name="Google Shape;1794;p2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5" name="Google Shape;1795;p2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6" name="Google Shape;1796;p2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28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9" name="Google Shape;1799;p28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00" name="Google Shape;1800;p2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1" name="Google Shape;1801;p2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2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28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28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2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2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2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7" name="Google Shape;1817;p2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2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9" name="Google Shape;1819;p2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29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29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23" name="Google Shape;1823;p2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4" name="Google Shape;1824;p2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5" name="Google Shape;1825;p2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2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8" name="Google Shape;1828;p29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29" name="Google Shape;1829;p2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0" name="Google Shape;1830;p2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1" name="Google Shape;1831;p2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9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29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5" name="Google Shape;1835;p29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836" name="Google Shape;1836;p2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2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9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29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842" name="Google Shape;1842;p29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843" name="Google Shape;1843;p2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2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2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8" name="Google Shape;1848;p2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2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2" name="Google Shape;1852;p29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853" name="Google Shape;1853;p29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854" name="Google Shape;1854;p29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855" name="Google Shape;1855;p29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856" name="Google Shape;1856;p2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7" name="Google Shape;1857;p2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2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1" name="Google Shape;1861;p2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862" name="Google Shape;1862;p29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863" name="Google Shape;1863;p2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4" name="Google Shape;1864;p2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5" name="Google Shape;1865;p2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29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8" name="Google Shape;1868;p29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69" name="Google Shape;1869;p2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2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1" name="Google Shape;1871;p2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2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2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75" name="Google Shape;1875;p2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2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7" name="Google Shape;1877;p2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0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30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81" name="Google Shape;1881;p3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3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3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3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3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3" name="Google Shape;1893;p3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4" name="Google Shape;1894;p3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30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7" name="Google Shape;1897;p30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98" name="Google Shape;1898;p3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9" name="Google Shape;1899;p3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3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3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30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04" name="Google Shape;1904;p3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5" name="Google Shape;1905;p3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6" name="Google Shape;1906;p3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30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9" name="Google Shape;1909;p30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0" name="Google Shape;1910;p30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1" name="Google Shape;1911;p3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2" name="Google Shape;1912;p3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3" name="Google Shape;1913;p3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30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6" name="Google Shape;1916;p30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917" name="Google Shape;1917;p30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8" name="Google Shape;1918;p3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9" name="Google Shape;1919;p3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0" name="Google Shape;1920;p3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3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3" name="Google Shape;1923;p3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4" name="Google Shape;1924;p3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3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30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928" name="Google Shape;1928;p30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929" name="Google Shape;1929;p30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930" name="Google Shape;1930;p3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931" name="Google Shape;1931;p30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30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3" name="Google Shape;1933;p30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6" name="Google Shape;1936;p3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937" name="Google Shape;1937;p30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938" name="Google Shape;1938;p3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30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0" name="Google Shape;1940;p30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3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3" name="Google Shape;1943;p3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944" name="Google Shape;1944;p3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3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6" name="Google Shape;1946;p3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3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3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50" name="Google Shape;1950;p3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1" name="Google Shape;1951;p3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3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3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3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8" name="Google Shape;1958;p3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3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7" name="Google Shape;1967;p3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8" name="Google Shape;1968;p3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9" name="Google Shape;1969;p3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1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2" name="Google Shape;1972;p3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73" name="Google Shape;1973;p3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4" name="Google Shape;1974;p3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5" name="Google Shape;1975;p3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3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8" name="Google Shape;1978;p31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79" name="Google Shape;1979;p3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0" name="Google Shape;1980;p3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1" name="Google Shape;1981;p3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3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4" name="Google Shape;1984;p3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5" name="Google Shape;1985;p3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6" name="Google Shape;1986;p3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3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8" name="Google Shape;1988;p3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3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3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992" name="Google Shape;1992;p3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93" name="Google Shape;1993;p3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4" name="Google Shape;1994;p3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3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3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3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9" name="Google Shape;1999;p3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3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2" name="Google Shape;2002;p3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03" name="Google Shape;2003;p3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004" name="Google Shape;2004;p3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05" name="Google Shape;2005;p3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006" name="Google Shape;2006;p3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7" name="Google Shape;2007;p3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8" name="Google Shape;2008;p3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3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1" name="Google Shape;2011;p3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12" name="Google Shape;2012;p3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13" name="Google Shape;2013;p3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4" name="Google Shape;2014;p3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5" name="Google Shape;2015;p3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3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8" name="Google Shape;2018;p3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19" name="Google Shape;2019;p3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0" name="Google Shape;2020;p3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1" name="Google Shape;2021;p3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3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4" name="Google Shape;2024;p3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25" name="Google Shape;2025;p3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6" name="Google Shape;2026;p3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3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3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3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31" name="Google Shape;2031;p3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2" name="Google Shape;2032;p3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3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3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2" name="Google Shape;2042;p3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3" name="Google Shape;2043;p3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4" name="Google Shape;2044;p3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2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7" name="Google Shape;2047;p3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48" name="Google Shape;2048;p3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9" name="Google Shape;2049;p3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0" name="Google Shape;2050;p3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3" name="Google Shape;2053;p3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54" name="Google Shape;2054;p3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5" name="Google Shape;2055;p3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6" name="Google Shape;2056;p3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3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9" name="Google Shape;2059;p3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0" name="Google Shape;2060;p3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061" name="Google Shape;2061;p3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2" name="Google Shape;2062;p3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3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3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6" name="Google Shape;2066;p3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067" name="Google Shape;2067;p3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068" name="Google Shape;2068;p3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3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0" name="Google Shape;2070;p3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3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3" name="Google Shape;2073;p3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4" name="Google Shape;2074;p3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3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7" name="Google Shape;2077;p3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78" name="Google Shape;2078;p3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079" name="Google Shape;2079;p3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80" name="Google Shape;2080;p3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081" name="Google Shape;2081;p3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2" name="Google Shape;2082;p3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3" name="Google Shape;2083;p3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6" name="Google Shape;2086;p3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87" name="Google Shape;2087;p3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088" name="Google Shape;2088;p3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3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3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94" name="Google Shape;2094;p3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5" name="Google Shape;2095;p3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6" name="Google Shape;2096;p3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3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9" name="Google Shape;2099;p3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00" name="Google Shape;2100;p3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1" name="Google Shape;2101;p3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2" name="Google Shape;2102;p3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5" name="Google Shape;2105;p3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06" name="Google Shape;2106;p3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7" name="Google Shape;2107;p3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8" name="Google Shape;2108;p3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3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7" name="Google Shape;2117;p3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3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9" name="Google Shape;2119;p3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33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2" name="Google Shape;2122;p3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23" name="Google Shape;2123;p3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3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5" name="Google Shape;2125;p3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3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8" name="Google Shape;2128;p3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29" name="Google Shape;2129;p3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0" name="Google Shape;2130;p3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1" name="Google Shape;2131;p3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3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4" name="Google Shape;2134;p3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5" name="Google Shape;2135;p3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136" name="Google Shape;2136;p3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7" name="Google Shape;2137;p3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8" name="Google Shape;2138;p3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3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1" name="Google Shape;2141;p3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142" name="Google Shape;2142;p3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143" name="Google Shape;2143;p3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4" name="Google Shape;2144;p3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5" name="Google Shape;2145;p3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8" name="Google Shape;2148;p3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9" name="Google Shape;2149;p3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3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3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153" name="Google Shape;2153;p3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154" name="Google Shape;2154;p3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155" name="Google Shape;2155;p3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156" name="Google Shape;2156;p3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7" name="Google Shape;2157;p3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8" name="Google Shape;2158;p3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3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1" name="Google Shape;2161;p3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162" name="Google Shape;2162;p3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163" name="Google Shape;2163;p3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3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5" name="Google Shape;2165;p3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34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34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169" name="Google Shape;2169;p3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0" name="Google Shape;2170;p3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1" name="Google Shape;2171;p3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3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3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75" name="Google Shape;2175;p3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6" name="Google Shape;2176;p3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3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3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0" name="Google Shape;2180;p3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81" name="Google Shape;2181;p3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2" name="Google Shape;2182;p3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3" name="Google Shape;2183;p3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p3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2" name="Google Shape;2192;p3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93" name="Google Shape;2193;p3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4" name="Google Shape;2194;p3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5" name="Google Shape;2195;p3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35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8" name="Google Shape;2198;p3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199" name="Google Shape;2199;p3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3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1" name="Google Shape;2201;p3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3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4" name="Google Shape;2204;p35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205" name="Google Shape;2205;p3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6" name="Google Shape;2206;p3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7" name="Google Shape;2207;p3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0" name="Google Shape;2210;p3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1" name="Google Shape;2211;p3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212" name="Google Shape;2212;p3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3" name="Google Shape;2213;p3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4" name="Google Shape;2214;p3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3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7" name="Google Shape;2217;p3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218" name="Google Shape;2218;p3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219" name="Google Shape;2219;p3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3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1" name="Google Shape;2221;p3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4" name="Google Shape;2224;p3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5" name="Google Shape;2225;p3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3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8" name="Google Shape;2228;p3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9" name="Google Shape;2229;p3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0" name="Google Shape;2230;p3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3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3" name="Google Shape;2233;p35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234" name="Google Shape;2234;p35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235" name="Google Shape;2235;p35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236" name="Google Shape;2236;p3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237" name="Google Shape;2237;p3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8" name="Google Shape;2238;p3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9" name="Google Shape;2239;p3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3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" name="Google Shape;2242;p3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243" name="Google Shape;2243;p35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244" name="Google Shape;2244;p3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5" name="Google Shape;2245;p3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6" name="Google Shape;2246;p3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35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9" name="Google Shape;2249;p35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250" name="Google Shape;2250;p3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3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2" name="Google Shape;2252;p3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36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5" name="Google Shape;2255;p36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56" name="Google Shape;2256;p3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7" name="Google Shape;2257;p3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8" name="Google Shape;2258;p3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55" name="Google Shape;355;p5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5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69" name="Google Shape;369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97" name="Google Shape;397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6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6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44" name="Google Shape;444;p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74" name="Google Shape;474;p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7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80" name="Google Shape;480;p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Google Shape;486;p7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87" name="Google Shape;487;p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7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93" name="Google Shape;493;p7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94" name="Google Shape;494;p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8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09" name="Google Shape;509;p8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10" name="Google Shape;510;p8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11" name="Google Shape;511;p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12" name="Google Shape;512;p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18" name="Google Shape;518;p8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19" name="Google Shape;519;p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25" name="Google Shape;525;p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8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3" name="Google Shape;543;p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9" name="Google Shape;549;p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8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55" name="Google Shape;555;p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8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1" name="Google Shape;561;p8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62" name="Google Shape;562;p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68" name="Google Shape;568;p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69" name="Google Shape;569;p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4" name="Google Shape;584;p9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85" name="Google Shape;585;p9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6" name="Google Shape;586;p9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87" name="Google Shape;587;p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93" name="Google Shape;593;p9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94" name="Google Shape;594;p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00" name="Google Shape;600;p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8" name="Google Shape;618;p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4" name="Google Shape;624;p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0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30" name="Google Shape;630;p1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0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0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Google Shape;636;p10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37" name="Google Shape;637;p1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0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43" name="Google Shape;643;p10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44" name="Google Shape;644;p1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59" name="Google Shape;659;p10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60" name="Google Shape;660;p10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61" name="Google Shape;661;p10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62" name="Google Shape;662;p1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68" name="Google Shape;668;p10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69" name="Google Shape;669;p1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75" name="Google Shape;675;p1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0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0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0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0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0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7" name="Google Shape;687;p1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8" name="Google Shape;688;p10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9" name="Google Shape;689;p10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1" name="Google Shape;761;p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2" name="Google Shape;762;p1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3" name="Google Shape;763;p1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Google Shape;764;p1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6" name="Google Shape;836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7" name="Google Shape;837;p1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8" name="Google Shape;838;p1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9" name="Google Shape;839;p1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1" name="Google Shape;911;p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2" name="Google Shape;912;p1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3" name="Google Shape;913;p1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4" name="Google Shape;914;p1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6" name="Google Shape;986;p1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7" name="Google Shape;987;p1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1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9" name="Google Shape;989;p1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1" name="Google Shape;1061;p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2" name="Google Shape;1062;p1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3" name="Google Shape;1063;p1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4" name="Google Shape;1064;p1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6" name="Google Shape;1136;p1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7" name="Google Shape;1137;p1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8" name="Google Shape;1138;p1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9" name="Google Shape;1139;p1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1" name="Google Shape;1211;p1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2" name="Google Shape;1212;p1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3" name="Google Shape;1213;p1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4" name="Google Shape;1214;p1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2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6" name="Google Shape;1286;p2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7" name="Google Shape;1287;p2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8" name="Google Shape;1288;p2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9" name="Google Shape;1289;p2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2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1" name="Google Shape;1361;p2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2" name="Google Shape;1362;p2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3" name="Google Shape;1363;p2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4" name="Google Shape;1364;p2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2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2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2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8" name="Google Shape;1438;p2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9" name="Google Shape;1439;p2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1" name="Google Shape;1511;p2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2" name="Google Shape;1512;p2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3" name="Google Shape;1513;p2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4" name="Google Shape;1514;p2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2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6" name="Google Shape;1586;p2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7" name="Google Shape;1587;p2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8" name="Google Shape;1588;p2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9" name="Google Shape;1589;p2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6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1" name="Google Shape;1661;p2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2" name="Google Shape;1662;p2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3" name="Google Shape;1663;p2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4" name="Google Shape;1664;p2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2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6" name="Google Shape;1736;p2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7" name="Google Shape;1737;p2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8" name="Google Shape;1738;p2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9" name="Google Shape;1739;p2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28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1" name="Google Shape;1811;p2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2" name="Google Shape;1812;p2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3" name="Google Shape;1813;p2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4" name="Google Shape;1814;p2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3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6" name="Google Shape;1886;p3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7" name="Google Shape;1887;p3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8" name="Google Shape;1888;p3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9" name="Google Shape;1889;p3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3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1" name="Google Shape;1961;p3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2" name="Google Shape;1962;p3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3" name="Google Shape;1963;p3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4" name="Google Shape;1964;p3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3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6" name="Google Shape;2036;p3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7" name="Google Shape;2037;p3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8" name="Google Shape;2038;p3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9" name="Google Shape;2039;p3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3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1" name="Google Shape;2111;p3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2" name="Google Shape;2112;p3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3" name="Google Shape;2113;p3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4" name="Google Shape;2114;p3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3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6" name="Google Shape;2186;p3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7" name="Google Shape;2187;p3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8" name="Google Shape;2188;p3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9" name="Google Shape;2189;p3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Google Shape;538;p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1" name="Google Shape;611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2" name="Google Shape;612;p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Google Shape;613;p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5.xm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6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7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8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9.xml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2" name="Google Shape;2272;p362" descr="pho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3" name="Google Shape;2273;p362"/>
          <p:cNvSpPr txBox="1">
            <a:spLocks noGrp="1"/>
          </p:cNvSpPr>
          <p:nvPr>
            <p:ph type="ctrTitle"/>
          </p:nvPr>
        </p:nvSpPr>
        <p:spPr>
          <a:xfrm>
            <a:off x="685800" y="3581400"/>
            <a:ext cx="7620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Chapter 6</a:t>
            </a:r>
            <a:endParaRPr/>
          </a:p>
        </p:txBody>
      </p:sp>
      <p:sp>
        <p:nvSpPr>
          <p:cNvPr id="2274" name="Google Shape;2274;p362"/>
          <p:cNvSpPr txBox="1">
            <a:spLocks noGrp="1"/>
          </p:cNvSpPr>
          <p:nvPr>
            <p:ph type="subTitle" idx="1"/>
          </p:nvPr>
        </p:nvSpPr>
        <p:spPr>
          <a:xfrm>
            <a:off x="0" y="5105400"/>
            <a:ext cx="9144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12800" lvl="0" indent="-812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AutoNum type="romanUcPeriod"/>
            </a:pPr>
            <a:r>
              <a:rPr lang="en-US" sz="5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Moving towards Independence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8169"/>
        </a:solidFill>
        <a:effectLst/>
      </p:bgPr>
    </p:bg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p371"/>
          <p:cNvSpPr txBox="1">
            <a:spLocks noGrp="1"/>
          </p:cNvSpPr>
          <p:nvPr>
            <p:ph type="ctrTitle"/>
          </p:nvPr>
        </p:nvSpPr>
        <p:spPr>
          <a:xfrm>
            <a:off x="762000" y="457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Libre Baskerville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II. Continued Battles</a:t>
            </a:r>
            <a:endParaRPr sz="4000"/>
          </a:p>
        </p:txBody>
      </p:sp>
      <p:sp>
        <p:nvSpPr>
          <p:cNvPr id="2345" name="Google Shape;2345;p371"/>
          <p:cNvSpPr txBox="1">
            <a:spLocks noGrp="1"/>
          </p:cNvSpPr>
          <p:nvPr>
            <p:ph type="subTitle" idx="1"/>
          </p:nvPr>
        </p:nvSpPr>
        <p:spPr>
          <a:xfrm>
            <a:off x="990600" y="1927225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A.  The Battle of Long Island [Br.]</a:t>
            </a:r>
            <a:endParaRPr sz="3000"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	     1.  Washington forced to abandon</a:t>
            </a:r>
            <a:endParaRPr sz="30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000"/>
              <a:t>         </a:t>
            </a: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	  New York</a:t>
            </a:r>
            <a:endParaRPr sz="3000"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     2.  Nathan Hale, School teacher </a:t>
            </a:r>
            <a:endParaRPr sz="30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     </a:t>
            </a: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	  and spy, is captured and killed</a:t>
            </a:r>
            <a:endParaRPr sz="3000"/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		  * “I only regret that I have but </a:t>
            </a:r>
            <a:endParaRPr sz="30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     </a:t>
            </a: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	      one life to lose for my </a:t>
            </a:r>
            <a:endParaRPr sz="3000" b="0" i="0" u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1371600" lvl="0" indent="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bre Baskerville"/>
              <a:buNone/>
            </a:pPr>
            <a:r>
              <a:rPr lang="en-US" sz="3000">
                <a:latin typeface="Libre Baskerville"/>
                <a:ea typeface="Libre Baskerville"/>
                <a:cs typeface="Libre Baskerville"/>
                <a:sym typeface="Libre Baskerville"/>
              </a:rPr>
              <a:t>  </a:t>
            </a:r>
            <a:r>
              <a:rPr lang="en-US" sz="30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country.”</a:t>
            </a:r>
            <a:endParaRPr sz="3000"/>
          </a:p>
        </p:txBody>
      </p:sp>
      <p:pic>
        <p:nvPicPr>
          <p:cNvPr id="2346" name="Google Shape;2346;p371" descr="hale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419600"/>
            <a:ext cx="19716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Google Shape;2347;p371" descr="300px-BattleofLongisla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800" y="152400"/>
            <a:ext cx="2514600" cy="165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p372"/>
          <p:cNvSpPr txBox="1">
            <a:spLocks noGrp="1"/>
          </p:cNvSpPr>
          <p:nvPr>
            <p:ph type="title"/>
          </p:nvPr>
        </p:nvSpPr>
        <p:spPr>
          <a:xfrm>
            <a:off x="381000" y="-685800"/>
            <a:ext cx="8305800" cy="437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AutoNum type="arabicPeriod" startAt="3"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Many deserters prompt 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Thomas Paine’s </a:t>
            </a:r>
            <a:r>
              <a:rPr lang="en-US" sz="4400" b="0" i="1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Crisis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“These are the times that try men’s souls.”</a:t>
            </a:r>
            <a:endParaRPr/>
          </a:p>
        </p:txBody>
      </p:sp>
      <p:pic>
        <p:nvPicPr>
          <p:cNvPr id="2354" name="Google Shape;2354;p372" descr="jc178-c401-pts-1-3_0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438400"/>
            <a:ext cx="274320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Google Shape;2355;p372" descr="tompaines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276600"/>
            <a:ext cx="4724400" cy="286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BFBE"/>
        </a:solidFill>
        <a:effectLst/>
      </p:bgPr>
    </p:bg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373"/>
          <p:cNvSpPr txBox="1">
            <a:spLocks noGrp="1"/>
          </p:cNvSpPr>
          <p:nvPr>
            <p:ph type="title"/>
          </p:nvPr>
        </p:nvSpPr>
        <p:spPr>
          <a:xfrm>
            <a:off x="768099" y="91750"/>
            <a:ext cx="8386200" cy="1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946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100"/>
              <a:buFont typeface="Bilbo"/>
              <a:buAutoNum type="arabicPeriod" startAt="4"/>
            </a:pPr>
            <a:r>
              <a:rPr lang="en-US" sz="6100" b="0" i="0" u="none">
                <a:solidFill>
                  <a:schemeClr val="dk2"/>
                </a:solidFill>
                <a:latin typeface="Bilbo"/>
                <a:ea typeface="Bilbo"/>
                <a:cs typeface="Bilbo"/>
                <a:sym typeface="Bilbo"/>
              </a:rPr>
              <a:t>Washington crosses the Delaware</a:t>
            </a:r>
            <a:r>
              <a:rPr lang="en-US" sz="61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100"/>
          </a:p>
        </p:txBody>
      </p:sp>
      <p:pic>
        <p:nvPicPr>
          <p:cNvPr id="2362" name="Google Shape;2362;p373" descr="washington-crossing-delawa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450" y="1606550"/>
            <a:ext cx="7272337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373" descr="https://upload.wikimedia.org/wikipedia/commons/thumb/9/95/Washington_Crossing_the_Delaware_by_Emanuel_Leutze%2C_MMA-NYC%2C_1851.jpg/1200px-Washington_Crossing_the_Delaware_by_Emanuel_Leutze%2C_MMA-NYC%2C_18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175" y="1606550"/>
            <a:ext cx="7608887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9" name="Google Shape;2369;p374" descr="http://www.doseoffunny.com/wp-content/uploads/2014/09/george-washington-meme-paintings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D34"/>
        </a:solidFill>
        <a:effectLst/>
      </p:bgPr>
    </p:bg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3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DBD8"/>
              </a:buClr>
              <a:buSzPts val="4000"/>
              <a:buFont typeface="Merriweather"/>
              <a:buNone/>
            </a:pPr>
            <a:r>
              <a:rPr lang="en-US" sz="36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 B.  The Battle of Trenton:  Turning </a:t>
            </a:r>
            <a:br>
              <a:rPr lang="en-US" sz="36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36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	Point #1 [Am.]</a:t>
            </a:r>
            <a:endParaRPr sz="3600"/>
          </a:p>
        </p:txBody>
      </p:sp>
      <p:sp>
        <p:nvSpPr>
          <p:cNvPr id="2376" name="Google Shape;2376;p3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5344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DBD8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rgbClr val="E4DBD8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32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1.  Surprised the British the day after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4DBD8"/>
              </a:buClr>
              <a:buSzPts val="3200"/>
              <a:buFont typeface="Merriweather"/>
              <a:buNone/>
            </a:pPr>
            <a:r>
              <a:rPr lang="en-US" sz="32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		     Christmas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4DBD8"/>
              </a:buClr>
              <a:buSzPts val="3200"/>
              <a:buFont typeface="Merriweather"/>
              <a:buNone/>
            </a:pPr>
            <a:r>
              <a:rPr lang="en-US" sz="32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		2.  1,000 Hessians captured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4DBD8"/>
              </a:buClr>
              <a:buSzPts val="3200"/>
              <a:buFont typeface="Merriweather"/>
              <a:buNone/>
            </a:pPr>
            <a:r>
              <a:rPr lang="en-US" sz="32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		     (Mercenaries)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E4DBD8"/>
              </a:buClr>
              <a:buSzPts val="3200"/>
              <a:buFont typeface="Merriweather"/>
              <a:buNone/>
            </a:pPr>
            <a:r>
              <a:rPr lang="en-US" sz="3200" b="0" i="0" u="none">
                <a:solidFill>
                  <a:srgbClr val="E4DBD8"/>
                </a:solidFill>
                <a:latin typeface="Merriweather"/>
                <a:ea typeface="Merriweather"/>
                <a:cs typeface="Merriweather"/>
                <a:sym typeface="Merriweather"/>
              </a:rPr>
              <a:t>		3.  Decoy Escape</a:t>
            </a:r>
            <a:endParaRPr/>
          </a:p>
        </p:txBody>
      </p:sp>
      <p:pic>
        <p:nvPicPr>
          <p:cNvPr id="2377" name="Google Shape;2377;p375" descr="streets-tren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3581400"/>
            <a:ext cx="3810000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Google Shape;2378;p375" descr="300px-The_Capture_of_the_Hessians_at_Trenton_December_26_17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4648200"/>
            <a:ext cx="2857500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C07"/>
        </a:solidFill>
        <a:effectLst/>
      </p:bgPr>
    </p:bg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p37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7D9"/>
              </a:buClr>
              <a:buSzPts val="5400"/>
              <a:buFont typeface="Bilbo"/>
              <a:buNone/>
            </a:pPr>
            <a:r>
              <a:rPr lang="en-US" sz="5400" b="1" i="0" u="none">
                <a:solidFill>
                  <a:srgbClr val="FFE7D9"/>
                </a:solidFill>
                <a:latin typeface="Bilbo"/>
                <a:ea typeface="Bilbo"/>
                <a:cs typeface="Bilbo"/>
                <a:sym typeface="Bilbo"/>
              </a:rPr>
              <a:t>Journal:</a:t>
            </a:r>
            <a:endParaRPr/>
          </a:p>
        </p:txBody>
      </p:sp>
      <p:sp>
        <p:nvSpPr>
          <p:cNvPr id="2385" name="Google Shape;2385;p376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28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7D9"/>
              </a:buClr>
              <a:buSzPts val="4000"/>
              <a:buFont typeface="Bilbo"/>
              <a:buNone/>
            </a:pPr>
            <a:r>
              <a:rPr lang="en-US" sz="4000" b="0" i="0" u="none" strike="noStrike" cap="none">
                <a:solidFill>
                  <a:srgbClr val="FFE7D9"/>
                </a:solidFill>
                <a:latin typeface="Bilbo"/>
                <a:ea typeface="Bilbo"/>
                <a:cs typeface="Bilbo"/>
                <a:sym typeface="Bilbo"/>
              </a:rPr>
              <a:t>Describe the hardest day of your life.</a:t>
            </a:r>
            <a:endParaRPr/>
          </a:p>
        </p:txBody>
      </p:sp>
      <p:pic>
        <p:nvPicPr>
          <p:cNvPr id="2386" name="Google Shape;2386;p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600200"/>
            <a:ext cx="5081587" cy="508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DD"/>
        </a:solidFill>
        <a:effectLst/>
      </p:bgPr>
    </p:bg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377"/>
          <p:cNvSpPr txBox="1">
            <a:spLocks noGrp="1"/>
          </p:cNvSpPr>
          <p:nvPr>
            <p:ph type="title"/>
          </p:nvPr>
        </p:nvSpPr>
        <p:spPr>
          <a:xfrm>
            <a:off x="152400" y="274625"/>
            <a:ext cx="89916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C.  The Battle of Saratoga</a:t>
            </a:r>
            <a:r>
              <a:rPr lang="en-US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-US" sz="44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[Am]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393" name="Google Shape;2393;p377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"/>
              <a:buNone/>
            </a:pPr>
            <a:r>
              <a:rPr lang="en-US" sz="2900" b="0" i="0" u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1.  Burgoyne (Br.) splits forces:</a:t>
            </a:r>
            <a:r>
              <a:rPr lang="en-US" sz="290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-US" sz="2900" b="0" i="0" u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Unsuccessful</a:t>
            </a:r>
            <a:endParaRPr sz="2900"/>
          </a:p>
          <a:p>
            <a:pPr marL="609600" lvl="0" indent="-609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"/>
              <a:buNone/>
            </a:pPr>
            <a:r>
              <a:rPr lang="en-US" sz="2900" b="0" i="0" u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a.  Howe sent South by George III</a:t>
            </a:r>
            <a:endParaRPr sz="2900"/>
          </a:p>
          <a:p>
            <a:pPr marL="609600" lvl="0" indent="-609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erriweather"/>
              <a:buNone/>
            </a:pPr>
            <a:r>
              <a:rPr lang="en-US" sz="2900" b="0" i="0" u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   b.  Burgoyne takes Ft. Ticonderoga</a:t>
            </a:r>
            <a:endParaRPr sz="2900"/>
          </a:p>
        </p:txBody>
      </p:sp>
      <p:pic>
        <p:nvPicPr>
          <p:cNvPr id="2394" name="Google Shape;2394;p377" descr="map_gj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3048000"/>
            <a:ext cx="2276475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5" name="Google Shape;2395;p377" descr="american_revolutionary_war_map_force_movement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3276600"/>
            <a:ext cx="6248400" cy="309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D9F4"/>
        </a:solidFill>
        <a:effectLst/>
      </p:bgPr>
    </p:bg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378"/>
          <p:cNvSpPr txBox="1"/>
          <p:nvPr/>
        </p:nvSpPr>
        <p:spPr>
          <a:xfrm>
            <a:off x="457200" y="381000"/>
            <a:ext cx="8305800" cy="314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AutoNum type="arabicPeriod" startAt="2"/>
            </a:pPr>
            <a:r>
              <a:rPr lang="en-US" sz="40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Colonists surround Saratoga.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British surrender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AutoNum type="arabicPeriod" startAt="3"/>
            </a:pPr>
            <a:r>
              <a:rPr lang="en-US" sz="40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Turning Point #2.  Convinces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Europe that the Colonists might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win.</a:t>
            </a:r>
            <a:endParaRPr/>
          </a:p>
        </p:txBody>
      </p:sp>
      <p:pic>
        <p:nvPicPr>
          <p:cNvPr id="2402" name="Google Shape;2402;p378" descr="116215-004-77B0A66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3048000"/>
            <a:ext cx="5791200" cy="351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89"/>
        </a:solid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37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III. Foreign Allies </a:t>
            </a:r>
            <a:endParaRPr/>
          </a:p>
        </p:txBody>
      </p:sp>
      <p:sp>
        <p:nvSpPr>
          <p:cNvPr id="2409" name="Google Shape;2409;p379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lvl="0" indent="-533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lphaUcPeriod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French Treaty and F, N, and S 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all go to war with England.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 Foreign soldiers help train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1.  Marquis de Lafayette- officer (Fr)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	2.  Thaddeus Kosciusko (fortification) 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 and Casimir Pulaski 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(cavalry) – Polish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Friedrich William Ludorf Gerhard 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Augustin Baron von Steuben—his</a:t>
            </a:r>
            <a:endParaRPr/>
          </a:p>
          <a:p>
            <a:pPr marL="533400" lvl="0" indent="-5334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discipline trained the army.</a:t>
            </a:r>
            <a:endParaRPr/>
          </a:p>
        </p:txBody>
      </p:sp>
      <p:pic>
        <p:nvPicPr>
          <p:cNvPr id="2410" name="Google Shape;2410;p379" descr="lafayet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4200" y="152400"/>
            <a:ext cx="180657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Google Shape;2411;p379" descr="20081126_ThaddeusKosciuszk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037" y="3422650"/>
            <a:ext cx="1230312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Google Shape;2412;p379" descr="200px-Kazimierz_Pu%C5%82ask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5775" y="3758200"/>
            <a:ext cx="1066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379" descr="220px-Baron_Steuben_by_Peale,_17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5200" y="4572000"/>
            <a:ext cx="1681162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BCD6"/>
        </a:solidFill>
        <a:effectLst/>
      </p:bgPr>
    </p:bg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p3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Bilbo"/>
              <a:buNone/>
            </a:pPr>
            <a:r>
              <a:rPr lang="en-US" sz="4400" b="0" i="0" u="none">
                <a:solidFill>
                  <a:schemeClr val="dk2"/>
                </a:solidFill>
                <a:latin typeface="Bilbo"/>
                <a:ea typeface="Bilbo"/>
                <a:cs typeface="Bilbo"/>
                <a:sym typeface="Bilbo"/>
              </a:rPr>
              <a:t>IV.  Further Struggles</a:t>
            </a:r>
            <a:endParaRPr/>
          </a:p>
        </p:txBody>
      </p:sp>
      <p:sp>
        <p:nvSpPr>
          <p:cNvPr id="2420" name="Google Shape;2420;p380"/>
          <p:cNvSpPr txBox="1">
            <a:spLocks noGrp="1"/>
          </p:cNvSpPr>
          <p:nvPr>
            <p:ph type="body" idx="1"/>
          </p:nvPr>
        </p:nvSpPr>
        <p:spPr>
          <a:xfrm>
            <a:off x="585225" y="13441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3600" b="0" i="0" u="non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A. Valley Forge</a:t>
            </a:r>
            <a:endParaRPr sz="360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lbo"/>
              <a:buNone/>
            </a:pPr>
            <a:r>
              <a:rPr lang="en-US" sz="3600" b="0" i="0" u="non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	     1.  Area 16 x 14 x 6 ½ slept 12</a:t>
            </a:r>
            <a:endParaRPr sz="3600" b="0" i="0" u="none">
              <a:solidFill>
                <a:schemeClr val="dk1"/>
              </a:solidFill>
              <a:latin typeface="Bilbo"/>
              <a:ea typeface="Bilbo"/>
              <a:cs typeface="Bilbo"/>
              <a:sym typeface="Bilbo"/>
            </a:endParaRPr>
          </a:p>
          <a:p>
            <a:pPr marL="12573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lbo"/>
              <a:buNone/>
            </a:pPr>
            <a:r>
              <a:rPr lang="en-US" sz="3600">
                <a:latin typeface="Bilbo"/>
                <a:ea typeface="Bilbo"/>
                <a:cs typeface="Bilbo"/>
                <a:sym typeface="Bilbo"/>
              </a:rPr>
              <a:t>  </a:t>
            </a:r>
            <a:r>
              <a:rPr lang="en-US" sz="3600" b="0" i="0" u="non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 (Average height 5’4”)</a:t>
            </a:r>
            <a:endParaRPr sz="360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lbo"/>
              <a:buNone/>
            </a:pPr>
            <a:r>
              <a:rPr lang="en-US" sz="3600" b="0" i="0" u="non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		2.  Starving, cold, ill-fitted uniforms 		   </a:t>
            </a:r>
            <a:endParaRPr sz="3600" b="0" i="0" u="none">
              <a:solidFill>
                <a:schemeClr val="dk1"/>
              </a:solidFill>
              <a:latin typeface="Bilbo"/>
              <a:ea typeface="Bilbo"/>
              <a:cs typeface="Bilbo"/>
              <a:sym typeface="Bilb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ilbo"/>
              <a:buNone/>
            </a:pPr>
            <a:r>
              <a:rPr lang="en-US" sz="3600">
                <a:latin typeface="Bilbo"/>
                <a:ea typeface="Bilbo"/>
                <a:cs typeface="Bilbo"/>
                <a:sym typeface="Bilbo"/>
              </a:rPr>
              <a:t>         </a:t>
            </a:r>
            <a:r>
              <a:rPr lang="en-US" sz="3600" b="0" i="0" u="none">
                <a:solidFill>
                  <a:schemeClr val="dk1"/>
                </a:solidFill>
                <a:latin typeface="Bilbo"/>
                <a:ea typeface="Bilbo"/>
                <a:cs typeface="Bilbo"/>
                <a:sym typeface="Bilbo"/>
              </a:rPr>
              <a:t>  *Making the best of a bad situation</a:t>
            </a:r>
            <a:endParaRPr sz="3600"/>
          </a:p>
        </p:txBody>
      </p:sp>
      <p:pic>
        <p:nvPicPr>
          <p:cNvPr id="2421" name="Google Shape;2421;p380" descr="ThePrayerAtValleyFor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6750" y="274625"/>
            <a:ext cx="2990475" cy="23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380" descr="valley-forge-17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025" y="4433888"/>
            <a:ext cx="37338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p380" descr="valley-forge-soldiers-fire-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4495800"/>
            <a:ext cx="2667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0106"/>
        </a:solidFill>
        <a:effectLst/>
      </p:bgPr>
    </p:bg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363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305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0" i="0" u="none">
                <a:solidFill>
                  <a:srgbClr val="FFD5AB"/>
                </a:solidFill>
                <a:latin typeface="Milonga"/>
                <a:ea typeface="Milonga"/>
                <a:cs typeface="Milonga"/>
                <a:sym typeface="Milonga"/>
              </a:rPr>
              <a:t>A. Thomas Paine:  </a:t>
            </a:r>
            <a:br>
              <a:rPr lang="en-US" sz="4400" b="0" i="0" u="none">
                <a:solidFill>
                  <a:srgbClr val="FFD5AB"/>
                </a:solidFill>
                <a:latin typeface="Milonga"/>
                <a:ea typeface="Milonga"/>
                <a:cs typeface="Milonga"/>
                <a:sym typeface="Milonga"/>
              </a:rPr>
            </a:br>
            <a:r>
              <a:rPr lang="en-US" sz="4400" b="0" i="0" u="none">
                <a:solidFill>
                  <a:srgbClr val="FFD5AB"/>
                </a:solidFill>
                <a:latin typeface="Milonga"/>
                <a:ea typeface="Milonga"/>
                <a:cs typeface="Milonga"/>
                <a:sym typeface="Milonga"/>
              </a:rPr>
              <a:t>	</a:t>
            </a:r>
            <a:r>
              <a:rPr lang="en-US" sz="5000" b="0" i="1" u="none">
                <a:solidFill>
                  <a:srgbClr val="FFD5AB"/>
                </a:solidFill>
                <a:latin typeface="Milonga"/>
                <a:ea typeface="Milonga"/>
                <a:cs typeface="Milonga"/>
                <a:sym typeface="Milonga"/>
              </a:rPr>
              <a:t>Common Sense</a:t>
            </a:r>
            <a:br>
              <a:rPr lang="en-US" sz="5000" b="0" i="0" u="none">
                <a:solidFill>
                  <a:schemeClr val="dk2"/>
                </a:solidFill>
                <a:latin typeface="Milonga"/>
                <a:ea typeface="Milonga"/>
                <a:cs typeface="Milonga"/>
                <a:sym typeface="Milonga"/>
              </a:rPr>
            </a:br>
            <a:br>
              <a:rPr lang="en-US" sz="4400" b="0" i="0" u="none">
                <a:solidFill>
                  <a:schemeClr val="dk2"/>
                </a:solidFill>
                <a:latin typeface="Milonga"/>
                <a:ea typeface="Milonga"/>
                <a:cs typeface="Milonga"/>
                <a:sym typeface="Milonga"/>
              </a:rPr>
            </a:b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Milonga"/>
                <a:ea typeface="Milonga"/>
                <a:cs typeface="Milonga"/>
                <a:sym typeface="Milonga"/>
              </a:rPr>
              <a:t>	</a:t>
            </a:r>
            <a:r>
              <a:rPr lang="en-US" sz="5400" b="0" i="0" u="none">
                <a:solidFill>
                  <a:srgbClr val="FFD5AB"/>
                </a:solidFill>
                <a:latin typeface="Milonga"/>
                <a:ea typeface="Milonga"/>
                <a:cs typeface="Milonga"/>
                <a:sym typeface="Milonga"/>
              </a:rPr>
              <a:t>*Propaganda vs. Truth</a:t>
            </a:r>
            <a:br>
              <a:rPr lang="en-US" sz="4400" b="0" i="0" u="none">
                <a:solidFill>
                  <a:srgbClr val="FFD5A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/>
          </a:p>
        </p:txBody>
      </p:sp>
      <p:pic>
        <p:nvPicPr>
          <p:cNvPr id="2281" name="Google Shape;2281;p363" descr="paine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3352" y="841250"/>
            <a:ext cx="2764600" cy="36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2" name="Google Shape;2282;p363" descr="200px-Commonsense"/>
          <p:cNvPicPr preferRelativeResize="0"/>
          <p:nvPr/>
        </p:nvPicPr>
        <p:blipFill rotWithShape="1">
          <a:blip r:embed="rId4">
            <a:alphaModFix/>
          </a:blip>
          <a:srcRect l="8212" t="5228" r="9666" b="11111"/>
          <a:stretch/>
        </p:blipFill>
        <p:spPr>
          <a:xfrm>
            <a:off x="2667000" y="2514600"/>
            <a:ext cx="15240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9" name="Google Shape;2429;p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39725"/>
            <a:ext cx="7943850" cy="608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381"/>
          <p:cNvSpPr txBox="1"/>
          <p:nvPr/>
        </p:nvSpPr>
        <p:spPr>
          <a:xfrm>
            <a:off x="1116012" y="468312"/>
            <a:ext cx="7342187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Quintessential"/>
              <a:buNone/>
            </a:pPr>
            <a:r>
              <a:rPr lang="en-US" sz="3200" b="0" i="0" u="none" strike="noStrike" cap="none">
                <a:solidFill>
                  <a:srgbClr val="002060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Being cold  and still looking good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381C"/>
        </a:solidFill>
        <a:effectLst/>
      </p:bgPr>
    </p:bg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3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DFC0"/>
              </a:buClr>
              <a:buSzPts val="4400"/>
              <a:buFont typeface="Jacques Francois Shadow"/>
              <a:buNone/>
            </a:pPr>
            <a:r>
              <a:rPr lang="en-US" sz="4400" b="0" i="0" u="none">
                <a:solidFill>
                  <a:srgbClr val="F6DFC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Journal:</a:t>
            </a:r>
            <a:endParaRPr/>
          </a:p>
        </p:txBody>
      </p:sp>
      <p:sp>
        <p:nvSpPr>
          <p:cNvPr id="2437" name="Google Shape;2437;p382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7D9"/>
              </a:buClr>
              <a:buSzPts val="2800"/>
              <a:buFont typeface="Jacques Francois Shadow"/>
              <a:buNone/>
            </a:pPr>
            <a:r>
              <a:rPr lang="en-US" sz="2800" b="0" i="0" u="none" strike="noStrike" cap="none">
                <a:solidFill>
                  <a:srgbClr val="FFE7D9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What would make someone betray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E7D9"/>
              </a:buClr>
              <a:buSzPts val="2800"/>
              <a:buFont typeface="Jacques Francois Shadow"/>
              <a:buNone/>
            </a:pPr>
            <a:r>
              <a:rPr lang="en-US" sz="2800" b="0" i="0" u="none" strike="noStrike" cap="none">
                <a:solidFill>
                  <a:srgbClr val="FFE7D9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his or her country?  Explain!</a:t>
            </a:r>
            <a:endParaRPr/>
          </a:p>
        </p:txBody>
      </p:sp>
      <p:pic>
        <p:nvPicPr>
          <p:cNvPr id="2438" name="Google Shape;2438;p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762" y="2438400"/>
            <a:ext cx="60960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p383"/>
          <p:cNvSpPr txBox="1">
            <a:spLocks noGrp="1"/>
          </p:cNvSpPr>
          <p:nvPr>
            <p:ph type="ctrTitle"/>
          </p:nvPr>
        </p:nvSpPr>
        <p:spPr>
          <a:xfrm>
            <a:off x="609600" y="304800"/>
            <a:ext cx="83058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Quintessential"/>
              <a:buAutoNum type="alphaUcPeriod" startAt="2"/>
            </a:pPr>
            <a:r>
              <a:rPr lang="en-US" sz="4400" b="0" i="0" u="none">
                <a:solidFill>
                  <a:schemeClr val="dk2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Free African-American and slaves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45" name="Google Shape;2445;p383"/>
          <p:cNvSpPr txBox="1">
            <a:spLocks noGrp="1"/>
          </p:cNvSpPr>
          <p:nvPr>
            <p:ph type="subTitle" idx="1"/>
          </p:nvPr>
        </p:nvSpPr>
        <p:spPr>
          <a:xfrm>
            <a:off x="533400" y="1981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3200" b="0" i="0" u="none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*Fought for both sides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200" b="0" i="0" u="none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    (~ 7,000 on American side)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200" b="0" i="0" u="none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  *Pennsylvania and others propose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200" b="0" i="0" u="none">
                <a:solidFill>
                  <a:schemeClr val="dk1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    a gradual end to slavery (1780)</a:t>
            </a:r>
            <a:endParaRPr/>
          </a:p>
        </p:txBody>
      </p:sp>
      <p:pic>
        <p:nvPicPr>
          <p:cNvPr id="2446" name="Google Shape;2446;p383" descr="blacksailor-amre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4321" y="1066800"/>
            <a:ext cx="2143125" cy="244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Google Shape;2447;p383" descr="JamesArmistead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200" y="4343400"/>
            <a:ext cx="1778000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8" name="Google Shape;2448;p383" descr="2Q=="/>
          <p:cNvSpPr txBox="1"/>
          <p:nvPr/>
        </p:nvSpPr>
        <p:spPr>
          <a:xfrm>
            <a:off x="3324225" y="2514600"/>
            <a:ext cx="249555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9" name="Google Shape;2449;p383" descr="fa36e03ae7a0774f4437f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4495800"/>
            <a:ext cx="189706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0" name="Google Shape;2450;p383" descr="0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9000" y="4343400"/>
            <a:ext cx="2143125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3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ilonga"/>
              <a:buNone/>
            </a:pPr>
            <a:r>
              <a:rPr lang="en-US" sz="6000" b="0" i="0" u="none">
                <a:solidFill>
                  <a:srgbClr val="FFFFFF"/>
                </a:solidFill>
                <a:latin typeface="Milonga"/>
                <a:ea typeface="Milonga"/>
                <a:cs typeface="Milonga"/>
                <a:sym typeface="Milonga"/>
              </a:rPr>
              <a:t>C. Women</a:t>
            </a:r>
            <a:r>
              <a:rPr lang="en-US" sz="6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57" name="Google Shape;2457;p384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longa"/>
              <a:buNone/>
            </a:pPr>
            <a:r>
              <a:rPr lang="en-US" sz="3200" b="0" i="0" u="none">
                <a:solidFill>
                  <a:srgbClr val="FFFFFF"/>
                </a:solidFill>
                <a:latin typeface="Milonga"/>
                <a:ea typeface="Milonga"/>
                <a:cs typeface="Milonga"/>
                <a:sym typeface="Milonga"/>
              </a:rPr>
              <a:t>* Increased responsibility at home, with the war effort, and even in	battle.</a:t>
            </a:r>
            <a:endParaRPr/>
          </a:p>
        </p:txBody>
      </p:sp>
      <p:pic>
        <p:nvPicPr>
          <p:cNvPr id="2458" name="Google Shape;2458;p384" descr="100_1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2819400"/>
            <a:ext cx="4724400" cy="361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9" name="Google Shape;2459;p384" descr="100_15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2819400"/>
            <a:ext cx="2492375" cy="3322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D1"/>
        </a:solidFill>
        <a:effectLst/>
      </p:bgPr>
    </p:bg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3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Baskerville"/>
              <a:buNone/>
            </a:pPr>
            <a:r>
              <a:rPr lang="en-US" sz="4000" b="0" i="0" u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D. How to pay for the war?</a:t>
            </a:r>
            <a:endParaRPr/>
          </a:p>
        </p:txBody>
      </p:sp>
      <p:sp>
        <p:nvSpPr>
          <p:cNvPr id="2466" name="Google Shape;2466;p3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Baskerville"/>
              <a:buNone/>
            </a:pPr>
            <a:r>
              <a:rPr lang="en-US" sz="3200" b="0" i="0" u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* Congress didn’t have power to tax.</a:t>
            </a:r>
            <a:endParaRPr/>
          </a:p>
        </p:txBody>
      </p:sp>
      <p:pic>
        <p:nvPicPr>
          <p:cNvPr id="2467" name="Google Shape;2467;p385" descr="Continental_Currency_One-Third-Dollar_17-Feb-76_ob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2438400"/>
            <a:ext cx="3006725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8" name="Google Shape;2468;p385" descr="History-of-Taxes3-300x2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971800"/>
            <a:ext cx="3695700" cy="283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97"/>
        </a:solidFill>
        <a:effectLst/>
      </p:bgPr>
    </p:bg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p3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veat"/>
              <a:buNone/>
            </a:pPr>
            <a:r>
              <a:rPr lang="en-US" sz="5400" b="0" i="0" u="none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E.  Native American Struggles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75" name="Google Shape;2475;p38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r>
              <a:rPr lang="en-US" sz="40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* Warring tribes, picking sides, and</a:t>
            </a:r>
            <a:endParaRPr sz="4000" b="0" i="0" u="non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"/>
              <a:buNone/>
            </a:pPr>
            <a:r>
              <a:rPr lang="en-US" sz="40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		small pox.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"/>
              <a:buNone/>
            </a:pPr>
            <a:r>
              <a:rPr lang="en-US" sz="40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	 * George Rogers Clark captures two </a:t>
            </a:r>
            <a:endParaRPr sz="4000" b="0" i="0" u="none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"/>
              <a:buNone/>
            </a:pPr>
            <a:r>
              <a:rPr lang="en-US" sz="4000" b="0" i="0" u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		outposts on the Mississippi.</a:t>
            </a:r>
            <a:endParaRPr/>
          </a:p>
        </p:txBody>
      </p:sp>
      <p:pic>
        <p:nvPicPr>
          <p:cNvPr id="2476" name="Google Shape;2476;p386" descr="49november1778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5800" y="3833812"/>
            <a:ext cx="1930400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7" name="Google Shape;2477;p386" descr="Z"/>
          <p:cNvSpPr txBox="1"/>
          <p:nvPr/>
        </p:nvSpPr>
        <p:spPr>
          <a:xfrm>
            <a:off x="3624262" y="2786062"/>
            <a:ext cx="1895475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8" name="Google Shape;2478;p386" descr="Image result for George Rogers cla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4214812"/>
            <a:ext cx="41148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99FF"/>
        </a:solidFill>
        <a:effectLst/>
      </p:bgPr>
    </p:bg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3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en-US" sz="4000" b="0" i="0" u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F.  Spain helps out providing supplies and safe passage</a:t>
            </a: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85" name="Google Shape;2485;p3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 sz="3200" b="0" i="0" u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	 *Bernardo de Gálvez</a:t>
            </a:r>
            <a:endParaRPr/>
          </a:p>
        </p:txBody>
      </p:sp>
      <p:pic>
        <p:nvPicPr>
          <p:cNvPr id="2486" name="Google Shape;2486;p387" descr="ANd9GcQ5_OUgp05hU6F-dKG58R8CiavgmY-7K1ErQCcibvSypN3ZKco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905000"/>
            <a:ext cx="3124200" cy="292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Google Shape;2487;p387" descr="Galve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124200"/>
            <a:ext cx="44196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CBB3"/>
        </a:solidFill>
        <a:effectLst/>
      </p:bgPr>
    </p:bg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" name="Google Shape;2493;p38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</a:pPr>
            <a:r>
              <a:rPr lang="en-US" sz="5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G.  John Paul Jones and the Bonhomme Richard [Am]</a:t>
            </a: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494" name="Google Shape;2494;p388"/>
          <p:cNvSpPr txBox="1">
            <a:spLocks noGrp="1"/>
          </p:cNvSpPr>
          <p:nvPr>
            <p:ph type="body" idx="1"/>
          </p:nvPr>
        </p:nvSpPr>
        <p:spPr>
          <a:xfrm>
            <a:off x="457200" y="14176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</a:t>
            </a:r>
            <a:r>
              <a:rPr lang="en-US" sz="36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“I have not yet begun to fight.”</a:t>
            </a:r>
            <a:endParaRPr sz="3600"/>
          </a:p>
        </p:txBody>
      </p:sp>
      <p:pic>
        <p:nvPicPr>
          <p:cNvPr id="2495" name="Google Shape;2495;p388" descr="Serapis-vs-Bonhomme-Rich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438400"/>
            <a:ext cx="5715000" cy="39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6" name="Google Shape;2496;p388" descr="Cpt_John_Paul_Jon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2438400"/>
            <a:ext cx="2732087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A78"/>
        </a:solidFill>
        <a:effectLst/>
      </p:bgPr>
    </p:bg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38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 Black"/>
              <a:buNone/>
            </a:pPr>
            <a:r>
              <a:rPr lang="en-US" sz="4400" b="0" i="0" u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Journal:</a:t>
            </a:r>
            <a:endParaRPr/>
          </a:p>
        </p:txBody>
      </p:sp>
      <p:sp>
        <p:nvSpPr>
          <p:cNvPr id="2503" name="Google Shape;2503;p389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521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 Black"/>
              <a:buNone/>
            </a:pPr>
            <a:r>
              <a:rPr lang="en-US" sz="3200" b="0" i="0" u="none" strike="noStrike" cap="none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rPr>
              <a:t>Describe your most embarrassing moment.</a:t>
            </a:r>
            <a:endParaRPr/>
          </a:p>
        </p:txBody>
      </p:sp>
      <p:pic>
        <p:nvPicPr>
          <p:cNvPr id="2504" name="Google Shape;2504;p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9312" y="4257675"/>
            <a:ext cx="18669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Google Shape;2505;p3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209800"/>
            <a:ext cx="2905125" cy="38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3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7550" y="4344987"/>
            <a:ext cx="3178175" cy="227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p3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9312" y="2057400"/>
            <a:ext cx="47625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0000"/>
        </a:solidFill>
        <a:effectLst/>
      </p:bgPr>
    </p:bg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p390"/>
          <p:cNvSpPr txBox="1"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lay"/>
              <a:buNone/>
            </a:pPr>
            <a:r>
              <a:rPr lang="en-US" sz="4800" b="0" i="0" u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V.  The End of the War</a:t>
            </a:r>
            <a:endParaRPr sz="4800"/>
          </a:p>
        </p:txBody>
      </p:sp>
      <p:sp>
        <p:nvSpPr>
          <p:cNvPr id="2514" name="Google Shape;2514;p390"/>
          <p:cNvSpPr txBox="1">
            <a:spLocks noGrp="1"/>
          </p:cNvSpPr>
          <p:nvPr>
            <p:ph type="subTitle" idx="1"/>
          </p:nvPr>
        </p:nvSpPr>
        <p:spPr>
          <a:xfrm>
            <a:off x="381000" y="1828800"/>
            <a:ext cx="84582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4000" b="0" i="0" u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A.  Minor skirmishes in Georgia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mpact"/>
              <a:buNone/>
            </a:pPr>
            <a:r>
              <a:rPr lang="en-US" sz="4000" b="0" i="0" u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		     and South Carolina</a:t>
            </a:r>
            <a:endParaRPr/>
          </a:p>
        </p:txBody>
      </p:sp>
      <p:pic>
        <p:nvPicPr>
          <p:cNvPr id="2515" name="Google Shape;2515;p390" descr="ar1262000440248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3324225"/>
            <a:ext cx="5029200" cy="3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Google Shape;2516;p390" descr="loyalists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6600" y="228600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5"/>
        </a:solidFill>
        <a:effectLst/>
      </p:bgPr>
    </p:bg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364"/>
          <p:cNvSpPr txBox="1">
            <a:spLocks noGrp="1"/>
          </p:cNvSpPr>
          <p:nvPr>
            <p:ph type="title"/>
          </p:nvPr>
        </p:nvSpPr>
        <p:spPr>
          <a:xfrm>
            <a:off x="228600" y="274637"/>
            <a:ext cx="8458200" cy="208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B.  Lee’s Resolution:  The colonies</a:t>
            </a:r>
            <a:endParaRPr sz="4000" b="0" i="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/>
              <a:t>   </a:t>
            </a: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are and should be free and</a:t>
            </a:r>
            <a:endParaRPr sz="4000" b="0" i="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/>
              <a:t>    </a:t>
            </a: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independent states</a:t>
            </a:r>
            <a:endParaRPr/>
          </a:p>
        </p:txBody>
      </p:sp>
      <p:sp>
        <p:nvSpPr>
          <p:cNvPr id="2289" name="Google Shape;2289;p364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1.  Prompted Declaration of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 Independence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2.  Implication:  Win or die</a:t>
            </a:r>
            <a:endParaRPr/>
          </a:p>
        </p:txBody>
      </p:sp>
      <p:pic>
        <p:nvPicPr>
          <p:cNvPr id="2290" name="Google Shape;2290;p364" descr="220px-RichardHenryL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4267200"/>
            <a:ext cx="188277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364" descr="File:Lee Resolu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2176462"/>
            <a:ext cx="2484437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9876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391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B.  Francis Marion -“The Swamp Fox”</a:t>
            </a:r>
            <a:endParaRPr/>
          </a:p>
        </p:txBody>
      </p:sp>
      <p:sp>
        <p:nvSpPr>
          <p:cNvPr id="2523" name="Google Shape;2523;p391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pic>
        <p:nvPicPr>
          <p:cNvPr id="2524" name="Google Shape;2524;p391" descr="Swamp%20Fox,%20Francis%20Mar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600200"/>
            <a:ext cx="38100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Google Shape;2525;p391" descr="sfmuralcu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4572000"/>
            <a:ext cx="3124200" cy="214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6" name="Google Shape;2526;p391" descr="marion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1219200"/>
            <a:ext cx="4038600" cy="31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3B7"/>
        </a:solidFill>
        <a:effectLst/>
      </p:bgPr>
    </p:bg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39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6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longa"/>
              <a:buAutoNum type="alphaUcPeriod" startAt="3"/>
            </a:pPr>
            <a:r>
              <a:rPr lang="en-US" sz="4800" b="0" i="0" u="none">
                <a:solidFill>
                  <a:schemeClr val="dk1"/>
                </a:solidFill>
                <a:latin typeface="Milonga"/>
                <a:ea typeface="Milonga"/>
                <a:cs typeface="Milonga"/>
                <a:sym typeface="Milonga"/>
              </a:rPr>
              <a:t>King’s Mountain: Loyalists vs.  Patriots [Am]</a:t>
            </a:r>
            <a:endParaRPr/>
          </a:p>
        </p:txBody>
      </p:sp>
      <p:sp>
        <p:nvSpPr>
          <p:cNvPr id="2533" name="Google Shape;2533;p3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</p:txBody>
      </p:sp>
      <p:pic>
        <p:nvPicPr>
          <p:cNvPr id="2534" name="Google Shape;2534;p392" descr="kingsmountainma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1905000"/>
            <a:ext cx="3432175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Google Shape;2535;p3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286000"/>
            <a:ext cx="5087937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F8C"/>
        </a:solidFill>
        <a:effectLst/>
      </p:bgPr>
    </p:bg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393"/>
          <p:cNvSpPr txBox="1">
            <a:spLocks noGrp="1"/>
          </p:cNvSpPr>
          <p:nvPr>
            <p:ph type="title"/>
          </p:nvPr>
        </p:nvSpPr>
        <p:spPr>
          <a:xfrm>
            <a:off x="495300" y="350837"/>
            <a:ext cx="8153400" cy="19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908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Stardos Stencil"/>
              <a:buAutoNum type="alphaUcPeriod" startAt="4"/>
            </a:pPr>
            <a:r>
              <a:rPr lang="en-US" sz="5500" b="0" i="0" u="none">
                <a:solidFill>
                  <a:schemeClr val="dk2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Cowpens: [Am] - Fake </a:t>
            </a:r>
            <a:br>
              <a:rPr lang="en-US" sz="5500" b="0" i="0" u="none">
                <a:solidFill>
                  <a:schemeClr val="dk2"/>
                </a:solidFill>
                <a:latin typeface="Stardos Stencil"/>
                <a:ea typeface="Stardos Stencil"/>
                <a:cs typeface="Stardos Stencil"/>
                <a:sym typeface="Stardos Stencil"/>
              </a:rPr>
            </a:br>
            <a:r>
              <a:rPr lang="en-US" sz="5500" b="0" i="0" u="none">
                <a:solidFill>
                  <a:schemeClr val="dk2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retreat and Ambush</a:t>
            </a:r>
            <a:endParaRPr sz="5500"/>
          </a:p>
        </p:txBody>
      </p:sp>
      <p:pic>
        <p:nvPicPr>
          <p:cNvPr id="2542" name="Google Shape;2542;p393" descr="116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2438400"/>
            <a:ext cx="3457575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Google Shape;2543;p393" descr="1792-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2286000"/>
            <a:ext cx="4514850" cy="34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3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0D1"/>
              </a:buClr>
              <a:buSzPts val="4400"/>
              <a:buFont typeface="Algerian"/>
              <a:buNone/>
            </a:pPr>
            <a:r>
              <a:rPr lang="en-US" sz="4400" b="0" i="0" u="none">
                <a:solidFill>
                  <a:srgbClr val="FFF0D1"/>
                </a:solidFill>
                <a:latin typeface="Algerian"/>
                <a:ea typeface="Algerian"/>
                <a:cs typeface="Algerian"/>
                <a:sym typeface="Algerian"/>
              </a:rPr>
              <a:t>E.  Benedict Arnold sells out</a:t>
            </a:r>
            <a:endParaRPr/>
          </a:p>
        </p:txBody>
      </p:sp>
      <p:pic>
        <p:nvPicPr>
          <p:cNvPr id="2550" name="Google Shape;2550;p394" descr="arno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909762"/>
            <a:ext cx="28575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Google Shape;2551;p394" descr="https://encrypted-tbn2.gstatic.com/images?q=tbn:ANd9GcQPoyxCvMHrvZGttAn5RcvWMpyg_aPAiPPgXPO44xUjM2JJ4Mx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1925637"/>
            <a:ext cx="2809875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7" name="Google Shape;2557;p395" descr="surren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0"/>
            <a:ext cx="1013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8" name="Google Shape;2558;p395"/>
          <p:cNvSpPr txBox="1">
            <a:spLocks noGrp="1"/>
          </p:cNvSpPr>
          <p:nvPr>
            <p:ph type="title"/>
          </p:nvPr>
        </p:nvSpPr>
        <p:spPr>
          <a:xfrm>
            <a:off x="2362200" y="381000"/>
            <a:ext cx="92202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00100" lvl="0" indent="-800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Arial"/>
              <a:buAutoNum type="alphaUcPeriod" startAt="6"/>
            </a:pPr>
            <a: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Battle of Yorktown [Am] </a:t>
            </a:r>
            <a:b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*Cornwallis, surrounded, </a:t>
            </a:r>
            <a:b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surrenders</a:t>
            </a:r>
            <a:b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8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  “But if not…”</a:t>
            </a:r>
            <a:endParaRPr/>
          </a:p>
        </p:txBody>
      </p:sp>
      <p:pic>
        <p:nvPicPr>
          <p:cNvPr id="2559" name="Google Shape;2559;p395" descr="BD21298_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800" y="2971800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0" name="Google Shape;2560;p395"/>
          <p:cNvSpPr txBox="1"/>
          <p:nvPr/>
        </p:nvSpPr>
        <p:spPr>
          <a:xfrm>
            <a:off x="2667000" y="2743200"/>
            <a:ext cx="1676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Lord Cornwallis </a:t>
            </a:r>
            <a:endParaRPr/>
          </a:p>
        </p:txBody>
      </p:sp>
      <p:sp>
        <p:nvSpPr>
          <p:cNvPr id="2561" name="Google Shape;2561;p395"/>
          <p:cNvSpPr txBox="1"/>
          <p:nvPr/>
        </p:nvSpPr>
        <p:spPr>
          <a:xfrm>
            <a:off x="3352800" y="5867400"/>
            <a:ext cx="20574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SURRENDERS!</a:t>
            </a:r>
            <a:endParaRPr/>
          </a:p>
        </p:txBody>
      </p:sp>
      <p:pic>
        <p:nvPicPr>
          <p:cNvPr id="2562" name="Google Shape;2562;p395" descr="C:\Users\abrailey\AppData\Local\Microsoft\Windows\Temporary Internet Files\Content.Outlook\S1Q8Y1KZ\IMG_5018.JPG"/>
          <p:cNvPicPr preferRelativeResize="0"/>
          <p:nvPr/>
        </p:nvPicPr>
        <p:blipFill rotWithShape="1">
          <a:blip r:embed="rId5">
            <a:alphaModFix/>
          </a:blip>
          <a:srcRect l="14041" t="-24716" r="-393" b="-1857"/>
          <a:stretch/>
        </p:blipFill>
        <p:spPr>
          <a:xfrm>
            <a:off x="-219075" y="-609600"/>
            <a:ext cx="1752600" cy="31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p3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9" name="Google Shape;2569;p396" descr="C:\Users\abrailey\Pictures\Yorktown\100_15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862" y="0"/>
            <a:ext cx="4021137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p396" descr="C:\Users\abrailey\AppData\Local\Microsoft\Windows\Temporary Internet Files\Content.Outlook\S1Q8Y1KZ\IMG_507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862" y="2819400"/>
            <a:ext cx="4021137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1" name="Google Shape;2571;p396" descr="https://outlook.office.com/owa/service.svc/s/GetAttachmentThumbnail?id=AAMkADJlZjgwN2QzLTRjYzEtNDI2Mi1iNjY1LTNiMzcyODBmMGE0NABGAAAAAAAhf0DqE%2FHAQr8jZmsEz1nWBwClwc2IsOp%2FRprPFQ2zulREAAAAAAEMAAClwc2IsOp%2FRprPFQ2zulREAADZgK9sAAABEgAQAEbyXFE%2FIP5LjIIntAJ4s%2Fg%3D&amp;thumbnailType=2&amp;X-OWA-CANARY=Xkg5j6B8DUGblTpUsWFOpNDKUZLCBdUYEWffXcwjZwiNzb8YANomZuf5dsbL6k6gnYwX8__-Ep8."/>
          <p:cNvSpPr txBox="1"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2" name="Google Shape;2572;p3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700" y="0"/>
            <a:ext cx="51355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3" name="Google Shape;2573;p3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0325" y="2819400"/>
            <a:ext cx="4021137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9" name="Google Shape;2579;p397" descr="http://rlv.zcache.com/the_original_treaty_of_paris_1783_print-rf23e825abfeb497b8cc5ac972cee0828_88fa_8byvr_512.jpg"/>
          <p:cNvPicPr preferRelativeResize="0"/>
          <p:nvPr/>
        </p:nvPicPr>
        <p:blipFill rotWithShape="1">
          <a:blip r:embed="rId3">
            <a:alphaModFix/>
          </a:blip>
          <a:srcRect l="4322" t="11473" r="4544" b="11624"/>
          <a:stretch/>
        </p:blipFill>
        <p:spPr>
          <a:xfrm>
            <a:off x="533400" y="2971800"/>
            <a:ext cx="4191000" cy="35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0" name="Google Shape;2580;p397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25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ibre Baskerville"/>
              <a:buNone/>
            </a:pPr>
            <a:r>
              <a:rPr lang="en-US" sz="4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G.  Result: Treaty of Paris </a:t>
            </a:r>
            <a:br>
              <a:rPr lang="en-US" sz="4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4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* Set boundaries of</a:t>
            </a:r>
            <a:br>
              <a:rPr lang="en-US" sz="4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</a:br>
            <a:r>
              <a:rPr lang="en-US" sz="4800" b="0" i="0" u="none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   America</a:t>
            </a:r>
            <a:endParaRPr sz="4800"/>
          </a:p>
        </p:txBody>
      </p:sp>
      <p:pic>
        <p:nvPicPr>
          <p:cNvPr id="2581" name="Google Shape;2581;p397" descr="https://encrypted-tbn0.gstatic.com/images?q=tbn:ANd9GcTZlV9Qv0-3VQExzmFGOsjVYEccgPW8dqLf1bXgI2FZfOZZ81y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2209800"/>
            <a:ext cx="3117850" cy="419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3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Journal:</a:t>
            </a:r>
            <a:endParaRPr/>
          </a:p>
        </p:txBody>
      </p:sp>
      <p:sp>
        <p:nvSpPr>
          <p:cNvPr id="2588" name="Google Shape;2588;p3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5 questions you expect to be on the test?  If they’re short, answer them.</a:t>
            </a:r>
            <a:endParaRPr/>
          </a:p>
        </p:txBody>
      </p:sp>
      <p:pic>
        <p:nvPicPr>
          <p:cNvPr id="2589" name="Google Shape;2589;p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3124200"/>
            <a:ext cx="6191250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365"/>
          <p:cNvSpPr txBox="1">
            <a:spLocks noGrp="1"/>
          </p:cNvSpPr>
          <p:nvPr>
            <p:ph type="title"/>
          </p:nvPr>
        </p:nvSpPr>
        <p:spPr>
          <a:xfrm>
            <a:off x="304800" y="533400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4000" b="0" i="0" u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C.  The Declaration of Independence</a:t>
            </a: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	 </a:t>
            </a:r>
            <a:endParaRPr/>
          </a:p>
        </p:txBody>
      </p:sp>
      <p:sp>
        <p:nvSpPr>
          <p:cNvPr id="2298" name="Google Shape;2298;p3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</a:pPr>
            <a:r>
              <a:rPr lang="en-US" sz="3200" b="0" i="0" u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	1.  Written by Thomas Jefferson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299" name="Google Shape;2299;p365" descr="0"/>
          <p:cNvPicPr preferRelativeResize="0"/>
          <p:nvPr/>
        </p:nvPicPr>
        <p:blipFill rotWithShape="1">
          <a:blip r:embed="rId3">
            <a:alphaModFix/>
          </a:blip>
          <a:srcRect t="13333" b="12379"/>
          <a:stretch/>
        </p:blipFill>
        <p:spPr>
          <a:xfrm>
            <a:off x="1219200" y="2590800"/>
            <a:ext cx="6400800" cy="35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B7"/>
        </a:solidFill>
        <a:effectLst/>
      </p:bgPr>
    </p:bg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3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orsiva"/>
              <a:buNone/>
            </a:pPr>
            <a:r>
              <a:rPr lang="en-US" sz="6600" b="0" i="0" u="none">
                <a:solidFill>
                  <a:schemeClr val="dk2"/>
                </a:solidFill>
                <a:latin typeface="Corsiva"/>
                <a:ea typeface="Corsiva"/>
                <a:cs typeface="Corsiva"/>
                <a:sym typeface="Corsiva"/>
              </a:rPr>
              <a:t>	2.  Parts:</a:t>
            </a: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306" name="Google Shape;2306;p366"/>
          <p:cNvSpPr txBox="1">
            <a:spLocks noGrp="1"/>
          </p:cNvSpPr>
          <p:nvPr>
            <p:ph type="body" idx="1"/>
          </p:nvPr>
        </p:nvSpPr>
        <p:spPr>
          <a:xfrm>
            <a:off x="1956800" y="16367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a.  Preamble:  Why?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*Separate and equal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b.  Declaration of rights:  We hold these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     truths…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1.  Self-evident and unalienable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2.  Purpose of government:  Of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     the people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siva"/>
              <a:buNone/>
            </a:pPr>
            <a:r>
              <a:rPr lang="en-US" sz="3600" b="0" i="0" u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			3.  Cause for change:  Despotism</a:t>
            </a:r>
            <a:endParaRPr/>
          </a:p>
        </p:txBody>
      </p:sp>
      <p:pic>
        <p:nvPicPr>
          <p:cNvPr id="2307" name="Google Shape;2307;p366" descr="july4framed"/>
          <p:cNvPicPr preferRelativeResize="0"/>
          <p:nvPr/>
        </p:nvPicPr>
        <p:blipFill rotWithShape="1">
          <a:blip r:embed="rId3">
            <a:alphaModFix/>
          </a:blip>
          <a:srcRect l="4167" t="5554" r="5554" b="7407"/>
          <a:stretch/>
        </p:blipFill>
        <p:spPr>
          <a:xfrm>
            <a:off x="6172200" y="228600"/>
            <a:ext cx="2667000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8" name="Google Shape;2308;p366" descr="dec_s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4038600"/>
            <a:ext cx="190500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622"/>
        </a:solidFill>
        <a:effectLst/>
      </p:bgPr>
    </p:bg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3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597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c.  Complaints:</a:t>
            </a:r>
            <a:br>
              <a:rPr lang="en-US" sz="44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	    1.  Tyrannical control </a:t>
            </a:r>
            <a:b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		     of legislature</a:t>
            </a:r>
            <a:b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	    2.  Population control:  Army</a:t>
            </a:r>
            <a:br>
              <a:rPr lang="en-US" sz="36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40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d.  Resolution:  Dissolve bond</a:t>
            </a:r>
            <a:br>
              <a:rPr lang="en-US" sz="40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-US" sz="40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     with England</a:t>
            </a:r>
            <a:br>
              <a:rPr lang="en-US" sz="4000" b="0" i="0" u="none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2315" name="Google Shape;2315;p367" descr="constitution-sig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4724400"/>
            <a:ext cx="3048000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3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4022725"/>
            <a:ext cx="40005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368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686800" cy="284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Quintessential"/>
              <a:buAutoNum type="arabicPeriod" startAt="3"/>
            </a:pPr>
            <a:r>
              <a:rPr lang="en-US" sz="4800" b="0" i="0" u="none">
                <a:solidFill>
                  <a:schemeClr val="dk2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Response:  Counting the cost</a:t>
            </a:r>
            <a:br>
              <a:rPr lang="en-US" sz="4800" b="0" i="0" u="none">
                <a:solidFill>
                  <a:schemeClr val="dk2"/>
                </a:solidFill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4800" b="0" i="0" u="none">
                <a:solidFill>
                  <a:schemeClr val="dk2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*Free and Independent States</a:t>
            </a:r>
            <a:endParaRPr/>
          </a:p>
        </p:txBody>
      </p:sp>
      <p:pic>
        <p:nvPicPr>
          <p:cNvPr id="2323" name="Google Shape;2323;p368" descr="6a0133f0b2fdc2970b01676832e423970b-p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3124200"/>
            <a:ext cx="52578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3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07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2821"/>
              </a:buClr>
              <a:buSzPts val="4400"/>
              <a:buFont typeface="Libre Baskerville"/>
              <a:buNone/>
            </a:pPr>
            <a:r>
              <a:rPr lang="en-US" sz="4400" b="1" i="0" u="none">
                <a:solidFill>
                  <a:srgbClr val="3B282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Journal:  Free write</a:t>
            </a:r>
            <a:endParaRPr/>
          </a:p>
        </p:txBody>
      </p:sp>
      <p:pic>
        <p:nvPicPr>
          <p:cNvPr id="2330" name="Google Shape;2330;p3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812" y="1676400"/>
            <a:ext cx="7189787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9"/>
        </a:solidFill>
        <a:effectLst/>
      </p:bgPr>
    </p:bg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3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Baskerville"/>
              <a:buNone/>
            </a:pPr>
            <a:r>
              <a:rPr lang="en-US" sz="4400" b="0" i="0" u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Journal:</a:t>
            </a:r>
            <a:endParaRPr/>
          </a:p>
        </p:txBody>
      </p:sp>
      <p:sp>
        <p:nvSpPr>
          <p:cNvPr id="2337" name="Google Shape;2337;p370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Baskerville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makes someone a good leader?  Who do you think are the leaders in the eighth grade?  Explain why you think so.</a:t>
            </a:r>
            <a:endParaRPr sz="3000"/>
          </a:p>
        </p:txBody>
      </p:sp>
      <p:pic>
        <p:nvPicPr>
          <p:cNvPr id="2338" name="Google Shape;2338;p3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857500"/>
            <a:ext cx="69342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2392</Words>
  <Application>Microsoft Office PowerPoint</Application>
  <PresentationFormat>On-screen Show (4:3)</PresentationFormat>
  <Paragraphs>220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37</vt:i4>
      </vt:variant>
    </vt:vector>
  </HeadingPairs>
  <TitlesOfParts>
    <vt:vector size="84" baseType="lpstr">
      <vt:lpstr>Garamond</vt:lpstr>
      <vt:lpstr>Georgia</vt:lpstr>
      <vt:lpstr>Arial Black</vt:lpstr>
      <vt:lpstr>Milonga</vt:lpstr>
      <vt:lpstr>Jacques Francois Shadow</vt:lpstr>
      <vt:lpstr>Corsiva</vt:lpstr>
      <vt:lpstr>Arial</vt:lpstr>
      <vt:lpstr>Bilbo</vt:lpstr>
      <vt:lpstr>Impact</vt:lpstr>
      <vt:lpstr>Play</vt:lpstr>
      <vt:lpstr>Stardos Stencil</vt:lpstr>
      <vt:lpstr>Algerian</vt:lpstr>
      <vt:lpstr>Palatino Linotype</vt:lpstr>
      <vt:lpstr>Quintessential</vt:lpstr>
      <vt:lpstr>Caveat</vt:lpstr>
      <vt:lpstr>Merriweather</vt:lpstr>
      <vt:lpstr>Libre Baskerville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Chapter 6</vt:lpstr>
      <vt:lpstr>  A. Thomas Paine:    Common Sense        *Propaganda vs. Truth   </vt:lpstr>
      <vt:lpstr> B.  Lee’s Resolution:  The colonies      are and should be free and      independent states</vt:lpstr>
      <vt:lpstr> C.  The Declaration of Independence  </vt:lpstr>
      <vt:lpstr> 2.  Parts: </vt:lpstr>
      <vt:lpstr> c.  Complaints:      1.  Tyrannical control         of legislature      2.  Population control:  Army  d.  Resolution:  Dissolve bond       with England  </vt:lpstr>
      <vt:lpstr>Response:  Counting the cost *Free and Independent States</vt:lpstr>
      <vt:lpstr>Journal:  Free write</vt:lpstr>
      <vt:lpstr>Journal:</vt:lpstr>
      <vt:lpstr>II. Continued Battles</vt:lpstr>
      <vt:lpstr>Many deserters prompt  Thomas Paine’s The Crisis:   “These are the times that try men’s souls.”</vt:lpstr>
      <vt:lpstr>Washington crosses the Delaware </vt:lpstr>
      <vt:lpstr>PowerPoint Presentation</vt:lpstr>
      <vt:lpstr> B.  The Battle of Trenton:  Turning   Point #1 [Am.]</vt:lpstr>
      <vt:lpstr>Journal:</vt:lpstr>
      <vt:lpstr> C.  The Battle of Saratoga [Am] </vt:lpstr>
      <vt:lpstr>PowerPoint Presentation</vt:lpstr>
      <vt:lpstr>III. Foreign Allies </vt:lpstr>
      <vt:lpstr>IV.  Further Struggles</vt:lpstr>
      <vt:lpstr>PowerPoint Presentation</vt:lpstr>
      <vt:lpstr>Journal:</vt:lpstr>
      <vt:lpstr>Free African-American and slaves </vt:lpstr>
      <vt:lpstr>C. Women </vt:lpstr>
      <vt:lpstr>D. How to pay for the war?</vt:lpstr>
      <vt:lpstr>E.  Native American Struggles </vt:lpstr>
      <vt:lpstr>F.  Spain helps out providing supplies and safe passage </vt:lpstr>
      <vt:lpstr> G.  John Paul Jones and the Bonhomme Richard [Am] </vt:lpstr>
      <vt:lpstr>Journal:</vt:lpstr>
      <vt:lpstr>V.  The End of the War</vt:lpstr>
      <vt:lpstr>B.  Francis Marion -“The Swamp Fox”</vt:lpstr>
      <vt:lpstr>King’s Mountain: Loyalists vs.  Patriots [Am]</vt:lpstr>
      <vt:lpstr>Cowpens: [Am] - Fake  retreat and Ambush</vt:lpstr>
      <vt:lpstr>E.  Benedict Arnold sells out</vt:lpstr>
      <vt:lpstr>Battle of Yorktown [Am]   *Cornwallis, surrounded,    surrenders *  “But if not…”</vt:lpstr>
      <vt:lpstr>PowerPoint Presentation</vt:lpstr>
      <vt:lpstr>G.  Result: Treaty of Paris        * Set boundaries of     America</vt:lpstr>
      <vt:lpstr>Journal: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Journal:</dc:title>
  <cp:lastModifiedBy>Rutland, Willard</cp:lastModifiedBy>
  <cp:revision>2</cp:revision>
  <dcterms:modified xsi:type="dcterms:W3CDTF">2021-01-25T13:34:04Z</dcterms:modified>
</cp:coreProperties>
</file>