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12" r:id="rId1"/>
    <p:sldMasterId id="2147483913" r:id="rId2"/>
    <p:sldMasterId id="2147483914" r:id="rId3"/>
    <p:sldMasterId id="2147483915" r:id="rId4"/>
    <p:sldMasterId id="2147483916" r:id="rId5"/>
    <p:sldMasterId id="2147483917" r:id="rId6"/>
    <p:sldMasterId id="2147483918" r:id="rId7"/>
    <p:sldMasterId id="2147483919" r:id="rId8"/>
    <p:sldMasterId id="2147483920" r:id="rId9"/>
    <p:sldMasterId id="2147483921" r:id="rId10"/>
    <p:sldMasterId id="2147483922" r:id="rId11"/>
    <p:sldMasterId id="2147483923" r:id="rId12"/>
    <p:sldMasterId id="2147483924" r:id="rId13"/>
    <p:sldMasterId id="2147483925" r:id="rId14"/>
    <p:sldMasterId id="2147483926" r:id="rId15"/>
    <p:sldMasterId id="2147483927" r:id="rId16"/>
    <p:sldMasterId id="2147483928" r:id="rId17"/>
    <p:sldMasterId id="2147483929" r:id="rId18"/>
    <p:sldMasterId id="2147483930" r:id="rId19"/>
    <p:sldMasterId id="2147483931" r:id="rId20"/>
    <p:sldMasterId id="2147483932" r:id="rId21"/>
    <p:sldMasterId id="2147483933" r:id="rId22"/>
    <p:sldMasterId id="2147483934" r:id="rId23"/>
    <p:sldMasterId id="2147483935" r:id="rId24"/>
  </p:sldMasterIdLst>
  <p:notesMasterIdLst>
    <p:notesMasterId r:id="rId70"/>
  </p:notesMasterIdLst>
  <p:sldIdLst>
    <p:sldId id="256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293" r:id="rId62"/>
    <p:sldId id="294" r:id="rId63"/>
    <p:sldId id="295" r:id="rId64"/>
    <p:sldId id="296" r:id="rId65"/>
    <p:sldId id="297" r:id="rId66"/>
    <p:sldId id="298" r:id="rId67"/>
    <p:sldId id="299" r:id="rId68"/>
    <p:sldId id="300" r:id="rId69"/>
  </p:sldIdLst>
  <p:sldSz cx="9144000" cy="6858000" type="screen4x3"/>
  <p:notesSz cx="6858000" cy="9144000"/>
  <p:embeddedFontLst>
    <p:embeddedFont>
      <p:font typeface="Balthazar" panose="020B0604020202020204" charset="0"/>
      <p:regular r:id="rId71"/>
    </p:embeddedFont>
    <p:embeddedFont>
      <p:font typeface="Bodoni" panose="020B0604020202020204" charset="0"/>
      <p:regular r:id="rId72"/>
      <p:bold r:id="rId73"/>
      <p:italic r:id="rId74"/>
      <p:boldItalic r:id="rId75"/>
    </p:embeddedFont>
    <p:embeddedFont>
      <p:font typeface="Bookman Old Style" panose="02050604050505020204" pitchFamily="18" charset="0"/>
      <p:regular r:id="rId76"/>
      <p:bold r:id="rId77"/>
      <p:italic r:id="rId78"/>
      <p:boldItalic r:id="rId79"/>
    </p:embeddedFon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Century" panose="02040604050505020304" pitchFamily="18" charset="0"/>
      <p:regular r:id="rId84"/>
    </p:embeddedFont>
    <p:embeddedFont>
      <p:font typeface="Corsiva" panose="020B0604020202020204" charset="0"/>
      <p:regular r:id="rId85"/>
      <p:bold r:id="rId86"/>
      <p:italic r:id="rId87"/>
      <p:boldItalic r:id="rId88"/>
    </p:embeddedFont>
    <p:embeddedFont>
      <p:font typeface="Dancing Script" panose="020B0604020202020204" charset="0"/>
      <p:regular r:id="rId89"/>
      <p:bold r:id="rId90"/>
    </p:embeddedFont>
    <p:embeddedFont>
      <p:font typeface="Garamond" panose="02020404030301010803" pitchFamily="18" charset="0"/>
      <p:regular r:id="rId91"/>
      <p:bold r:id="rId92"/>
      <p:italic r:id="rId93"/>
      <p:boldItalic r:id="rId94"/>
    </p:embeddedFont>
    <p:embeddedFont>
      <p:font typeface="Geo" panose="020B0604020202020204"/>
      <p:regular r:id="rId95"/>
      <p:italic r:id="rId96"/>
    </p:embeddedFont>
    <p:embeddedFont>
      <p:font typeface="Georgia" panose="02040502050405020303" pitchFamily="18" charset="0"/>
      <p:regular r:id="rId97"/>
      <p:bold r:id="rId98"/>
      <p:italic r:id="rId99"/>
      <p:boldItalic r:id="rId100"/>
    </p:embeddedFont>
    <p:embeddedFont>
      <p:font typeface="Jim Nightshade" panose="020B0604020202020204" charset="0"/>
      <p:regular r:id="rId101"/>
    </p:embeddedFont>
    <p:embeddedFont>
      <p:font typeface="Libre Baskerville" panose="020B0604020202020204" charset="0"/>
      <p:regular r:id="rId102"/>
      <p:bold r:id="rId103"/>
      <p:italic r:id="rId104"/>
    </p:embeddedFont>
    <p:embeddedFont>
      <p:font typeface="Milonga" panose="020B0604020202020204" charset="0"/>
      <p:regular r:id="rId105"/>
    </p:embeddedFont>
    <p:embeddedFont>
      <p:font typeface="Palatino Linotype" panose="02040502050505030304" pitchFamily="18" charset="0"/>
      <p:regular r:id="rId106"/>
      <p:bold r:id="rId107"/>
      <p:italic r:id="rId108"/>
      <p:boldItalic r:id="rId109"/>
    </p:embeddedFont>
    <p:embeddedFont>
      <p:font typeface="Quintessential" panose="020B0604020202020204" charset="0"/>
      <p:regular r:id="rId110"/>
    </p:embeddedFont>
    <p:embeddedFont>
      <p:font typeface="Sorts Mill Goudy" panose="020B0604020202020204" charset="0"/>
      <p:regular r:id="rId111"/>
      <p:italic r:id="rId1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slide" Target="slides/slide44.xml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112" Type="http://schemas.openxmlformats.org/officeDocument/2006/relationships/font" Target="fonts/font42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37.fntdata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slide" Target="slides/slide42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font" Target="fonts/font17.fntdata"/><Relationship Id="rId102" Type="http://schemas.openxmlformats.org/officeDocument/2006/relationships/font" Target="fonts/font32.fntdata"/><Relationship Id="rId110" Type="http://schemas.openxmlformats.org/officeDocument/2006/relationships/font" Target="fonts/font40.fntdata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82" Type="http://schemas.openxmlformats.org/officeDocument/2006/relationships/font" Target="fonts/font12.fntdata"/><Relationship Id="rId90" Type="http://schemas.openxmlformats.org/officeDocument/2006/relationships/font" Target="fonts/font20.fntdata"/><Relationship Id="rId95" Type="http://schemas.openxmlformats.org/officeDocument/2006/relationships/font" Target="fonts/font25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slide" Target="slides/slide45.xml"/><Relationship Id="rId77" Type="http://schemas.openxmlformats.org/officeDocument/2006/relationships/font" Target="fonts/font7.fntdata"/><Relationship Id="rId100" Type="http://schemas.openxmlformats.org/officeDocument/2006/relationships/font" Target="fonts/font30.fntdata"/><Relationship Id="rId105" Type="http://schemas.openxmlformats.org/officeDocument/2006/relationships/font" Target="fonts/font35.fntdata"/><Relationship Id="rId11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93" Type="http://schemas.openxmlformats.org/officeDocument/2006/relationships/font" Target="fonts/font23.fntdata"/><Relationship Id="rId98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slide" Target="slides/slide43.xml"/><Relationship Id="rId103" Type="http://schemas.openxmlformats.org/officeDocument/2006/relationships/font" Target="fonts/font33.fntdata"/><Relationship Id="rId108" Type="http://schemas.openxmlformats.org/officeDocument/2006/relationships/font" Target="fonts/font38.fntdata"/><Relationship Id="rId116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91" Type="http://schemas.openxmlformats.org/officeDocument/2006/relationships/font" Target="fonts/font21.fntdata"/><Relationship Id="rId96" Type="http://schemas.openxmlformats.org/officeDocument/2006/relationships/font" Target="fonts/font26.fntdata"/><Relationship Id="rId111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6" Type="http://schemas.openxmlformats.org/officeDocument/2006/relationships/font" Target="fonts/font36.fntdata"/><Relationship Id="rId114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slide" Target="slides/slide41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94" Type="http://schemas.openxmlformats.org/officeDocument/2006/relationships/font" Target="fonts/font24.fntdata"/><Relationship Id="rId99" Type="http://schemas.openxmlformats.org/officeDocument/2006/relationships/font" Target="fonts/font29.fntdata"/><Relationship Id="rId101" Type="http://schemas.openxmlformats.org/officeDocument/2006/relationships/font" Target="fonts/font3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109" Type="http://schemas.openxmlformats.org/officeDocument/2006/relationships/font" Target="fonts/font39.fntdata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76" Type="http://schemas.openxmlformats.org/officeDocument/2006/relationships/font" Target="fonts/font6.fntdata"/><Relationship Id="rId97" Type="http://schemas.openxmlformats.org/officeDocument/2006/relationships/font" Target="fonts/font27.fntdata"/><Relationship Id="rId104" Type="http://schemas.openxmlformats.org/officeDocument/2006/relationships/font" Target="fonts/font34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1" name="Google Shape;193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7" name="Google Shape;194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5" name="Google Shape;19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3" name="Google Shape;196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4" name="Google Shape;19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0" name="Google Shape;197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0" name="Google Shape;19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7" name="Google Shape;198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4" name="Google Shape;199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8" name="Google Shape;20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4" name="Google Shape;20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5" name="Google Shape;20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0" name="Google Shape;20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0" name="Google Shape;206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9" name="Google Shape;206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9" name="Google Shape;207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6" name="Google Shape;20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3" name="Google Shape;209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08" name="Google Shape;210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6" name="Google Shape;214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Google Shape;215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3" name="Google Shape;215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1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1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04" name="Google Shape;704;p1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10" name="Google Shape;710;p1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16" name="Google Shape;716;p1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17" name="Google Shape;717;p1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1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1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23" name="Google Shape;723;p1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24" name="Google Shape;724;p1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25" name="Google Shape;725;p1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26" name="Google Shape;726;p1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2" name="Google Shape;732;p1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736" name="Google Shape;736;p1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37" name="Google Shape;737;p1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3" name="Google Shape;743;p1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44" name="Google Shape;744;p1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0" name="Google Shape;750;p1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2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56" name="Google Shape;756;p1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68" name="Google Shape;768;p1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74" name="Google Shape;774;p1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75" name="Google Shape;775;p1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12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87" name="Google Shape;787;p1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93" name="Google Shape;793;p1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94" name="Google Shape;794;p1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95" name="Google Shape;795;p1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796" name="Google Shape;796;p1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1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1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1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811" name="Google Shape;811;p1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12" name="Google Shape;812;p1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8" name="Google Shape;818;p1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19" name="Google Shape;819;p1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3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25" name="Google Shape;825;p1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3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1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31" name="Google Shape;831;p1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1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3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1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1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849" name="Google Shape;849;p1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1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1" name="Google Shape;851;p1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855" name="Google Shape;855;p1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1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61" name="Google Shape;861;p13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862" name="Google Shape;862;p1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13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68" name="Google Shape;868;p13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69" name="Google Shape;869;p13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70" name="Google Shape;870;p13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71" name="Google Shape;871;p1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3" name="Google Shape;873;p1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1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886" name="Google Shape;886;p1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87" name="Google Shape;887;p1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3" name="Google Shape;893;p1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894" name="Google Shape;894;p1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4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00" name="Google Shape;900;p1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4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06" name="Google Shape;906;p1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1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18" name="Google Shape;918;p1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1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4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5" name="Google Shape;925;p1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1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14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4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930" name="Google Shape;930;p1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2" name="Google Shape;932;p1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5" name="Google Shape;935;p1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936" name="Google Shape;936;p14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937" name="Google Shape;937;p1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5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943" name="Google Shape;943;p1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944" name="Google Shape;944;p15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945" name="Google Shape;945;p15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946" name="Google Shape;946;p1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1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2" name="Google Shape;952;p1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1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15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0" name="Google Shape;960;p15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961" name="Google Shape;961;p15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62" name="Google Shape;962;p1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1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1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15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5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8" name="Google Shape;968;p15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69" name="Google Shape;969;p1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1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1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5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75" name="Google Shape;975;p1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7" name="Google Shape;977;p1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5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5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1" name="Google Shape;981;p1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93" name="Google Shape;993;p1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5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5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1" name="Google Shape;1001;p1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6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6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05" name="Google Shape;1005;p1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1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011" name="Google Shape;1011;p16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012" name="Google Shape;1012;p1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6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18" name="Google Shape;1018;p16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19" name="Google Shape;1019;p16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20" name="Google Shape;1020;p16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21" name="Google Shape;1021;p1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3" name="Google Shape;1023;p1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036" name="Google Shape;1036;p1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37" name="Google Shape;1037;p1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3" name="Google Shape;1043;p16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44" name="Google Shape;1044;p1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6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50" name="Google Shape;1050;p1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1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16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5" name="Google Shape;1055;p1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56" name="Google Shape;1056;p1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7" name="Google Shape;1057;p1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8" name="Google Shape;1068;p1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7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3" name="Google Shape;1073;p1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1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78" name="Google Shape;1078;p1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9" name="Google Shape;1079;p1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1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7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7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84" name="Google Shape;1084;p1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5" name="Google Shape;1085;p1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1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090" name="Google Shape;1090;p1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091" name="Google Shape;1091;p1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1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1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1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97" name="Google Shape;1097;p17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098" name="Google Shape;1098;p17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099" name="Google Shape;1099;p1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00" name="Google Shape;1100;p1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1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1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7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17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111" name="Google Shape;1111;p17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12" name="Google Shape;1112;p1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3" name="Google Shape;1113;p1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7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7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8" name="Google Shape;1118;p17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19" name="Google Shape;1119;p1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1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1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7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25" name="Google Shape;1125;p1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6" name="Google Shape;1126;p1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7" name="Google Shape;1127;p1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18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1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31" name="Google Shape;1131;p1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1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8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43" name="Google Shape;1143;p1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8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1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1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1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18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18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155" name="Google Shape;1155;p1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7" name="Google Shape;1157;p1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1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1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61" name="Google Shape;1161;p18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162" name="Google Shape;1162;p1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3" name="Google Shape;1163;p1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7" name="Google Shape;1167;p18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68" name="Google Shape;1168;p18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69" name="Google Shape;1169;p18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170" name="Google Shape;1170;p18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171" name="Google Shape;1171;p1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1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1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6" name="Google Shape;1176;p1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1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1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2" name="Google Shape;1182;p1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8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1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186" name="Google Shape;1186;p18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87" name="Google Shape;1187;p1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8" name="Google Shape;1188;p1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1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1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1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3" name="Google Shape;1193;p1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194" name="Google Shape;1194;p19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1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1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9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00" name="Google Shape;1200;p1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19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1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19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5" name="Google Shape;1205;p1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06" name="Google Shape;1206;p1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1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9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9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19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18" name="Google Shape;1218;p1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1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0" name="Google Shape;1220;p1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19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1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1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1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19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19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30" name="Google Shape;1230;p19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1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19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1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5" name="Google Shape;1235;p1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36" name="Google Shape;1236;p19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237" name="Google Shape;1237;p19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8" name="Google Shape;1238;p19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1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19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43" name="Google Shape;1243;p19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44" name="Google Shape;1244;p19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245" name="Google Shape;1245;p19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246" name="Google Shape;1246;p19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1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1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1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1" name="Google Shape;1251;p1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9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1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20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7" name="Google Shape;1257;p20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20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20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261" name="Google Shape;1261;p20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262" name="Google Shape;1262;p20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3" name="Google Shape;1263;p20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4" name="Google Shape;1264;p2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20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8" name="Google Shape;1268;p20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269" name="Google Shape;1269;p20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0" name="Google Shape;1270;p20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20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2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20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75" name="Google Shape;1275;p2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6" name="Google Shape;1276;p20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0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20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20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81" name="Google Shape;1281;p2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2" name="Google Shape;1282;p2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2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2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0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3" name="Google Shape;1293;p2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4" name="Google Shape;1294;p2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20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0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98" name="Google Shape;1298;p20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20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0" name="Google Shape;1300;p2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2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0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04" name="Google Shape;1304;p20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5" name="Google Shape;1305;p20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20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20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10" name="Google Shape;1310;p20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1" name="Google Shape;1311;p20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0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2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2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16" name="Google Shape;1316;p2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17" name="Google Shape;1317;p2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8" name="Google Shape;1318;p2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9" name="Google Shape;1319;p2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2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2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23" name="Google Shape;1323;p2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24" name="Google Shape;1324;p2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25" name="Google Shape;1325;p2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26" name="Google Shape;1326;p2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7" name="Google Shape;1327;p2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2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2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2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336" name="Google Shape;1336;p2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37" name="Google Shape;1337;p2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8" name="Google Shape;1338;p2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9" name="Google Shape;1339;p2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21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2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3" name="Google Shape;1343;p21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344" name="Google Shape;1344;p2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2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2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1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50" name="Google Shape;1350;p21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1" name="Google Shape;1351;p21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21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2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1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56" name="Google Shape;1356;p21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1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8" name="Google Shape;1358;p21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2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7" name="Google Shape;1367;p21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8" name="Google Shape;1368;p2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1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2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2" name="Google Shape;1372;p2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73" name="Google Shape;1373;p2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374" name="Google Shape;1374;p21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5" name="Google Shape;1375;p21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2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2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2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p2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2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386" name="Google Shape;1386;p2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22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2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92" name="Google Shape;1392;p2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4" name="Google Shape;1394;p2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2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7" name="Google Shape;1397;p22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398" name="Google Shape;1398;p22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399" name="Google Shape;1399;p22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00" name="Google Shape;1400;p22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01" name="Google Shape;1401;p2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2" name="Google Shape;1402;p2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3" name="Google Shape;1403;p2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2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2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7" name="Google Shape;1407;p2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2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0" name="Google Shape;1410;p2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411" name="Google Shape;1411;p2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12" name="Google Shape;1412;p2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3" name="Google Shape;1413;p2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4" name="Google Shape;1414;p2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7" name="Google Shape;1417;p2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8" name="Google Shape;1418;p2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19" name="Google Shape;1419;p2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0" name="Google Shape;1420;p2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1" name="Google Shape;1421;p2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2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4" name="Google Shape;1424;p22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25" name="Google Shape;1425;p2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6" name="Google Shape;1426;p2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7" name="Google Shape;1427;p2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22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0" name="Google Shape;1430;p2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31" name="Google Shape;1431;p2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2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2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23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2" name="Google Shape;1442;p23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2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8" name="Google Shape;1448;p2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49" name="Google Shape;1449;p2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2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4" name="Google Shape;1454;p2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55" name="Google Shape;1455;p2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6" name="Google Shape;1456;p2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7" name="Google Shape;1457;p2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p2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0" name="Google Shape;1460;p2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61" name="Google Shape;1461;p23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462" name="Google Shape;1462;p2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3" name="Google Shape;1463;p2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4" name="Google Shape;1464;p2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2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7" name="Google Shape;1467;p23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68" name="Google Shape;1468;p23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69" name="Google Shape;1469;p23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470" name="Google Shape;1470;p23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471" name="Google Shape;1471;p2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2" name="Google Shape;1472;p2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3" name="Google Shape;1473;p2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2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p2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7" name="Google Shape;1477;p2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8" name="Google Shape;1478;p2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p2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1" name="Google Shape;1481;p2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2" name="Google Shape;1482;p2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23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5" name="Google Shape;1485;p23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486" name="Google Shape;1486;p23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87" name="Google Shape;1487;p2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8" name="Google Shape;1488;p2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2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23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2" name="Google Shape;1492;p23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3" name="Google Shape;1493;p23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494" name="Google Shape;1494;p2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6" name="Google Shape;1496;p2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2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23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00" name="Google Shape;1500;p2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24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4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06" name="Google Shape;1506;p2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7" name="Google Shape;1507;p2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8" name="Google Shape;1508;p2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2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7" name="Google Shape;1517;p2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18" name="Google Shape;1518;p2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9" name="Google Shape;1519;p2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0" name="Google Shape;1520;p2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24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p24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24" name="Google Shape;1524;p2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5" name="Google Shape;1525;p2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6" name="Google Shape;1526;p2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24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9" name="Google Shape;1529;p24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30" name="Google Shape;1530;p2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1" name="Google Shape;1531;p2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2" name="Google Shape;1532;p2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2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5" name="Google Shape;1535;p2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536" name="Google Shape;1536;p24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537" name="Google Shape;1537;p2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2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9" name="Google Shape;1539;p2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2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2" name="Google Shape;1542;p24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543" name="Google Shape;1543;p2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544" name="Google Shape;1544;p24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545" name="Google Shape;1545;p24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546" name="Google Shape;1546;p2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8" name="Google Shape;1548;p2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2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2" name="Google Shape;1552;p2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3" name="Google Shape;1553;p2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p2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2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7" name="Google Shape;1557;p2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2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0" name="Google Shape;1560;p2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561" name="Google Shape;1561;p2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562" name="Google Shape;1562;p2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5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8" name="Google Shape;1568;p25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569" name="Google Shape;1569;p2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0" name="Google Shape;1570;p2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1" name="Google Shape;1571;p2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2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4" name="Google Shape;1574;p25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75" name="Google Shape;1575;p2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7" name="Google Shape;1577;p2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25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0" name="Google Shape;1580;p25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81" name="Google Shape;1581;p2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2" name="Google Shape;1582;p2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3" name="Google Shape;1583;p2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2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2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93" name="Google Shape;1593;p2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4" name="Google Shape;1594;p2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5" name="Google Shape;1595;p2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2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8" name="Google Shape;1598;p2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99" name="Google Shape;1599;p2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0" name="Google Shape;1600;p2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1" name="Google Shape;1601;p2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2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4" name="Google Shape;1604;p2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605" name="Google Shape;1605;p2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6" name="Google Shape;1606;p2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7" name="Google Shape;1607;p2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2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0" name="Google Shape;1610;p2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611" name="Google Shape;1611;p2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612" name="Google Shape;1612;p2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3" name="Google Shape;1613;p2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4" name="Google Shape;1614;p2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7" name="Google Shape;1617;p2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618" name="Google Shape;1618;p2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619" name="Google Shape;1619;p2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620" name="Google Shape;1620;p2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621" name="Google Shape;1621;p2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2" name="Google Shape;1622;p2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3" name="Google Shape;1623;p2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p2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7" name="Google Shape;1627;p2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p2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1" name="Google Shape;1631;p2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2" name="Google Shape;1632;p2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2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5" name="Google Shape;1635;p26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636" name="Google Shape;1636;p2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37" name="Google Shape;1637;p2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8" name="Google Shape;1638;p2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9" name="Google Shape;1639;p2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2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2" name="Google Shape;1642;p26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3" name="Google Shape;1643;p26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644" name="Google Shape;1644;p2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6" name="Google Shape;1646;p2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2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6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50" name="Google Shape;1650;p2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1" name="Google Shape;1651;p2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2" name="Google Shape;1652;p2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26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26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56" name="Google Shape;1656;p2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7" name="Google Shape;1657;p2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8" name="Google Shape;1658;p2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2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7" name="Google Shape;1667;p2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8" name="Google Shape;1668;p2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2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2" name="Google Shape;1672;p2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2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2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8" name="Google Shape;1678;p2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79" name="Google Shape;1679;p2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0" name="Google Shape;1680;p2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1" name="Google Shape;1681;p2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4" name="Google Shape;1684;p2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685" name="Google Shape;1685;p2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6" name="Google Shape;1686;p2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7" name="Google Shape;1687;p2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2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0" name="Google Shape;1690;p2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691" name="Google Shape;1691;p2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692" name="Google Shape;1692;p2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3" name="Google Shape;1693;p2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4" name="Google Shape;1694;p2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Google Shape;1696;p2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7" name="Google Shape;1697;p2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698" name="Google Shape;1698;p2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699" name="Google Shape;1699;p2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00" name="Google Shape;1700;p2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01" name="Google Shape;1701;p2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2" name="Google Shape;1702;p2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3" name="Google Shape;1703;p2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p2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6" name="Google Shape;1706;p2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7" name="Google Shape;1707;p2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2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711" name="Google Shape;1711;p2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12" name="Google Shape;1712;p2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3" name="Google Shape;1713;p2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4" name="Google Shape;1714;p2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2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7" name="Google Shape;1717;p2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8" name="Google Shape;1718;p2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19" name="Google Shape;1719;p2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0" name="Google Shape;1720;p2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1" name="Google Shape;1721;p2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2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4" name="Google Shape;1724;p27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25" name="Google Shape;1725;p2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2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7" name="Google Shape;1727;p2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27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0" name="Google Shape;1730;p2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31" name="Google Shape;1731;p2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2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3" name="Google Shape;1733;p2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p2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2" name="Google Shape;1742;p2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743" name="Google Shape;1743;p2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4" name="Google Shape;1744;p2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2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27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8" name="Google Shape;1748;p27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49" name="Google Shape;1749;p2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0" name="Google Shape;1750;p2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1" name="Google Shape;1751;p2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8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28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55" name="Google Shape;1755;p2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6" name="Google Shape;1756;p2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" name="Google Shape;1759;p2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0" name="Google Shape;1760;p2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761" name="Google Shape;1761;p28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762" name="Google Shape;1762;p2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3" name="Google Shape;1763;p2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2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8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7" name="Google Shape;1767;p28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68" name="Google Shape;1768;p2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69" name="Google Shape;1769;p28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70" name="Google Shape;1770;p28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771" name="Google Shape;1771;p2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2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2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6" name="Google Shape;1776;p2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2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8" name="Google Shape;1778;p2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1" name="Google Shape;1781;p2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2" name="Google Shape;1782;p2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p28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5" name="Google Shape;1785;p28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1786" name="Google Shape;1786;p28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87" name="Google Shape;1787;p2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8" name="Google Shape;1788;p2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9" name="Google Shape;1789;p2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p28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8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3" name="Google Shape;1793;p28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794" name="Google Shape;1794;p2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5" name="Google Shape;1795;p2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6" name="Google Shape;1796;p2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p2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9" name="Google Shape;1799;p28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00" name="Google Shape;1800;p2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1" name="Google Shape;1801;p2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2" name="Google Shape;1802;p2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28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5" name="Google Shape;1805;p28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806" name="Google Shape;1806;p2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7" name="Google Shape;1807;p2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2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192" name="Google Shape;192;p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11" name="Google Shape;211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55" name="Google Shape;255;p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4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61" name="Google Shape;261;p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271" name="Google Shape;271;p4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4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286" name="Google Shape;286;p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87" name="Google Shape;287;p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3" name="Google Shape;293;p4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294" name="Google Shape;294;p4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4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5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5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5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330" name="Google Shape;330;p5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7" name="Google Shape;337;p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5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43" name="Google Shape;343;p5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44" name="Google Shape;344;p5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45" name="Google Shape;345;p5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5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361" name="Google Shape;361;p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62" name="Google Shape;362;p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8" name="Google Shape;368;p5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369" name="Google Shape;369;p5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5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6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81" name="Google Shape;381;p6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6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6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6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6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6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6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04" name="Google Shape;404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6" name="Google Shape;426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436" name="Google Shape;436;p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44" name="Google Shape;444;p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7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7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7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80" name="Google Shape;480;p7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86" name="Google Shape;486;p7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87" name="Google Shape;487;p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7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93" name="Google Shape;493;p7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94" name="Google Shape;494;p7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95" name="Google Shape;495;p7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96" name="Google Shape;496;p7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7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7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7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7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7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8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8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0" name="Google Shape;510;p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11" name="Google Shape;511;p8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12" name="Google Shape;512;p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8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8" name="Google Shape;518;p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19" name="Google Shape;519;p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8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8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8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25" name="Google Shape;525;p8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8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8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31" name="Google Shape;531;p8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8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43" name="Google Shape;543;p8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8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8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8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8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8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8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55" name="Google Shape;555;p8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8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8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61" name="Google Shape;561;p8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562" name="Google Shape;562;p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8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8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9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68" name="Google Shape;568;p9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69" name="Google Shape;569;p9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570" name="Google Shape;570;p9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571" name="Google Shape;571;p9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9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9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9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9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9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9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9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9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86" name="Google Shape;586;p9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7" name="Google Shape;587;p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9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3" name="Google Shape;593;p9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94" name="Google Shape;594;p9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p9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9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95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00" name="Google Shape;600;p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9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2" name="Google Shape;602;p9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9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06" name="Google Shape;606;p9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9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18" name="Google Shape;618;p9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9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9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9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9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6" name="Google Shape;626;p9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0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0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630" name="Google Shape;630;p10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10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0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0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36" name="Google Shape;636;p10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637" name="Google Shape;637;p10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0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0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0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43" name="Google Shape;643;p10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44" name="Google Shape;644;p10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45" name="Google Shape;645;p10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46" name="Google Shape;646;p10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0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p10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0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0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0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0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0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0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0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0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661" name="Google Shape;661;p10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62" name="Google Shape;662;p1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0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Google Shape;668;p10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69" name="Google Shape;669;p10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0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75" name="Google Shape;675;p10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0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0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10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10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681" name="Google Shape;681;p10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0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0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6" name="Google Shape;686;p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7" name="Google Shape;687;p10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8" name="Google Shape;688;p10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9" name="Google Shape;689;p10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1" name="Google Shape;761;p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2" name="Google Shape;762;p1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3" name="Google Shape;763;p1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4" name="Google Shape;764;p1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6" name="Google Shape;836;p1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7" name="Google Shape;837;p1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8" name="Google Shape;838;p1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9" name="Google Shape;839;p1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1" name="Google Shape;911;p1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2" name="Google Shape;912;p14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3" name="Google Shape;913;p14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4" name="Google Shape;914;p14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6" name="Google Shape;986;p1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7" name="Google Shape;987;p15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8" name="Google Shape;988;p15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9" name="Google Shape;989;p15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1" name="Google Shape;1061;p1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2" name="Google Shape;1062;p1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3" name="Google Shape;1063;p1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4" name="Google Shape;1064;p1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6" name="Google Shape;1136;p1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7" name="Google Shape;1137;p18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8" name="Google Shape;1138;p18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9" name="Google Shape;1139;p18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1" name="Google Shape;1211;p1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2" name="Google Shape;1212;p19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3" name="Google Shape;1213;p19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4" name="Google Shape;1214;p19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2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6" name="Google Shape;1286;p2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7" name="Google Shape;1287;p20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8" name="Google Shape;1288;p20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9" name="Google Shape;1289;p20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2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1" name="Google Shape;1361;p2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2" name="Google Shape;1362;p2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3" name="Google Shape;1363;p21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4" name="Google Shape;1364;p21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2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6" name="Google Shape;1436;p2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7" name="Google Shape;1437;p2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8" name="Google Shape;1438;p2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9" name="Google Shape;1439;p2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2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1" name="Google Shape;1511;p2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2" name="Google Shape;1512;p24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3" name="Google Shape;1513;p2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4" name="Google Shape;1514;p24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2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6" name="Google Shape;1586;p2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7" name="Google Shape;1587;p2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8" name="Google Shape;1588;p25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9" name="Google Shape;1589;p25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1" name="Google Shape;1661;p2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2" name="Google Shape;1662;p2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3" name="Google Shape;1663;p2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4" name="Google Shape;1664;p2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p2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6" name="Google Shape;1736;p27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7" name="Google Shape;1737;p27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8" name="Google Shape;1738;p27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9" name="Google Shape;1739;p27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p3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2" name="Google Shape;312;p4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6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6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4" name="Google Shape;464;p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6" name="Google Shape;536;p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7" name="Google Shape;537;p8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8" name="Google Shape;538;p8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9" name="Google Shape;539;p8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1" name="Google Shape;611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2" name="Google Shape;612;p9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3" name="Google Shape;613;p9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4" name="Google Shape;614;p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history.org/declaration/lessonplan/images/frenchindian_washington.jpg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s3.amazonaws.com/mtv-main-assets/files/resources/large_peale-1772-web.jpg" TargetMode="External"/><Relationship Id="rId5" Type="http://schemas.openxmlformats.org/officeDocument/2006/relationships/hyperlink" Target="http://people.emich.edu/rbalkam/Maps/page16/files/french-era-1634-1763.jpg" TargetMode="External"/><Relationship Id="rId4" Type="http://schemas.openxmlformats.org/officeDocument/2006/relationships/hyperlink" Target="http://images2.fanpop.com/image/photos/11700000/French-Indian-War-Highlander-colonial-america-11732590-2560-1920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c/cc/BenFranklinDuplessis.jpg" TargetMode="External"/><Relationship Id="rId7" Type="http://schemas.openxmlformats.org/officeDocument/2006/relationships/hyperlink" Target="http://www.mohicanpress.com/images/braddock_map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ritishbattles.com/images/monongahela/monongahela-illustration-l.jpg" TargetMode="External"/><Relationship Id="rId5" Type="http://schemas.openxmlformats.org/officeDocument/2006/relationships/hyperlink" Target="https://presidentgeorgewashington.files.wordpress.com/2010/03/battleoffortnecessity.jpg" TargetMode="External"/><Relationship Id="rId4" Type="http://schemas.openxmlformats.org/officeDocument/2006/relationships/hyperlink" Target="http://images.fineartamerica.com/images-medium-large-5/join-or-die-cartoon-1754-granger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dn-6.britishbattles.com/images/quebec/general-wolfes-army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jb-hdnp.org/Sarver/Maps/ah05_prewarpostwarbdysm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hyperlink" Target="about:blan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2.jpg"/><Relationship Id="rId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storto8thgrade.wikispaces.com/file/view/Proclamation%20of%201763%20Map.jpg/354960774/376x610/Proclamation%20of%201763%20Map.jpg" TargetMode="External"/><Relationship Id="rId3" Type="http://schemas.openxmlformats.org/officeDocument/2006/relationships/hyperlink" Target="http://history-world.org/Pontiac.jpg" TargetMode="External"/><Relationship Id="rId7" Type="http://schemas.openxmlformats.org/officeDocument/2006/relationships/hyperlink" Target="http://www.landofthebrave.info/images/King-george-iii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://i.ytimg.com/vi/waDQwEeunkU/hqdefault.jpg" TargetMode="External"/><Relationship Id="rId5" Type="http://schemas.openxmlformats.org/officeDocument/2006/relationships/hyperlink" Target="http://images.fineartamerica.com/images/artworkimages/medium/1/forest-fight-randy-steele.jpg" TargetMode="External"/><Relationship Id="rId4" Type="http://schemas.openxmlformats.org/officeDocument/2006/relationships/hyperlink" Target="https://41.media.tumblr.com/98df28ac48e3cd6df160e53612518a04/tumblr_n83rjhTyG31tseacco1_500.jpg" TargetMode="External"/><Relationship Id="rId9" Type="http://schemas.openxmlformats.org/officeDocument/2006/relationships/hyperlink" Target="http://www.williamsburgmarketplace.com/wcsstore/wmarket/images/catalog_images/hero_shot/543629_np1103_hs.jpg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cache3.asset-cache.net/gc/78426180-map-of-boston-with-miniature-cannon-and-quill-gettyimages.jpg?v=1&amp;c=IWSAsset&amp;k=2&amp;d=b%2B6wpf3oM3KXYYdUe6YbDv9Usu1xdXo53QocN56gIjPa2o/RG0G5z4U66QDoNbD3" TargetMode="External"/><Relationship Id="rId3" Type="http://schemas.openxmlformats.org/officeDocument/2006/relationships/hyperlink" Target="http://philschatz.com/us-history-book/resources/CNX_History_05_02_Stamps.jpg" TargetMode="External"/><Relationship Id="rId7" Type="http://schemas.openxmlformats.org/officeDocument/2006/relationships/hyperlink" Target="http://3.bp.blogspot.com/_CvDCiEFbNy8/TM99wP9tglI/AAAAAAAAblE/pJhPwf5AZ_s/s400/5+The+Stamp+Act+of+1765+inspired+widespread+antagonism.+This+print+satirises+the+repeal+of+the+act+in+1766+as+the+death+of+the+favourite+female+child.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://rulersandleaders.com/historic_documents/J-Declaratory-Act.jpg" TargetMode="External"/><Relationship Id="rId5" Type="http://schemas.openxmlformats.org/officeDocument/2006/relationships/hyperlink" Target="http://f.tqn.com/y/militaryhistory/1/L/3/_/-/-/stamp-act-large.jpg" TargetMode="External"/><Relationship Id="rId4" Type="http://schemas.openxmlformats.org/officeDocument/2006/relationships/hyperlink" Target="https://ioncoalition.files.wordpress.com/2014/11/stampactriotsboston.jp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cdn.loc.gov/service/pnp/cph/3a40000/3a45000/3a45700/3a45777r.jpg" TargetMode="External"/><Relationship Id="rId3" Type="http://schemas.openxmlformats.org/officeDocument/2006/relationships/hyperlink" Target="http://cdn.history.com/sites/2/2013/12/townshend-acts-hero-AB.jpeg" TargetMode="External"/><Relationship Id="rId7" Type="http://schemas.openxmlformats.org/officeDocument/2006/relationships/hyperlink" Target="https://www.bostonathenaeum.org/sites/default/files/taste_009_champney-bloody-massacre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2.xml"/><Relationship Id="rId6" Type="http://schemas.openxmlformats.org/officeDocument/2006/relationships/hyperlink" Target="http://huttohistory.wikispaces.com/file/view/quartering_acts_1.jpg/297014828/294x224/quartering_acts_1.jpg" TargetMode="External"/><Relationship Id="rId5" Type="http://schemas.openxmlformats.org/officeDocument/2006/relationships/hyperlink" Target="http://www.historycentral.com/Revolt/photos/Boycott.GIF" TargetMode="External"/><Relationship Id="rId10" Type="http://schemas.openxmlformats.org/officeDocument/2006/relationships/hyperlink" Target="https://pastnow.files.wordpress.com/2013/12/joh.png" TargetMode="External"/><Relationship Id="rId4" Type="http://schemas.openxmlformats.org/officeDocument/2006/relationships/hyperlink" Target="http://www.crareacatholic.com/lasalle/Resources/8th%20Websites/Megan%20Chrissy%20Erin%20rev.%20war/Megan%20rev.%20war/images/cripus.gif" TargetMode="External"/><Relationship Id="rId9" Type="http://schemas.openxmlformats.org/officeDocument/2006/relationships/hyperlink" Target="http://payload.cargocollective.com/1/3/111092/1789543/DeLorenzo_Momentus_875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aw2.umkc.edu/faculty/projects/ftrials/bostonmassacre/scene1a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2.xml"/><Relationship Id="rId4" Type="http://schemas.openxmlformats.org/officeDocument/2006/relationships/hyperlink" Target="http://www.buffaloschools.org/webpages/jguercio/photos/83091/committee-of-correspondence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4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sshist.org/database/images/4838_htp_ref.jpg" TargetMode="External"/><Relationship Id="rId3" Type="http://schemas.openxmlformats.org/officeDocument/2006/relationships/hyperlink" Target="http://americanrevolutionhh.weebly.com/uploads/1/6/6/3/16635582/3924360.png?251" TargetMode="External"/><Relationship Id="rId7" Type="http://schemas.openxmlformats.org/officeDocument/2006/relationships/hyperlink" Target="http://www.ushistory.org/declaration/related/images/carphallx.gi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0.xml"/><Relationship Id="rId6" Type="http://schemas.openxmlformats.org/officeDocument/2006/relationships/hyperlink" Target="http://www.historycentral.com/Revolt/nimages/Intolerable.jpg" TargetMode="External"/><Relationship Id="rId5" Type="http://schemas.openxmlformats.org/officeDocument/2006/relationships/hyperlink" Target="http://ed101.bu.edu/StudentDoc/Archives/ED101fa10/neva/Images/SoLTeaAct.jpg" TargetMode="External"/><Relationship Id="rId4" Type="http://schemas.openxmlformats.org/officeDocument/2006/relationships/hyperlink" Target="http://i0.wp.com/www.philaahzophy.com/wp-content/uploads/2007/12/teatax.pn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itishbattles.com/images/concord-lexington/british-troops-l.jpg" TargetMode="External"/><Relationship Id="rId3" Type="http://schemas.openxmlformats.org/officeDocument/2006/relationships/hyperlink" Target="http://adjunct.diodon349.com/America_in_distress/945458_533545526684455_154146671_n.jpg" TargetMode="External"/><Relationship Id="rId7" Type="http://schemas.openxmlformats.org/officeDocument/2006/relationships/hyperlink" Target="http://www.planetware.com/tourist-attractions-/boston-us-ma-boston.h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0.xml"/><Relationship Id="rId6" Type="http://schemas.openxmlformats.org/officeDocument/2006/relationships/hyperlink" Target="http://www.historycentral.com/Revolt/nimages/revere.jpg" TargetMode="External"/><Relationship Id="rId5" Type="http://schemas.openxmlformats.org/officeDocument/2006/relationships/hyperlink" Target="http://paintingandframe.com/uploadpic/others/big/boston_old_north_church.jpg" TargetMode="External"/><Relationship Id="rId4" Type="http://schemas.openxmlformats.org/officeDocument/2006/relationships/hyperlink" Target="http://www.socialstudiesforkids.com/graphics/continentalcongress.jpg" TargetMode="External"/><Relationship Id="rId9" Type="http://schemas.openxmlformats.org/officeDocument/2006/relationships/hyperlink" Target="https://www.landofthebrave.info/images/concord-bridge-1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inerdescent.files.wordpress.com/2012/03/concord-bridge-reenactment.jp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0.xml"/><Relationship Id="rId6" Type="http://schemas.openxmlformats.org/officeDocument/2006/relationships/hyperlink" Target="https://www.nps.gov/mima/images/North-Bridge-by-Jim-Lozousk.jpg" TargetMode="External"/><Relationship Id="rId5" Type="http://schemas.openxmlformats.org/officeDocument/2006/relationships/hyperlink" Target="http://3.bp.blogspot.com/_mw7Y2Wpwkeo/SLRcVKqwa4I/AAAAAAAAADg/8gLAkzWFNgM/s320/20080419_D300_210_Patriots_Battle.jpg" TargetMode="External"/><Relationship Id="rId4" Type="http://schemas.openxmlformats.org/officeDocument/2006/relationships/hyperlink" Target="http://www.bostoncentral.com/ppix/events1158.jp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0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hyperlink" Target="http://en.wikipedia.org/wiki/File:Washington_1772.jp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7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3.xml"/><Relationship Id="rId4" Type="http://schemas.openxmlformats.org/officeDocument/2006/relationships/image" Target="../media/image7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ioccahistory.pbworks.com/f/1284514141/continental%20congress%201.gif" TargetMode="External"/><Relationship Id="rId7" Type="http://schemas.openxmlformats.org/officeDocument/2006/relationships/hyperlink" Target="https://vignette1.wikia.nocookie.net/hattrixtershistory/images/5/5c/AmericanRevolutionTiconderogaEthanAllen.jpg/revision/latest?cb=20090714040907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0.xml"/><Relationship Id="rId6" Type="http://schemas.openxmlformats.org/officeDocument/2006/relationships/hyperlink" Target="https://upload.wikimedia.org/wikipedia/commons/thumb/d/d4/Fort_Ticonderoga%2C_Ticonderoga%2C_NY.jpg/300px-Fort_Ticonderoga%2C_Ticonderoga%2C_NY.jpg" TargetMode="External"/><Relationship Id="rId5" Type="http://schemas.openxmlformats.org/officeDocument/2006/relationships/hyperlink" Target="https://historiann.files.wordpress.com/2008/09/ftticonderoga.jpg" TargetMode="External"/><Relationship Id="rId4" Type="http://schemas.openxmlformats.org/officeDocument/2006/relationships/hyperlink" Target="http://exhibitions.nypl.org/treasures/archive/files/119_olive-branch-2-x_8169478a87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orycentral.com/Revolt/MapBH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0.xml"/><Relationship Id="rId6" Type="http://schemas.openxmlformats.org/officeDocument/2006/relationships/hyperlink" Target="https://theharborandthehudson.files.wordpress.com/2010/10/benedict_arnold21.jpg" TargetMode="External"/><Relationship Id="rId5" Type="http://schemas.openxmlformats.org/officeDocument/2006/relationships/hyperlink" Target="http://www.americaslibrary.gov/assets/jb/revolut/jb_revolut_canada_1_e.jpg" TargetMode="External"/><Relationship Id="rId4" Type="http://schemas.openxmlformats.org/officeDocument/2006/relationships/hyperlink" Target="https://bostonraremaps.com/wp-content/uploads/2015/10/BRM2420-Stedman-Bunkers-Hill_lowres-1724x2000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4/49/Richard_Montgomery_-_Project_Gutenberg_etext_20110.jpg/170px-Richard_Montgomery_-_Project_Gutenberg_etext_20110.jp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0.xml"/><Relationship Id="rId4" Type="http://schemas.openxmlformats.org/officeDocument/2006/relationships/hyperlink" Target="https://upload.wikimedia.org/wikipedia/commons/thumb/5/55/American_attack_on_Quebec.svg/240px-American_attack_on_Quebec.svg.p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://members.aol.com/tabletopstd/Page4.html" TargetMode="Externa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EB"/>
        </a:solidFill>
        <a:effectLst/>
      </p:bgPr>
    </p:bg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289"/>
          <p:cNvSpPr txBox="1">
            <a:spLocks noGrp="1"/>
          </p:cNvSpPr>
          <p:nvPr>
            <p:ph type="ctrTitle"/>
          </p:nvPr>
        </p:nvSpPr>
        <p:spPr>
          <a:xfrm>
            <a:off x="609600" y="4572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Arial"/>
                <a:ea typeface="Arial"/>
                <a:cs typeface="Arial"/>
                <a:sym typeface="Arial"/>
              </a:rPr>
              <a:t>Chapter 5</a:t>
            </a:r>
            <a:endParaRPr/>
          </a:p>
        </p:txBody>
      </p:sp>
      <p:sp>
        <p:nvSpPr>
          <p:cNvPr id="1814" name="Google Shape;1814;p289"/>
          <p:cNvSpPr txBox="1">
            <a:spLocks noGrp="1"/>
          </p:cNvSpPr>
          <p:nvPr>
            <p:ph type="subTitle" idx="1"/>
          </p:nvPr>
        </p:nvSpPr>
        <p:spPr>
          <a:xfrm>
            <a:off x="228600" y="2057400"/>
            <a:ext cx="8610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12800" lvl="0" indent="-8128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I. The French-Indian War</a:t>
            </a:r>
            <a:endParaRPr/>
          </a:p>
        </p:txBody>
      </p:sp>
      <p:pic>
        <p:nvPicPr>
          <p:cNvPr id="1815" name="Google Shape;1815;p289" descr="0301_0116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9800" y="3124200"/>
            <a:ext cx="4800600" cy="326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</a:t>
            </a:r>
            <a:endParaRPr/>
          </a:p>
        </p:txBody>
      </p:sp>
      <p:sp>
        <p:nvSpPr>
          <p:cNvPr id="1880" name="Google Shape;1880;p2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French Indian War: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http://www.ushistory.org/declaration/lessonplan/images/frenchindian_washington.jpg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Soldier: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http://images2.fanpop.com/image/photos/11700000/French-Indian-War-Highlander-colonial-america-11732590-2560-1920.jpg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Map:  http://people.emich.edu/rbalkam/Maps/page16/files/french-era-1634-1763.jpg</a:t>
            </a:r>
            <a:endParaRPr/>
          </a:p>
        </p:txBody>
      </p:sp>
      <p:sp>
        <p:nvSpPr>
          <p:cNvPr id="1881" name="Google Shape;1881;p29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4"/>
            </a:pPr>
            <a:r>
              <a:rPr lang="en-US" sz="2000"/>
              <a:t>Montcalm’s Victory: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http://people.emich.edu/rbalkam/Maps/page16/files/french-era-1634-1763.jpg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4"/>
            </a:pPr>
            <a:r>
              <a:rPr lang="en-US" sz="2000"/>
              <a:t>George Washington: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http://s3.amazonaws.com/mtv-main-assets/files/resources/large_peale-1772-web.jpg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4"/>
            </a:pPr>
            <a:r>
              <a:rPr lang="en-US" sz="2000"/>
              <a:t>Soldier:  http://fineartamerica.com/images-medium/french-and-indian-war-british-royal-american-soldier-randy-steele.jpg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2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 Cont.</a:t>
            </a:r>
            <a:endParaRPr/>
          </a:p>
        </p:txBody>
      </p:sp>
      <p:sp>
        <p:nvSpPr>
          <p:cNvPr id="1887" name="Google Shape;1887;p29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7"/>
            </a:pPr>
            <a:r>
              <a:rPr lang="en-US" sz="2000"/>
              <a:t>Ben Franklin: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https://upload.wikimedia.org/wikipedia/commons/c/cc/BenFranklinDuplessis.jpg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7"/>
            </a:pPr>
            <a:r>
              <a:rPr lang="en-US" sz="2000"/>
              <a:t>Join or Die: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http://images.fineartamerica.com/images-medium-large-5/join-or-die-cartoon-1754-granger.jpg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7"/>
            </a:pPr>
            <a:r>
              <a:rPr lang="en-US" sz="2000"/>
              <a:t>Ft. Duquesne:  https://upload.wikimedia.org/wikipedia/commons/thumb/2/20/Fort_Duquesne.jpg/260px-Fort_Duquesne.jpg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1888" name="Google Shape;1888;p29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0"/>
            </a:pPr>
            <a:r>
              <a:rPr lang="en-US" sz="2000"/>
              <a:t>Washington at Necessity (R):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https://presidentgeorgewashington.files.wordpress.com/2010/03/battleoffortnecessity.jpg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0"/>
            </a:pPr>
            <a:r>
              <a:rPr lang="en-US" sz="2000"/>
              <a:t>Natives: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http://www.britishbattles.com/images/monongahela/monongahela-illustration-l.jpg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0"/>
            </a:pPr>
            <a:r>
              <a:rPr lang="en-US" sz="2000"/>
              <a:t>Map: 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http://www.mohicanpress.com/images/braddock_map.jpg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0"/>
            </a:pPr>
            <a:r>
              <a:rPr lang="en-US" sz="2000"/>
              <a:t>7 Years’ War:  http://wps.ablongman.com/wps/media/objects/262/268312/art/figures/KISH378.jpg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3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 Cont.</a:t>
            </a:r>
            <a:endParaRPr/>
          </a:p>
        </p:txBody>
      </p:sp>
      <p:sp>
        <p:nvSpPr>
          <p:cNvPr id="1894" name="Google Shape;1894;p3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14. Battle of Quebec: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http://cdn-6.britishbattles.com/images/quebec/general-wolfes-army.jpg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5"/>
            </a:pPr>
            <a:r>
              <a:rPr lang="en-US" sz="2000"/>
              <a:t>Smart Board Drawing:  Amy Brailey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5"/>
            </a:pPr>
            <a:r>
              <a:rPr lang="en-US" sz="2000"/>
              <a:t>Treaty of Paris:  https://upload.wikimedia.org/wikipedia/commons/thumb/6/60/Treaty_of_Paris_1783_-_first_page_(hi-res).jpg/240px-Treaty_of_Paris_1783_-_first_page_(hi-res).jpg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1895" name="Google Shape;1895;p30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17. Map: 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http://jb-hdnp.org/Sarver/Maps/ah05_prewarpostwarbdysm.jpg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482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01"/>
          <p:cNvSpPr txBox="1">
            <a:spLocks noGrp="1"/>
          </p:cNvSpPr>
          <p:nvPr>
            <p:ph type="ctrTitle"/>
          </p:nvPr>
        </p:nvSpPr>
        <p:spPr>
          <a:xfrm>
            <a:off x="152400" y="228600"/>
            <a:ext cx="8763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II. Native American Problems</a:t>
            </a:r>
            <a:endParaRPr/>
          </a:p>
        </p:txBody>
      </p:sp>
      <p:sp>
        <p:nvSpPr>
          <p:cNvPr id="1901" name="Google Shape;1901;p301"/>
          <p:cNvSpPr txBox="1">
            <a:spLocks noGrp="1"/>
          </p:cNvSpPr>
          <p:nvPr>
            <p:ph type="subTitle" idx="1"/>
          </p:nvPr>
        </p:nvSpPr>
        <p:spPr>
          <a:xfrm>
            <a:off x="762000" y="1676400"/>
            <a:ext cx="8382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A.  Pontiac’s War—Indian attacks 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		   on British Forts, 2,000 killed.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		  British retaliate, attacking citizens.</a:t>
            </a:r>
            <a:endParaRPr/>
          </a:p>
        </p:txBody>
      </p:sp>
      <p:pic>
        <p:nvPicPr>
          <p:cNvPr id="1902" name="Google Shape;1902;p301" descr="evt1103241333003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676400"/>
            <a:ext cx="1214438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301" descr="Bushyru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3657600"/>
            <a:ext cx="3743325" cy="280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p301" descr="c7c38f2a886fd9e1f85f9bbea8851cd5_1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3657600"/>
            <a:ext cx="3886200" cy="287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1C07"/>
        </a:solidFill>
        <a:effectLst/>
      </p:bgPr>
    </p:bg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3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284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ED9A8"/>
                </a:solidFill>
                <a:latin typeface="Milonga"/>
                <a:ea typeface="Milonga"/>
                <a:cs typeface="Milonga"/>
                <a:sym typeface="Milonga"/>
              </a:rPr>
              <a:t>B.  The Proclamation of 1763 </a:t>
            </a:r>
            <a:endParaRPr>
              <a:solidFill>
                <a:srgbClr val="FED9A8"/>
              </a:solidFill>
              <a:latin typeface="Milonga"/>
              <a:ea typeface="Milonga"/>
              <a:cs typeface="Milonga"/>
              <a:sym typeface="Milon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ED9A8"/>
                </a:solidFill>
                <a:latin typeface="Milonga"/>
                <a:ea typeface="Milonga"/>
                <a:cs typeface="Milonga"/>
                <a:sym typeface="Milonga"/>
              </a:rPr>
              <a:t>    	(solution):  No Colonists 	</a:t>
            </a:r>
            <a:endParaRPr>
              <a:solidFill>
                <a:srgbClr val="FED9A8"/>
              </a:solidFill>
              <a:latin typeface="Milonga"/>
              <a:ea typeface="Milonga"/>
              <a:cs typeface="Milonga"/>
              <a:sym typeface="Milonga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ED9A8"/>
                </a:solidFill>
                <a:latin typeface="Milonga"/>
                <a:ea typeface="Milonga"/>
                <a:cs typeface="Milonga"/>
                <a:sym typeface="Milonga"/>
              </a:rPr>
              <a:t>West of the Appalachians </a:t>
            </a:r>
            <a:br>
              <a:rPr lang="en-US">
                <a:solidFill>
                  <a:srgbClr val="FED9A8"/>
                </a:solidFill>
                <a:latin typeface="Milonga"/>
                <a:ea typeface="Milonga"/>
                <a:cs typeface="Milonga"/>
                <a:sym typeface="Milonga"/>
              </a:rPr>
            </a:br>
            <a:r>
              <a:rPr lang="en-US">
                <a:solidFill>
                  <a:srgbClr val="FED9A8"/>
                </a:solidFill>
                <a:latin typeface="Milonga"/>
                <a:ea typeface="Milonga"/>
                <a:cs typeface="Milonga"/>
                <a:sym typeface="Milonga"/>
              </a:rPr>
              <a:t>	(troops enforced)</a:t>
            </a:r>
            <a:endParaRPr/>
          </a:p>
        </p:txBody>
      </p:sp>
      <p:pic>
        <p:nvPicPr>
          <p:cNvPr id="1910" name="Google Shape;1910;p302" descr="ANd9GcS5rdZPMvIymxHFfppmg0KVAPBAA0YMfs7ABREpt5MN0UlHoy8Ay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352800"/>
            <a:ext cx="3429000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302" descr="File:George III in Coronation edit.jpg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6200" y="3276600"/>
            <a:ext cx="19812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302" descr="ss066thumb%20-%20The%20Proclamation%20of%2017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2988" y="2590800"/>
            <a:ext cx="2706687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DD"/>
        </a:solidFill>
        <a:effectLst/>
      </p:bgPr>
    </p:bg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III. Policies and Appeals:</a:t>
            </a:r>
            <a:r>
              <a:rPr lang="en-US"/>
              <a:t> </a:t>
            </a:r>
            <a:endParaRPr/>
          </a:p>
        </p:txBody>
      </p:sp>
      <p:sp>
        <p:nvSpPr>
          <p:cNvPr id="1918" name="Google Shape;1918;p303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84582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 </a:t>
            </a:r>
            <a:r>
              <a:rPr lang="en-US">
                <a:latin typeface="Garamond"/>
                <a:ea typeface="Garamond"/>
                <a:cs typeface="Garamond"/>
                <a:sym typeface="Garamond"/>
              </a:rPr>
              <a:t>*  Rationale:  British left in debt by the war </a:t>
            </a:r>
            <a:endParaRPr/>
          </a:p>
          <a:p>
            <a:pPr marL="990600" lvl="1" indent="-5334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	A.  British Action:</a:t>
            </a:r>
            <a:endParaRPr/>
          </a:p>
          <a:p>
            <a:pPr marL="1752600" lvl="3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AutoNum type="arabicPeriod"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The Sugar Act:  Tax on sugar,  </a:t>
            </a:r>
            <a:endParaRPr/>
          </a:p>
          <a:p>
            <a:pPr marL="1752600" lvl="3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    molasses, coffee, silk, and indigo</a:t>
            </a:r>
            <a:endParaRPr/>
          </a:p>
          <a:p>
            <a:pPr marL="1752600" lvl="3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2. The Quartering Act:  House troops</a:t>
            </a:r>
            <a:endParaRPr/>
          </a:p>
          <a:p>
            <a:pPr marL="1752600" lvl="3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3. The Stamp Act:  Purchase stamps </a:t>
            </a:r>
            <a:endParaRPr/>
          </a:p>
          <a:p>
            <a:pPr marL="1752600" lvl="3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	 for newspapers, legal papers, and</a:t>
            </a:r>
            <a:endParaRPr/>
          </a:p>
          <a:p>
            <a:pPr marL="1752600" lvl="3" indent="-381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</a:pPr>
            <a:r>
              <a:rPr lang="en-US" sz="3200">
                <a:latin typeface="Garamond"/>
                <a:ea typeface="Garamond"/>
                <a:cs typeface="Garamond"/>
                <a:sym typeface="Garamond"/>
              </a:rPr>
              <a:t>	 documents</a:t>
            </a:r>
            <a:endParaRPr/>
          </a:p>
        </p:txBody>
      </p:sp>
      <p:pic>
        <p:nvPicPr>
          <p:cNvPr id="1919" name="Google Shape;1919;p303" descr="ANd9GcRDnrRioZVXuft-V90m0bWCtDPUyXOAh4IgWUM_4yfNI5RpxxHt"/>
          <p:cNvPicPr preferRelativeResize="0"/>
          <p:nvPr/>
        </p:nvPicPr>
        <p:blipFill rotWithShape="1">
          <a:blip r:embed="rId3">
            <a:alphaModFix/>
          </a:blip>
          <a:srcRect l="3865" t="11035" r="3380" b="6207"/>
          <a:stretch/>
        </p:blipFill>
        <p:spPr>
          <a:xfrm>
            <a:off x="6934200" y="304800"/>
            <a:ext cx="18288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Google Shape;1920;p303" descr="1765_one_penny_stam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4419600"/>
            <a:ext cx="1657350" cy="22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6A8F"/>
        </a:solidFill>
        <a:effectLst/>
      </p:bgPr>
    </p:bg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30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 Colonists’ Response</a:t>
            </a:r>
            <a:endParaRPr/>
          </a:p>
        </p:txBody>
      </p:sp>
      <p:sp>
        <p:nvSpPr>
          <p:cNvPr id="1926" name="Google Shape;1926;p304"/>
          <p:cNvSpPr txBox="1">
            <a:spLocks noGrp="1"/>
          </p:cNvSpPr>
          <p:nvPr>
            <p:ph type="body" idx="1"/>
          </p:nvPr>
        </p:nvSpPr>
        <p:spPr>
          <a:xfrm>
            <a:off x="381000" y="1371600"/>
            <a:ext cx="85344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>
                <a:solidFill>
                  <a:schemeClr val="lt1"/>
                </a:solidFill>
              </a:rPr>
              <a:t>		</a:t>
            </a: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  House of Burgesses passes 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     resolution:  Only we can tax!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2.  Sons of Liberty:  Protest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3.  The Stamp Act Congress</a:t>
            </a:r>
            <a:endParaRPr/>
          </a:p>
        </p:txBody>
      </p:sp>
      <p:pic>
        <p:nvPicPr>
          <p:cNvPr id="1927" name="Google Shape;1927;p304" descr="O!_the_fatal_Sta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5600" y="3733800"/>
            <a:ext cx="22288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304" descr="New York Rio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00" y="3962400"/>
            <a:ext cx="5410200" cy="268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CCD"/>
        </a:solidFill>
        <a:effectLst/>
      </p:bgPr>
    </p:bg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3" name="Google Shape;1933;p305"/>
          <p:cNvSpPr txBox="1">
            <a:spLocks noGrp="1"/>
          </p:cNvSpPr>
          <p:nvPr>
            <p:ph type="title"/>
          </p:nvPr>
        </p:nvSpPr>
        <p:spPr>
          <a:xfrm>
            <a:off x="381000" y="274638"/>
            <a:ext cx="8305800" cy="239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Geo"/>
                <a:ea typeface="Geo"/>
                <a:cs typeface="Geo"/>
                <a:sym typeface="Geo"/>
              </a:rPr>
              <a:t>C.  British Response:  Repealed Acts, but issues the Declaratory Act which says Parliament has control over the Colonies.</a:t>
            </a:r>
            <a:endParaRPr/>
          </a:p>
        </p:txBody>
      </p:sp>
      <p:pic>
        <p:nvPicPr>
          <p:cNvPr id="1934" name="Google Shape;1934;p305" descr="declaratory-act-jan-20-2011-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895600"/>
            <a:ext cx="3352800" cy="3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305" descr="parliament%20declar%20ac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2133600"/>
            <a:ext cx="3581400" cy="455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8A7"/>
        </a:solid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Google Shape;1940;p30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latin typeface="Jim Nightshade"/>
                <a:ea typeface="Jim Nightshade"/>
                <a:cs typeface="Jim Nightshade"/>
                <a:sym typeface="Jim Nightshade"/>
              </a:rPr>
              <a:t>IV. Protests Spread</a:t>
            </a:r>
            <a:endParaRPr sz="6000"/>
          </a:p>
        </p:txBody>
      </p:sp>
      <p:sp>
        <p:nvSpPr>
          <p:cNvPr id="1941" name="Google Shape;1941;p306"/>
          <p:cNvSpPr txBox="1">
            <a:spLocks noGrp="1"/>
          </p:cNvSpPr>
          <p:nvPr>
            <p:ph type="body" idx="1"/>
          </p:nvPr>
        </p:nvSpPr>
        <p:spPr>
          <a:xfrm>
            <a:off x="457200" y="1335026"/>
            <a:ext cx="8229600" cy="47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35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im Nightshade"/>
              <a:buAutoNum type="alphaUcPeriod"/>
            </a:pPr>
            <a:r>
              <a:rPr lang="en-US" sz="3600">
                <a:latin typeface="Jim Nightshade"/>
                <a:ea typeface="Jim Nightshade"/>
                <a:cs typeface="Jim Nightshade"/>
                <a:sym typeface="Jim Nightshade"/>
              </a:rPr>
              <a:t>More British Policies:</a:t>
            </a:r>
            <a:endParaRPr sz="3600"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im Nightshade"/>
              <a:buNone/>
            </a:pPr>
            <a:r>
              <a:rPr lang="en-US" sz="3600">
                <a:latin typeface="Jim Nightshade"/>
                <a:ea typeface="Jim Nightshade"/>
                <a:cs typeface="Jim Nightshade"/>
                <a:sym typeface="Jim Nightshade"/>
              </a:rPr>
              <a:t>     1.  The Townshend Acts:  </a:t>
            </a:r>
            <a:endParaRPr sz="3600"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im Nightshade"/>
              <a:buNone/>
            </a:pPr>
            <a:r>
              <a:rPr lang="en-US" sz="3600">
                <a:latin typeface="Jim Nightshade"/>
                <a:ea typeface="Jim Nightshade"/>
                <a:cs typeface="Jim Nightshade"/>
                <a:sym typeface="Jim Nightshade"/>
              </a:rPr>
              <a:t>	    Taxes on paint, glass, lead, paper,</a:t>
            </a:r>
            <a:endParaRPr sz="3600"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im Nightshade"/>
              <a:buNone/>
            </a:pPr>
            <a:r>
              <a:rPr lang="en-US" sz="3600">
                <a:latin typeface="Jim Nightshade"/>
                <a:ea typeface="Jim Nightshade"/>
                <a:cs typeface="Jim Nightshade"/>
                <a:sym typeface="Jim Nightshade"/>
              </a:rPr>
              <a:t>	    and tea (taxed only imported goods)</a:t>
            </a:r>
            <a:endParaRPr sz="3600"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im Nightshade"/>
              <a:buNone/>
            </a:pPr>
            <a:r>
              <a:rPr lang="en-US" sz="3600">
                <a:latin typeface="Jim Nightshade"/>
                <a:ea typeface="Jim Nightshade"/>
                <a:cs typeface="Jim Nightshade"/>
                <a:sym typeface="Jim Nightshade"/>
              </a:rPr>
              <a:t>	2. Writs of Assistance:  Illegal Searches</a:t>
            </a:r>
            <a:endParaRPr sz="3600"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Jim Nightshade"/>
              <a:buNone/>
            </a:pPr>
            <a:r>
              <a:rPr lang="en-US" sz="3600">
                <a:latin typeface="Jim Nightshade"/>
                <a:ea typeface="Jim Nightshade"/>
                <a:cs typeface="Jim Nightshade"/>
                <a:sym typeface="Jim Nightshade"/>
              </a:rPr>
              <a:t>	    (free for all)</a:t>
            </a:r>
            <a:endParaRPr sz="3600"/>
          </a:p>
        </p:txBody>
      </p:sp>
      <p:pic>
        <p:nvPicPr>
          <p:cNvPr id="1942" name="Google Shape;1942;p306" descr="townshend%20ac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381000"/>
            <a:ext cx="3238500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Google Shape;1943;p306" descr="http://www.crareacatholic.com/lasalle/Resources/8th%20Websites/Megan%20Chrissy%20Erin%20rev.%20war/Megan%20rev.%20war/images/cripus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4572000"/>
            <a:ext cx="2869176" cy="2127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Google Shape;1944;p306" descr="http://cdn.history.com/sites/2/2013/12/townshend-acts-hero-AB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24891" y="5102966"/>
            <a:ext cx="2133600" cy="1597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307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701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B.  Responses (Both Sides)</a:t>
            </a:r>
            <a:endParaRPr/>
          </a:p>
        </p:txBody>
      </p:sp>
      <p:sp>
        <p:nvSpPr>
          <p:cNvPr id="1950" name="Google Shape;1950;p30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  </a:t>
            </a: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1.  New York Assembly refuses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	 the Quartering Act (C)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  2.  Parliament suspends the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	 Assembly (B)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  3.  Colonists boycott British 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	 goods (C)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  4.  Parliament repeals all Townshend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      Acts except Tea tax</a:t>
            </a:r>
            <a:endParaRPr/>
          </a:p>
        </p:txBody>
      </p:sp>
      <p:pic>
        <p:nvPicPr>
          <p:cNvPr id="1951" name="Google Shape;1951;p307" descr="Boycot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2800" y="228600"/>
            <a:ext cx="17526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307" descr="33ac29c91740e481c7aaa8f6c3a6e837_1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8400" y="2057400"/>
            <a:ext cx="26670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290"/>
          <p:cNvSpPr txBox="1">
            <a:spLocks noGrp="1"/>
          </p:cNvSpPr>
          <p:nvPr>
            <p:ph type="title"/>
          </p:nvPr>
        </p:nvSpPr>
        <p:spPr>
          <a:xfrm>
            <a:off x="533400" y="274638"/>
            <a:ext cx="8153400" cy="239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AutoNum type="alphaUcPeriod"/>
            </a:pPr>
            <a:r>
              <a:rPr lang="en-US" sz="3200">
                <a:latin typeface="Arial"/>
                <a:ea typeface="Arial"/>
                <a:cs typeface="Arial"/>
                <a:sym typeface="Arial"/>
              </a:rPr>
              <a:t>Cause:  Both French and British Claimed land in the Ohio River Valley</a:t>
            </a:r>
            <a:endParaRPr/>
          </a:p>
        </p:txBody>
      </p:sp>
      <p:pic>
        <p:nvPicPr>
          <p:cNvPr id="1821" name="Google Shape;1821;p290" descr="french-era-1634-17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800" y="2133600"/>
            <a:ext cx="5238750" cy="447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Google Shape;1822;p290" descr="French-Indian-War-Highlander-colonial-america-11732590-2560-1920"/>
          <p:cNvPicPr preferRelativeResize="0"/>
          <p:nvPr/>
        </p:nvPicPr>
        <p:blipFill rotWithShape="1">
          <a:blip r:embed="rId4">
            <a:alphaModFix/>
          </a:blip>
          <a:srcRect l="11905" r="21428"/>
          <a:stretch/>
        </p:blipFill>
        <p:spPr>
          <a:xfrm>
            <a:off x="685800" y="2743200"/>
            <a:ext cx="24384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A2B0"/>
        </a:solidFill>
        <a:effectLst/>
      </p:bgPr>
    </p:bg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30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orsiva"/>
                <a:ea typeface="Corsiva"/>
                <a:cs typeface="Corsiva"/>
                <a:sym typeface="Corsiva"/>
              </a:rPr>
              <a:t>V. The Boston Massacre</a:t>
            </a:r>
            <a:endParaRPr/>
          </a:p>
        </p:txBody>
      </p:sp>
      <p:sp>
        <p:nvSpPr>
          <p:cNvPr id="1958" name="Google Shape;1958;p308"/>
          <p:cNvSpPr txBox="1">
            <a:spLocks noGrp="1"/>
          </p:cNvSpPr>
          <p:nvPr>
            <p:ph type="body" idx="1"/>
          </p:nvPr>
        </p:nvSpPr>
        <p:spPr>
          <a:xfrm>
            <a:off x="381000" y="1143000"/>
            <a:ext cx="85344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90600" lvl="1" indent="-533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AutoNum type="alphaUcPeriod"/>
            </a:pPr>
            <a:r>
              <a:rPr lang="en-US" sz="3200">
                <a:latin typeface="Corsiva"/>
                <a:ea typeface="Corsiva"/>
                <a:cs typeface="Corsiva"/>
                <a:sym typeface="Corsiva"/>
              </a:rPr>
              <a:t>Events:</a:t>
            </a:r>
            <a:endParaRPr/>
          </a:p>
          <a:p>
            <a:pPr marL="990600" lvl="1" indent="-5334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 sz="3200">
                <a:latin typeface="Corsiva"/>
                <a:ea typeface="Corsiva"/>
                <a:cs typeface="Corsiva"/>
                <a:sym typeface="Corsiva"/>
              </a:rPr>
              <a:t>    1.  Small group of soldiers</a:t>
            </a:r>
            <a:endParaRPr/>
          </a:p>
          <a:p>
            <a:pPr marL="990600" lvl="1" indent="-5334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 sz="3200">
                <a:latin typeface="Corsiva"/>
                <a:ea typeface="Corsiva"/>
                <a:cs typeface="Corsiva"/>
                <a:sym typeface="Corsiva"/>
              </a:rPr>
              <a:t>   2.  Mob surrounds, yelling and throwing</a:t>
            </a:r>
            <a:endParaRPr/>
          </a:p>
          <a:p>
            <a:pPr marL="990600" lvl="1" indent="-5334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 sz="3200">
                <a:latin typeface="Corsiva"/>
                <a:ea typeface="Corsiva"/>
                <a:cs typeface="Corsiva"/>
                <a:sym typeface="Corsiva"/>
              </a:rPr>
              <a:t>       snowballs and rocks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>
                <a:latin typeface="Corsiva"/>
                <a:ea typeface="Corsiva"/>
                <a:cs typeface="Corsiva"/>
                <a:sym typeface="Corsiva"/>
              </a:rPr>
              <a:t>	3.  One soldier slips and his gun fires	 	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>
                <a:latin typeface="Corsiva"/>
                <a:ea typeface="Corsiva"/>
                <a:cs typeface="Corsiva"/>
                <a:sym typeface="Corsiva"/>
              </a:rPr>
              <a:t>	4.  5 dead, 6 wounded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>
                <a:latin typeface="Corsiva"/>
                <a:ea typeface="Corsiva"/>
                <a:cs typeface="Corsiva"/>
                <a:sym typeface="Corsiva"/>
              </a:rPr>
              <a:t>		     *Crispus Attucks—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orsiva"/>
              <a:buNone/>
            </a:pPr>
            <a:r>
              <a:rPr lang="en-US">
                <a:latin typeface="Corsiva"/>
                <a:ea typeface="Corsiva"/>
                <a:cs typeface="Corsiva"/>
                <a:sym typeface="Corsiva"/>
              </a:rPr>
              <a:t>		      First wounded</a:t>
            </a:r>
            <a:endParaRPr/>
          </a:p>
        </p:txBody>
      </p:sp>
      <p:pic>
        <p:nvPicPr>
          <p:cNvPr id="1959" name="Google Shape;1959;p308" descr="index"/>
          <p:cNvPicPr preferRelativeResize="0"/>
          <p:nvPr/>
        </p:nvPicPr>
        <p:blipFill rotWithShape="1">
          <a:blip r:embed="rId3">
            <a:alphaModFix/>
          </a:blip>
          <a:srcRect l="5333" t="6693" r="3999" b="9624"/>
          <a:stretch/>
        </p:blipFill>
        <p:spPr>
          <a:xfrm>
            <a:off x="6172200" y="304800"/>
            <a:ext cx="2590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Google Shape;1960;p308" descr="ANd9GcQnXHoeS4Lv4YnaUo9se9zHNQaafEC1LfL7K0eiy1tpxoZV_vD1qRmmBMsxD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86400" y="4038600"/>
            <a:ext cx="3352800" cy="257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Google Shape;1961;p3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" y="4572000"/>
            <a:ext cx="1611313" cy="2147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" name="Google Shape;1966;p309" descr="DeLorenzo_Momentus_8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04800"/>
            <a:ext cx="8634413" cy="5697538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309"/>
          <p:cNvSpPr txBox="1"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Designed by Christopher Monroe DeLorenzo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CD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p310"/>
          <p:cNvSpPr txBox="1">
            <a:spLocks noGrp="1"/>
          </p:cNvSpPr>
          <p:nvPr>
            <p:ph type="title"/>
          </p:nvPr>
        </p:nvSpPr>
        <p:spPr>
          <a:xfrm>
            <a:off x="685800" y="838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B.  Results:</a:t>
            </a:r>
            <a:endParaRPr/>
          </a:p>
        </p:txBody>
      </p:sp>
      <p:sp>
        <p:nvSpPr>
          <p:cNvPr id="1973" name="Google Shape;1973;p3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		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		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		1.  John Adams takes the case to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		    ensure a fair trial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		2.  Only 2 convicted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    3.  Samuel Adams forms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		    the Committee of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		    Correspondence to 	  	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        Communicate among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Baskerville"/>
              <a:buNone/>
            </a:pPr>
            <a:r>
              <a:rPr lang="en-US" sz="2800">
                <a:latin typeface="Libre Baskerville"/>
                <a:ea typeface="Libre Baskerville"/>
                <a:cs typeface="Libre Baskerville"/>
                <a:sym typeface="Libre Baskerville"/>
              </a:rPr>
              <a:t>		    the colonies </a:t>
            </a:r>
            <a:endParaRPr/>
          </a:p>
        </p:txBody>
      </p:sp>
      <p:pic>
        <p:nvPicPr>
          <p:cNvPr id="1974" name="Google Shape;1974;p310" descr="scene1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1800" y="228600"/>
            <a:ext cx="1971675" cy="178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5" name="Google Shape;1975;p310" descr="9k="/>
          <p:cNvSpPr/>
          <p:nvPr/>
        </p:nvSpPr>
        <p:spPr>
          <a:xfrm>
            <a:off x="3662363" y="2747963"/>
            <a:ext cx="1819275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6" name="Google Shape;1976;p310" descr="ANd9GcTes5TCNxrUblNdS3uOI8fODEoOE5ZXUOpSECePjnqBd8VSvU9hC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04800"/>
            <a:ext cx="252412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7" name="Google Shape;1977;p310" descr="committee-of-correspon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7175" y="3200400"/>
            <a:ext cx="3188225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p311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</a:t>
            </a:r>
            <a:endParaRPr/>
          </a:p>
        </p:txBody>
      </p:sp>
      <p:sp>
        <p:nvSpPr>
          <p:cNvPr id="1983" name="Google Shape;1983;p311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4038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Chief Pontiac: 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http://history-world.org/Pontiac.jpg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Pontiac’s War (R):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https://41.media.tumblr.com/98df28ac48e3cd6df160e53612518a04/tumblr_n83rjhTyG31tseacco1_500.jpg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Pontiac’s War (L) Randy Steele: 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http://images.fineartamerica.com/images/artworkimages/medium/1/forest-fight-randy-steele.jpg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0000"/>
                </a:solidFill>
              </a:rPr>
              <a:t>4.  Proclamation (L): </a:t>
            </a:r>
            <a:r>
              <a:rPr lang="en-US" sz="2000" u="sng">
                <a:solidFill>
                  <a:srgbClr val="00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http://i.ytimg.com/vi/waDQwEeunkU/hqdefault.jpg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1984" name="Google Shape;1984;p311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5. King George III: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http://www.landofthebrave.info/images/King-george-iii.jpg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6"/>
            </a:pPr>
            <a:r>
              <a:rPr lang="en-US" sz="2000"/>
              <a:t>Map: 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http://storto8thgrade.wikispaces.com/file/view/Proclamation%20of%201763%20Map.jpg/354960774/376x610/Proclamation%20of%201763%20Map.jpg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6"/>
            </a:pPr>
            <a:r>
              <a:rPr lang="en-US" sz="2000"/>
              <a:t>Teapot: 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http://www.williamsburgmarketplace.com/wcsstore/wmarket/images//catalog_images/hero_shot/543629_np1103_hs.jpg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p312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 Cont.</a:t>
            </a:r>
            <a:endParaRPr/>
          </a:p>
        </p:txBody>
      </p:sp>
      <p:sp>
        <p:nvSpPr>
          <p:cNvPr id="1990" name="Google Shape;1990;p312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4038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Stamp: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http://philschatz.com/us-history-book/resources/CNX_History_05_02_Stamps.jpg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Protest: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https://ioncoalition.files.wordpress.com/2014/11/stampactriotsboston.jpg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Fatal Stamp: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http://f.tqn.com/y/militaryhistory/1/L/3/_/-/-/stamp-act-large.jpg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Declaratory Act: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http://rulersandleaders.com/historic_documents/J-Declaratory-Act.jpg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1991" name="Google Shape;1991;p312"/>
          <p:cNvSpPr txBox="1">
            <a:spLocks noGrp="1"/>
          </p:cNvSpPr>
          <p:nvPr>
            <p:ph type="body" idx="2"/>
          </p:nvPr>
        </p:nvSpPr>
        <p:spPr>
          <a:xfrm>
            <a:off x="4648200" y="990600"/>
            <a:ext cx="4038600" cy="513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2"/>
            </a:pPr>
            <a:r>
              <a:rPr lang="en-US" sz="2000"/>
              <a:t>Protest: 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http://3.bp.blogspot.com/_CvDCiEFbNy8/TM99wP9tglI/AAAAAAAAblE/pJhPwf5AZ_s/s400/5+The+Stamp+Act+of+1765+inspired+widespread+antagonism.+This+print+satirises+the+repeal+of+the+act+in+1766+as+the+death+of+the+favourite+female+child..jpg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2"/>
            </a:pPr>
            <a:r>
              <a:rPr lang="en-US" sz="2000"/>
              <a:t>Map +: 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http://cache3.asset-cache.net/gc/78426180-map-of-boston-with-miniature-cannon-and-quill-gettyimages.jpg?v=1&amp;c=IWSAsset&amp;k=2&amp;d=b%2B6wpf3oM3KXYYdUe6YbDv9Usu1xdXo53QocN56gIjPa2o%2FRG0G5z4U66QDoNbD3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313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 Cont.</a:t>
            </a:r>
            <a:endParaRPr/>
          </a:p>
        </p:txBody>
      </p:sp>
      <p:sp>
        <p:nvSpPr>
          <p:cNvPr id="1997" name="Google Shape;1997;p313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40386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4"/>
            </a:pPr>
            <a:r>
              <a:rPr lang="en-US" sz="2000"/>
              <a:t>Tea: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http://cdn.history.com/sites/2/2013/12/townshend-acts-hero-AB.jpeg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15. Protest: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u="sng">
                <a:solidFill>
                  <a:schemeClr val="hlink"/>
                </a:solidFill>
                <a:hlinkClick r:id="rId4"/>
              </a:rPr>
              <a:t>http://www.crareacatholic.com/lasalle/Resources/8th%20Websites/Megan%20Chrissy%20Erin%20rev.%20war/Megan%20rev.%20war/images/cripus.gif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16. Quartering top (R):  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http://www.historycentral.com/Revolt/photos/Boycott.GIF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7"/>
            </a:pPr>
            <a:r>
              <a:rPr lang="en-US" sz="2000"/>
              <a:t>Quartering bottom: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http://huttohistory.wikispaces.com/file/view/quartering_acts_1.jpg/297014828/294x224/quartering_acts_1.jpg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1998" name="Google Shape;1998;p313"/>
          <p:cNvSpPr txBox="1">
            <a:spLocks noGrp="1"/>
          </p:cNvSpPr>
          <p:nvPr>
            <p:ph type="body" idx="2"/>
          </p:nvPr>
        </p:nvSpPr>
        <p:spPr>
          <a:xfrm>
            <a:off x="4648200" y="1143000"/>
            <a:ext cx="4038600" cy="4983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8"/>
            </a:pPr>
            <a:r>
              <a:rPr lang="en-US" sz="2000"/>
              <a:t>Boston Massacre: 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https://www.bostonathenaeum.org/sites/default/files/taste_009_champney-bloody-massacre.jpg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8"/>
            </a:pPr>
            <a:r>
              <a:rPr lang="en-US" sz="2000"/>
              <a:t>Gravestone:  Amy Brailey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8"/>
            </a:pPr>
            <a:r>
              <a:rPr lang="en-US" sz="2000"/>
              <a:t>Article: 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http://cdn.loc.gov/service/pnp/cph/3a40000/3a45000/3a45700/3a45777r.jpg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8"/>
            </a:pPr>
            <a:r>
              <a:rPr lang="en-US" sz="2000"/>
              <a:t>Cartoon: 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http://payload.cargocollective.com/1/3/111092/1789543/DeLorenzo_Momentus_875.jpg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8"/>
            </a:pPr>
            <a:r>
              <a:rPr lang="en-US" sz="2000"/>
              <a:t>John Adams:  </a:t>
            </a:r>
            <a:r>
              <a:rPr lang="en-US" sz="2000" u="sng">
                <a:solidFill>
                  <a:schemeClr val="hlink"/>
                </a:solidFill>
                <a:hlinkClick r:id="rId10"/>
              </a:rPr>
              <a:t>https://pastnow.files.wordpress.com/2013/12/joh.png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31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 Cont.</a:t>
            </a:r>
            <a:endParaRPr/>
          </a:p>
        </p:txBody>
      </p:sp>
      <p:sp>
        <p:nvSpPr>
          <p:cNvPr id="2004" name="Google Shape;2004;p314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4038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23. Trial of the Boston Massacre: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http://law2.umkc.edu/faculty/projects/ftrials/bostonmassacre/scene1a.jpg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2005" name="Google Shape;2005;p314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24"/>
            </a:pPr>
            <a:r>
              <a:rPr lang="en-US" sz="2000"/>
              <a:t>Committee of Correspondence: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http://www.buffaloschools.org/webpages/jguercio/photos/83091/committee-of-correspondence.jpg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6060"/>
        </a:solidFill>
        <a:effectLst/>
      </p:bgPr>
    </p:bg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315"/>
          <p:cNvSpPr txBox="1">
            <a:spLocks noGrp="1"/>
          </p:cNvSpPr>
          <p:nvPr>
            <p:ph type="ctrTitle"/>
          </p:nvPr>
        </p:nvSpPr>
        <p:spPr>
          <a:xfrm>
            <a:off x="762000" y="3048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"/>
                <a:ea typeface="Century"/>
                <a:cs typeface="Century"/>
                <a:sym typeface="Century"/>
              </a:rPr>
              <a:t>VI. Dispute over tea</a:t>
            </a:r>
            <a:r>
              <a:rPr lang="en-US"/>
              <a:t>  </a:t>
            </a:r>
            <a:endParaRPr/>
          </a:p>
        </p:txBody>
      </p:sp>
      <p:sp>
        <p:nvSpPr>
          <p:cNvPr id="2011" name="Google Shape;2011;p315"/>
          <p:cNvSpPr txBox="1">
            <a:spLocks noGrp="1"/>
          </p:cNvSpPr>
          <p:nvPr>
            <p:ph type="subTitle" idx="1"/>
          </p:nvPr>
        </p:nvSpPr>
        <p:spPr>
          <a:xfrm>
            <a:off x="1066800" y="1600200"/>
            <a:ext cx="76962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"/>
              <a:buAutoNum type="alphaUcPeriod"/>
            </a:pPr>
            <a:r>
              <a:rPr lang="en-US">
                <a:latin typeface="Century"/>
                <a:ea typeface="Century"/>
                <a:cs typeface="Century"/>
                <a:sym typeface="Century"/>
              </a:rPr>
              <a:t>The Tea Act:  Overturned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"/>
              <a:buNone/>
            </a:pPr>
            <a:r>
              <a:rPr lang="en-US">
                <a:latin typeface="Century"/>
                <a:ea typeface="Century"/>
                <a:cs typeface="Century"/>
                <a:sym typeface="Century"/>
              </a:rPr>
              <a:t>	the Navigation Acts by letting the East India Company sail directly to the colonies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"/>
              <a:buNone/>
            </a:pPr>
            <a:r>
              <a:rPr lang="en-US">
                <a:latin typeface="Century"/>
                <a:ea typeface="Century"/>
                <a:cs typeface="Century"/>
                <a:sym typeface="Century"/>
              </a:rPr>
              <a:t>	+  Lowered the price of tea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"/>
              <a:buNone/>
            </a:pPr>
            <a:r>
              <a:rPr lang="en-US">
                <a:latin typeface="Century"/>
                <a:ea typeface="Century"/>
                <a:cs typeface="Century"/>
                <a:sym typeface="Century"/>
              </a:rPr>
              <a:t>	-- Gave the East India Company a 	 Monopoly</a:t>
            </a:r>
            <a:endParaRPr/>
          </a:p>
        </p:txBody>
      </p:sp>
      <p:pic>
        <p:nvPicPr>
          <p:cNvPr id="2012" name="Google Shape;2012;p315" descr="teaaaaaaa"/>
          <p:cNvPicPr preferRelativeResize="0"/>
          <p:nvPr/>
        </p:nvPicPr>
        <p:blipFill rotWithShape="1">
          <a:blip r:embed="rId3">
            <a:alphaModFix/>
          </a:blip>
          <a:srcRect r="31586"/>
          <a:stretch/>
        </p:blipFill>
        <p:spPr>
          <a:xfrm>
            <a:off x="76200" y="4800600"/>
            <a:ext cx="160337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Google Shape;2013;p315" descr="SoLTeaAc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7800" y="4953000"/>
            <a:ext cx="2667000" cy="173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315" descr="202367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1800" y="152400"/>
            <a:ext cx="2209800" cy="179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9" name="Google Shape;2019;p316" descr="Die Boston Tea Party (1773)"/>
          <p:cNvPicPr preferRelativeResize="0"/>
          <p:nvPr/>
        </p:nvPicPr>
        <p:blipFill rotWithShape="1">
          <a:blip r:embed="rId3">
            <a:alphaModFix/>
          </a:blip>
          <a:srcRect l="3333" r="3333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0" name="Google Shape;2020;p3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CC"/>
                </a:solidFill>
              </a:rPr>
              <a:t>B.  The Boston Tea Party</a:t>
            </a:r>
            <a:endParaRPr/>
          </a:p>
        </p:txBody>
      </p:sp>
      <p:sp>
        <p:nvSpPr>
          <p:cNvPr id="2021" name="Google Shape;2021;p3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</a:t>
            </a:r>
            <a:r>
              <a:rPr lang="en-US">
                <a:solidFill>
                  <a:srgbClr val="FFFFCC"/>
                </a:solidFill>
              </a:rPr>
              <a:t>1.  Colonists try to stop tea from being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	     unloaded.  Successful in New York,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	 	Philadelphia, and other ports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  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	2.  Boston’s Governor orders the tea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		    unloaded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  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rgbClr val="FFFFCC"/>
              </a:buClr>
              <a:buSzPts val="3200"/>
              <a:buFont typeface="Arial"/>
              <a:buNone/>
            </a:pPr>
            <a:r>
              <a:rPr lang="en-US">
                <a:solidFill>
                  <a:srgbClr val="FFFFCC"/>
                </a:solidFill>
              </a:rPr>
              <a:t>	3.  The Sons of Liberty “unload the tea”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EF8"/>
        </a:solidFill>
        <a:effectLst/>
      </p:bgPr>
    </p:bg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317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144000" cy="868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latin typeface="Georgia"/>
                <a:ea typeface="Georgia"/>
                <a:cs typeface="Georgia"/>
                <a:sym typeface="Georgia"/>
              </a:rPr>
              <a:t>VII.  Britain issues The Intolerable    cts</a:t>
            </a:r>
            <a:endParaRPr/>
          </a:p>
        </p:txBody>
      </p:sp>
      <p:sp>
        <p:nvSpPr>
          <p:cNvPr id="2027" name="Google Shape;2027;p317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</a:t>
            </a:r>
            <a:r>
              <a:rPr lang="en-US">
                <a:latin typeface="Georgia"/>
                <a:ea typeface="Georgia"/>
                <a:cs typeface="Georgia"/>
                <a:sym typeface="Georgia"/>
              </a:rPr>
              <a:t>A.  The Boston Port Act:  Closed Boston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	   Harbor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B.  Limited Government:  Gave the 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	   Governor more power and eliminated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	   the legislature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C.  The Quartering Act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D.  The Quebec Act:  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	   Blocked Colonists’ </a:t>
            </a:r>
            <a:endParaRPr/>
          </a:p>
          <a:p>
            <a:pPr marL="609600" lvl="0" indent="-609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</a:pPr>
            <a:r>
              <a:rPr lang="en-US">
                <a:latin typeface="Georgia"/>
                <a:ea typeface="Georgia"/>
                <a:cs typeface="Georgia"/>
                <a:sym typeface="Georgia"/>
              </a:rPr>
              <a:t>		   Expansion</a:t>
            </a:r>
            <a:endParaRPr/>
          </a:p>
        </p:txBody>
      </p:sp>
      <p:pic>
        <p:nvPicPr>
          <p:cNvPr id="2028" name="Google Shape;2028;p317" descr="ACIII_Boston_PortVista_SCREENSHOT_medi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6400" y="3810000"/>
            <a:ext cx="3314700" cy="26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9" name="Google Shape;2029;p317" descr="2Q=="/>
          <p:cNvSpPr/>
          <p:nvPr/>
        </p:nvSpPr>
        <p:spPr>
          <a:xfrm>
            <a:off x="0" y="0"/>
            <a:ext cx="1476375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317" descr="2Q=="/>
          <p:cNvSpPr/>
          <p:nvPr/>
        </p:nvSpPr>
        <p:spPr>
          <a:xfrm>
            <a:off x="0" y="0"/>
            <a:ext cx="1476375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17" descr="2Q=="/>
          <p:cNvSpPr/>
          <p:nvPr/>
        </p:nvSpPr>
        <p:spPr>
          <a:xfrm>
            <a:off x="0" y="0"/>
            <a:ext cx="1476375" cy="147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2" name="Google Shape;2032;p317" descr="assassin__s_creed___the_brotherhood_logo__black__by_noobsgetgp-d58y1e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381000"/>
            <a:ext cx="606425" cy="75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CC9"/>
        </a:solidFill>
        <a:effectLst/>
      </p:bgPr>
    </p:bg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2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201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2000" lvl="0" indent="-762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AutoNum type="alphaUcPeriod" startAt="2"/>
            </a:pPr>
            <a:r>
              <a:rPr lang="en-US" sz="4000">
                <a:solidFill>
                  <a:schemeClr val="dk1"/>
                </a:solidFill>
              </a:rPr>
              <a:t>Resources of </a:t>
            </a:r>
            <a:br>
              <a:rPr lang="en-US" sz="4000">
                <a:solidFill>
                  <a:schemeClr val="dk1"/>
                </a:solidFill>
              </a:rPr>
            </a:br>
            <a:r>
              <a:rPr lang="en-US" sz="4000">
                <a:solidFill>
                  <a:schemeClr val="dk1"/>
                </a:solidFill>
              </a:rPr>
              <a:t>each side</a:t>
            </a:r>
            <a:br>
              <a:rPr lang="en-US" sz="4000">
                <a:solidFill>
                  <a:schemeClr val="dk1"/>
                </a:solidFill>
              </a:rPr>
            </a:br>
            <a:r>
              <a:rPr lang="en-US" sz="4000">
                <a:solidFill>
                  <a:schemeClr val="dk1"/>
                </a:solidFill>
              </a:rPr>
              <a:t>1.  French</a:t>
            </a:r>
            <a:endParaRPr/>
          </a:p>
        </p:txBody>
      </p:sp>
      <p:sp>
        <p:nvSpPr>
          <p:cNvPr id="1828" name="Google Shape;1828;p2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	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</a:t>
            </a:r>
            <a:r>
              <a:rPr lang="en-US" sz="800"/>
              <a:t>   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   a.  Advantages: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      +  Strong, unified government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      +  Strategic forts (waterways)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      +  Well-trained army and Indian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	  support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   b.  Disadvantages: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  	      - New France had scattered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	        settlements</a:t>
            </a:r>
            <a:endParaRPr/>
          </a:p>
        </p:txBody>
      </p:sp>
      <p:pic>
        <p:nvPicPr>
          <p:cNvPr id="1829" name="Google Shape;1829;p291" descr="French%20and%20Indian%20War%20(Wikipedia)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152400"/>
            <a:ext cx="39624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" name="Google Shape;2037;p318" descr="File:RapeBoston.jp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81000"/>
            <a:ext cx="8534400" cy="623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FA7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319"/>
          <p:cNvSpPr txBox="1">
            <a:spLocks noGrp="1"/>
          </p:cNvSpPr>
          <p:nvPr>
            <p:ph type="title"/>
          </p:nvPr>
        </p:nvSpPr>
        <p:spPr>
          <a:xfrm>
            <a:off x="838200" y="393175"/>
            <a:ext cx="83058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016000" lvl="0" indent="-9969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Quintessential"/>
              <a:buAutoNum type="romanUcPeriod" startAt="8"/>
            </a:pPr>
            <a:r>
              <a:rPr lang="en-US" sz="3600">
                <a:latin typeface="Quintessential"/>
                <a:ea typeface="Quintessential"/>
                <a:cs typeface="Quintessential"/>
                <a:sym typeface="Quintessential"/>
              </a:rPr>
              <a:t>  Colonists Respond:  </a:t>
            </a:r>
            <a:br>
              <a:rPr lang="en-US" sz="3600">
                <a:latin typeface="Quintessential"/>
                <a:ea typeface="Quintessential"/>
                <a:cs typeface="Quintessential"/>
                <a:sym typeface="Quintessential"/>
              </a:rPr>
            </a:br>
            <a:r>
              <a:rPr lang="en-US" sz="3600">
                <a:latin typeface="Quintessential"/>
                <a:ea typeface="Quintessential"/>
                <a:cs typeface="Quintessential"/>
                <a:sym typeface="Quintessential"/>
              </a:rPr>
              <a:t>First Continental Congress</a:t>
            </a:r>
            <a:endParaRPr sz="3600"/>
          </a:p>
        </p:txBody>
      </p:sp>
      <p:sp>
        <p:nvSpPr>
          <p:cNvPr id="2043" name="Google Shape;2043;p319"/>
          <p:cNvSpPr txBox="1">
            <a:spLocks noGrp="1"/>
          </p:cNvSpPr>
          <p:nvPr>
            <p:ph type="body" idx="1"/>
          </p:nvPr>
        </p:nvSpPr>
        <p:spPr>
          <a:xfrm>
            <a:off x="1371600" y="2027225"/>
            <a:ext cx="8229600" cy="44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600"/>
              <a:t> 		</a:t>
            </a:r>
            <a:r>
              <a:rPr lang="en-US" sz="3600">
                <a:latin typeface="Quintessential"/>
                <a:ea typeface="Quintessential"/>
                <a:cs typeface="Quintessential"/>
                <a:sym typeface="Quintessential"/>
              </a:rPr>
              <a:t>*  Listed rights and grievances, </a:t>
            </a:r>
            <a:endParaRPr sz="360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r>
              <a:rPr lang="en-US" sz="3600">
                <a:latin typeface="Quintessential"/>
                <a:ea typeface="Quintessential"/>
                <a:cs typeface="Quintessential"/>
                <a:sym typeface="Quintessential"/>
              </a:rPr>
              <a:t>		   called 	for British boycott, and</a:t>
            </a:r>
            <a:endParaRPr sz="360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ntessential"/>
              <a:buNone/>
            </a:pPr>
            <a:r>
              <a:rPr lang="en-US" sz="3600">
                <a:latin typeface="Quintessential"/>
                <a:ea typeface="Quintessential"/>
                <a:cs typeface="Quintessential"/>
                <a:sym typeface="Quintessential"/>
              </a:rPr>
              <a:t>		   petitioned</a:t>
            </a:r>
            <a:endParaRPr sz="3600"/>
          </a:p>
        </p:txBody>
      </p:sp>
      <p:pic>
        <p:nvPicPr>
          <p:cNvPr id="2044" name="Google Shape;2044;p319" descr="carphallx"/>
          <p:cNvPicPr preferRelativeResize="0"/>
          <p:nvPr/>
        </p:nvPicPr>
        <p:blipFill rotWithShape="1">
          <a:blip r:embed="rId3">
            <a:alphaModFix/>
          </a:blip>
          <a:srcRect l="7373" t="6926" r="7834"/>
          <a:stretch/>
        </p:blipFill>
        <p:spPr>
          <a:xfrm>
            <a:off x="7467600" y="228600"/>
            <a:ext cx="1239838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Google Shape;2045;p319" descr="fir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3962400"/>
            <a:ext cx="3657600" cy="25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p319" descr="4838_htp_ref"/>
          <p:cNvPicPr preferRelativeResize="0"/>
          <p:nvPr/>
        </p:nvPicPr>
        <p:blipFill rotWithShape="1">
          <a:blip r:embed="rId5">
            <a:alphaModFix/>
          </a:blip>
          <a:srcRect r="20190" b="17240"/>
          <a:stretch/>
        </p:blipFill>
        <p:spPr>
          <a:xfrm>
            <a:off x="228600" y="2590800"/>
            <a:ext cx="11430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p319" descr="ccfpic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1600" y="4572000"/>
            <a:ext cx="3048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C00"/>
        </a:solidFill>
        <a:effectLst/>
      </p:bgPr>
    </p:bg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320"/>
          <p:cNvSpPr txBox="1">
            <a:spLocks noGrp="1"/>
          </p:cNvSpPr>
          <p:nvPr>
            <p:ph type="title"/>
          </p:nvPr>
        </p:nvSpPr>
        <p:spPr>
          <a:xfrm>
            <a:off x="1274775" y="2285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orts Mill Goudy"/>
                <a:ea typeface="Sorts Mill Goudy"/>
                <a:cs typeface="Sorts Mill Goudy"/>
                <a:sym typeface="Sorts Mill Goudy"/>
              </a:rPr>
              <a:t>	</a:t>
            </a:r>
            <a:r>
              <a:rPr lang="en-US" sz="4800">
                <a:latin typeface="Sorts Mill Goudy"/>
                <a:ea typeface="Sorts Mill Goudy"/>
                <a:cs typeface="Sorts Mill Goudy"/>
                <a:sym typeface="Sorts Mill Goudy"/>
              </a:rPr>
              <a:t>IX.  War Begins</a:t>
            </a:r>
            <a:endParaRPr/>
          </a:p>
        </p:txBody>
      </p:sp>
      <p:sp>
        <p:nvSpPr>
          <p:cNvPr id="2053" name="Google Shape;2053;p320"/>
          <p:cNvSpPr txBox="1">
            <a:spLocks noGrp="1"/>
          </p:cNvSpPr>
          <p:nvPr>
            <p:ph type="body" idx="1"/>
          </p:nvPr>
        </p:nvSpPr>
        <p:spPr>
          <a:xfrm>
            <a:off x="1524000" y="1581900"/>
            <a:ext cx="73152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rts Mill Goudy"/>
              <a:buAutoNum type="alphaUcPeriod"/>
            </a:pPr>
            <a:r>
              <a:rPr lang="en-US" sz="3600">
                <a:latin typeface="Sorts Mill Goudy"/>
                <a:ea typeface="Sorts Mill Goudy"/>
                <a:cs typeface="Sorts Mill Goudy"/>
                <a:sym typeface="Sorts Mill Goudy"/>
              </a:rPr>
              <a:t>Warning by Paul Revere </a:t>
            </a:r>
            <a:endParaRPr/>
          </a:p>
          <a:p>
            <a:pPr marL="609600" lvl="0" indent="-609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rts Mill Goudy"/>
              <a:buNone/>
            </a:pPr>
            <a:r>
              <a:rPr lang="en-US" sz="3600">
                <a:latin typeface="Sorts Mill Goudy"/>
                <a:ea typeface="Sorts Mill Goudy"/>
                <a:cs typeface="Sorts Mill Goudy"/>
                <a:sym typeface="Sorts Mill Goudy"/>
              </a:rPr>
              <a:t>	Signal in the Old North </a:t>
            </a:r>
            <a:endParaRPr/>
          </a:p>
          <a:p>
            <a:pPr marL="609600" lvl="0" indent="-609600" algn="l" rtl="0"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orts Mill Goudy"/>
              <a:buNone/>
            </a:pPr>
            <a:r>
              <a:rPr lang="en-US" sz="3600">
                <a:latin typeface="Sorts Mill Goudy"/>
                <a:ea typeface="Sorts Mill Goudy"/>
                <a:cs typeface="Sorts Mill Goudy"/>
                <a:sym typeface="Sorts Mill Goudy"/>
              </a:rPr>
              <a:t>	Church:  One if by land; Two if by sea.</a:t>
            </a:r>
            <a:endParaRPr/>
          </a:p>
        </p:txBody>
      </p:sp>
      <p:pic>
        <p:nvPicPr>
          <p:cNvPr id="2054" name="Google Shape;2054;p320" descr="220px-J_S_Copley_-_Paul_Reve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0400" y="228600"/>
            <a:ext cx="1954213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Google Shape;2055;p320" descr="Reve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3657600"/>
            <a:ext cx="4191000" cy="29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Google Shape;2056;p320" descr="old-north-chur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4191000"/>
            <a:ext cx="30480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Google Shape;2057;p320" descr="two-lanterns-in-the-belfry-of-the-old-north-church-signalling-paul-revere-ride-1775"/>
          <p:cNvPicPr preferRelativeResize="0"/>
          <p:nvPr/>
        </p:nvPicPr>
        <p:blipFill rotWithShape="1">
          <a:blip r:embed="rId6">
            <a:alphaModFix/>
          </a:blip>
          <a:srcRect l="28142" t="4099" r="28141" b="5736"/>
          <a:stretch/>
        </p:blipFill>
        <p:spPr>
          <a:xfrm>
            <a:off x="304800" y="762000"/>
            <a:ext cx="969963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AE4"/>
        </a:solidFill>
        <a:effectLst/>
      </p:bgPr>
    </p:bg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321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66294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965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Jim Nightshade"/>
              <a:buAutoNum type="alphaUcPeriod" startAt="2"/>
            </a:pPr>
            <a:r>
              <a:rPr lang="en-US" sz="6000">
                <a:latin typeface="Jim Nightshade"/>
                <a:ea typeface="Jim Nightshade"/>
                <a:cs typeface="Jim Nightshade"/>
                <a:sym typeface="Jim Nightshade"/>
              </a:rPr>
              <a:t>Lexington:  “Shot heard </a:t>
            </a:r>
            <a:br>
              <a:rPr lang="en-US" sz="6000">
                <a:latin typeface="Jim Nightshade"/>
                <a:ea typeface="Jim Nightshade"/>
                <a:cs typeface="Jim Nightshade"/>
                <a:sym typeface="Jim Nightshade"/>
              </a:rPr>
            </a:br>
            <a:r>
              <a:rPr lang="en-US" sz="6000">
                <a:latin typeface="Jim Nightshade"/>
                <a:ea typeface="Jim Nightshade"/>
                <a:cs typeface="Jim Nightshade"/>
                <a:sym typeface="Jim Nightshade"/>
              </a:rPr>
              <a:t>round the world”</a:t>
            </a:r>
            <a:endParaRPr sz="6000"/>
          </a:p>
        </p:txBody>
      </p:sp>
      <p:pic>
        <p:nvPicPr>
          <p:cNvPr id="2063" name="Google Shape;2063;p321" descr="british-troops-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057400"/>
            <a:ext cx="47625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2064;p321" descr="Z"/>
          <p:cNvSpPr/>
          <p:nvPr/>
        </p:nvSpPr>
        <p:spPr>
          <a:xfrm>
            <a:off x="0" y="0"/>
            <a:ext cx="16383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5" name="Google Shape;2065;p321" descr="Z"/>
          <p:cNvSpPr/>
          <p:nvPr/>
        </p:nvSpPr>
        <p:spPr>
          <a:xfrm>
            <a:off x="3752850" y="2747963"/>
            <a:ext cx="16383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321"/>
          <p:cNvSpPr/>
          <p:nvPr/>
        </p:nvSpPr>
        <p:spPr>
          <a:xfrm>
            <a:off x="5486400" y="1092200"/>
            <a:ext cx="3314700" cy="53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“I heard the report [of the gun], turned my head, and saw the smoke in front of the British troops, they immediately gave a great shout, ran a few paces, and then the whole fired. I could first distinguish irregular firing, which I suppose was the advance guard, and then platoons. At the time I could not see our Militia, for they were covered from me, by a house at the bottom of the street.” ~ Paul Revere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BE2"/>
        </a:solidFill>
        <a:effectLst/>
      </p:bgPr>
    </p:bg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3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Arial"/>
                <a:ea typeface="Arial"/>
                <a:cs typeface="Arial"/>
                <a:sym typeface="Arial"/>
              </a:rPr>
              <a:t>C. Concord:  Bridge Battle. British retreat (Ambush)</a:t>
            </a:r>
            <a:endParaRPr/>
          </a:p>
        </p:txBody>
      </p:sp>
      <p:pic>
        <p:nvPicPr>
          <p:cNvPr id="2072" name="Google Shape;2072;p322" descr="Concord_Brid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6800" y="3962400"/>
            <a:ext cx="4038600" cy="26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Google Shape;2073;p322" descr="ANd9GcRqTAoqWGveEkY0F7uMZfLFCeNZPoKxDpdll3z6RH3nd3CaGxV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182880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Google Shape;2074;p322" descr="ANd9GcQGl0HhGaHzpZV0quRHobHjwATqop0MsX-IXx8xt5VycWLgZkeAz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19800" y="1066800"/>
            <a:ext cx="299085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Google Shape;2075;p322" descr="picPatriotsDay1104156ConcordBridge_0471W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00" y="4038600"/>
            <a:ext cx="41148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Google Shape;2076;p322" descr="North-Bridge-by-Jim-Lozousk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76600" y="1676400"/>
            <a:ext cx="261937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1" name="Google Shape;2081;p323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</a:t>
            </a:r>
            <a:endParaRPr/>
          </a:p>
        </p:txBody>
      </p:sp>
      <p:sp>
        <p:nvSpPr>
          <p:cNvPr id="2082" name="Google Shape;2082;p323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4038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Flag: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http://americanrevolutionhh.weebly.com/uploads/1/6/6/3/16635582/3924360.png?251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Tea tax: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http://i0.wp.com/www.philaahzophy.com/wp-content/uploads/2007/12/teatax.png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Comic: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http://ed101.bu.edu/StudentDoc/Archives/ED101fa10/neva/Images/SoLTeaAct.jpg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Boston TP: http://ronhebron.com/blog/uploaded_images/Boston-teaparty-758726.jpg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2083" name="Google Shape;2083;p323"/>
          <p:cNvSpPr txBox="1">
            <a:spLocks noGrp="1"/>
          </p:cNvSpPr>
          <p:nvPr>
            <p:ph type="body" idx="2"/>
          </p:nvPr>
        </p:nvSpPr>
        <p:spPr>
          <a:xfrm>
            <a:off x="4648200" y="1219200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5"/>
            </a:pPr>
            <a:r>
              <a:rPr lang="en-US" sz="2000"/>
              <a:t>Assassin’s Creed: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http://ps3media.ign.com/ps3/image/article/122/1221749/01harbor_1332884341.jpg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6"/>
            </a:pPr>
            <a:r>
              <a:rPr lang="en-US" sz="2000"/>
              <a:t>Boston Port Act: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http://www.historycentral.com/Revolt/nimages/Intolerable.jpg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6"/>
            </a:pPr>
            <a:r>
              <a:rPr lang="en-US" sz="2000"/>
              <a:t>Carpenter’s Hall: 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http://www.ushistory.org/declaration/related/images/carphallx.gif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6"/>
            </a:pPr>
            <a:r>
              <a:rPr lang="en-US" sz="2000"/>
              <a:t>Extracts from Congress: 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https://www.masshist.org/database/images/4838_htp_ref.jpg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Google Shape;2088;p32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</a:t>
            </a:r>
            <a:endParaRPr/>
          </a:p>
        </p:txBody>
      </p:sp>
      <p:sp>
        <p:nvSpPr>
          <p:cNvPr id="2089" name="Google Shape;2089;p324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4038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9"/>
            </a:pPr>
            <a:r>
              <a:rPr lang="en-US" sz="2000"/>
              <a:t>Prayer in Congress: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http://adjunct.diodon349.com/America_in_distress/945458_533545526684455_154146671_n.jpg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9"/>
            </a:pPr>
            <a:r>
              <a:rPr lang="en-US" sz="2000"/>
              <a:t>Addressing Congress: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http://www.socialstudiesforkids.com/graphics/continentalcongress.jpg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9"/>
            </a:pPr>
            <a:r>
              <a:rPr lang="en-US" sz="2000"/>
              <a:t>North Church: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http://paintingandframe.com/uploadpic/others/big/boston_old_north_church.jpg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9"/>
            </a:pPr>
            <a:r>
              <a:rPr lang="en-US" sz="2000"/>
              <a:t>Portrait of Paul Revere:  https://upload.wikimedia.org/wikipedia/commons/6/6e/J_S_Copley_-_Paul_Revere.jpg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2090" name="Google Shape;2090;p324"/>
          <p:cNvSpPr txBox="1">
            <a:spLocks noGrp="1"/>
          </p:cNvSpPr>
          <p:nvPr>
            <p:ph type="body" idx="2"/>
          </p:nvPr>
        </p:nvSpPr>
        <p:spPr>
          <a:xfrm>
            <a:off x="4572000" y="1143000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3"/>
            </a:pPr>
            <a:r>
              <a:rPr lang="en-US" sz="2000"/>
              <a:t>Paul Revere’s Ride: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http://www.historycentral.com/Revolt/nimages/revere.jpg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3"/>
            </a:pPr>
            <a:r>
              <a:rPr lang="en-US" sz="2000"/>
              <a:t>Paul Revere Statue: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http://www.planetware.com/tourist-attractions-/boston-us-ma-boston.htm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3"/>
            </a:pPr>
            <a:r>
              <a:rPr lang="en-US" sz="2000"/>
              <a:t> Lexington and Concord:  </a:t>
            </a:r>
            <a:r>
              <a:rPr lang="en-US" sz="2000" u="sng">
                <a:solidFill>
                  <a:schemeClr val="hlink"/>
                </a:solidFill>
                <a:hlinkClick r:id="rId8"/>
              </a:rPr>
              <a:t>http://www.britishbattles.com/images/concord-lexington/british-troops-l.jpg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3"/>
            </a:pPr>
            <a:r>
              <a:rPr lang="en-US" sz="2000"/>
              <a:t>Concord Bridge:  </a:t>
            </a:r>
            <a:r>
              <a:rPr lang="en-US" sz="2000" u="sng">
                <a:solidFill>
                  <a:schemeClr val="hlink"/>
                </a:solidFill>
                <a:hlinkClick r:id="rId9"/>
              </a:rPr>
              <a:t>https://www.landofthebrave.info/images/concord-bridge-1.jpg</a:t>
            </a:r>
            <a:r>
              <a:rPr lang="en-US" sz="2000"/>
              <a:t> (Bottom right)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Google Shape;2095;p325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</a:t>
            </a:r>
            <a:endParaRPr/>
          </a:p>
        </p:txBody>
      </p:sp>
      <p:sp>
        <p:nvSpPr>
          <p:cNvPr id="2096" name="Google Shape;2096;p325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4038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7"/>
            </a:pPr>
            <a:r>
              <a:rPr lang="en-US" sz="2000"/>
              <a:t>Concord Reenactment (Bottom Left)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https://minerdescent.files.wordpress.com/2012/03/concord-bridge-reenactment.jpg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7"/>
            </a:pPr>
            <a:r>
              <a:rPr lang="en-US" sz="2000"/>
              <a:t> Reenactment (Top Left):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http://www.bostoncentral.com/ppix/events1158.jpg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7"/>
            </a:pPr>
            <a:r>
              <a:rPr lang="en-US" sz="2000"/>
              <a:t> Men by wall: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http://3.bp.blogspot.com/_mw7Y2Wpwkeo/SLRcVKqwa4I/AAAAAAAAADg/8gLAkzWFNgM/s320/20080419_D300_210_Patriots_Battle.jpg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2097" name="Google Shape;2097;p325"/>
          <p:cNvSpPr txBox="1">
            <a:spLocks noGrp="1"/>
          </p:cNvSpPr>
          <p:nvPr>
            <p:ph type="body" idx="2"/>
          </p:nvPr>
        </p:nvSpPr>
        <p:spPr>
          <a:xfrm>
            <a:off x="4572000" y="1143000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20"/>
            </a:pPr>
            <a:r>
              <a:rPr lang="en-US" sz="2000"/>
              <a:t>Memorial: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https://www.nps.gov/mima/images/North-Bridge-by-Jim-Lozousk.jpg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2201"/>
        </a:solidFill>
        <a:effectLst/>
      </p:bgPr>
    </p:bg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26"/>
          <p:cNvSpPr txBox="1">
            <a:spLocks noGrp="1"/>
          </p:cNvSpPr>
          <p:nvPr>
            <p:ph type="ctrTitle"/>
          </p:nvPr>
        </p:nvSpPr>
        <p:spPr>
          <a:xfrm>
            <a:off x="533400" y="230188"/>
            <a:ext cx="76962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Clr>
                <a:srgbClr val="FFE7E7"/>
              </a:buClr>
              <a:buSzPts val="4400"/>
              <a:buFont typeface="Arial"/>
              <a:buAutoNum type="alphaUcPeriod" startAt="4"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The Second </a:t>
            </a:r>
            <a:b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Continental </a:t>
            </a:r>
            <a:b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Congress</a:t>
            </a:r>
            <a:r>
              <a:rPr lang="en-US"/>
              <a:t> </a:t>
            </a:r>
            <a:endParaRPr/>
          </a:p>
        </p:txBody>
      </p:sp>
      <p:sp>
        <p:nvSpPr>
          <p:cNvPr id="2103" name="Google Shape;2103;p326"/>
          <p:cNvSpPr txBox="1">
            <a:spLocks noGrp="1"/>
          </p:cNvSpPr>
          <p:nvPr>
            <p:ph type="subTitle" idx="1"/>
          </p:nvPr>
        </p:nvSpPr>
        <p:spPr>
          <a:xfrm>
            <a:off x="685800" y="2514600"/>
            <a:ext cx="80010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/>
              <a:t> </a:t>
            </a: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1.  Formed an army:  George Washington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E7E7"/>
              </a:buClr>
              <a:buSzPts val="3200"/>
              <a:buFont typeface="Arial"/>
              <a:buNone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      (printed money)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E7E7"/>
              </a:buClr>
              <a:buSzPts val="3200"/>
              <a:buFont typeface="Arial"/>
              <a:buNone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 2.  Loyalists vs. Patriots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E7E7"/>
              </a:buClr>
              <a:buSzPts val="3200"/>
              <a:buFont typeface="Arial"/>
              <a:buNone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 3.  The Olive Branch Petition: 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E7E7"/>
              </a:buClr>
              <a:buSzPts val="3200"/>
              <a:buFont typeface="Arial"/>
              <a:buNone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      Stated that colonists were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E7E7"/>
              </a:buClr>
              <a:buSzPts val="3200"/>
              <a:buFont typeface="Arial"/>
              <a:buNone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      loyal, but asked for 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rgbClr val="FFE7E7"/>
              </a:buClr>
              <a:buSzPts val="3200"/>
              <a:buFont typeface="Arial"/>
              <a:buNone/>
            </a:pPr>
            <a:r>
              <a:rPr lang="en-US">
                <a:solidFill>
                  <a:srgbClr val="FFE7E7"/>
                </a:solidFill>
                <a:latin typeface="Arial"/>
                <a:ea typeface="Arial"/>
                <a:cs typeface="Arial"/>
                <a:sym typeface="Arial"/>
              </a:rPr>
              <a:t>      self-governance</a:t>
            </a:r>
            <a:endParaRPr/>
          </a:p>
        </p:txBody>
      </p:sp>
      <p:pic>
        <p:nvPicPr>
          <p:cNvPr id="2104" name="Google Shape;2104;p326" descr="ANd9GcSN6BsTSx8yyWgdOy3jr5exfa8jbgAaLZN6Kn9DZniBOfxBPP60IhGNm8FFP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152400"/>
            <a:ext cx="3200400" cy="229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Google Shape;2105;p326"/>
          <p:cNvPicPr preferRelativeResize="0"/>
          <p:nvPr/>
        </p:nvPicPr>
        <p:blipFill rotWithShape="1">
          <a:blip r:embed="rId4">
            <a:alphaModFix/>
          </a:blip>
          <a:srcRect l="3252" t="3870" r="3999" b="3678"/>
          <a:stretch/>
        </p:blipFill>
        <p:spPr>
          <a:xfrm>
            <a:off x="6291800" y="3694150"/>
            <a:ext cx="2637300" cy="29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BDA2"/>
        </a:solidFill>
        <a:effectLst/>
      </p:bgPr>
    </p:bg>
    <p:spTree>
      <p:nvGrpSpPr>
        <p:cNvPr id="1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p327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17600" lvl="0" indent="-1117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latin typeface="Palatino Linotype"/>
                <a:ea typeface="Palatino Linotype"/>
                <a:cs typeface="Palatino Linotype"/>
                <a:sym typeface="Palatino Linotype"/>
              </a:rPr>
              <a:t>X.  Battles of the American Revolution</a:t>
            </a:r>
            <a:endParaRPr/>
          </a:p>
        </p:txBody>
      </p:sp>
      <p:sp>
        <p:nvSpPr>
          <p:cNvPr id="2112" name="Google Shape;2112;p327"/>
          <p:cNvSpPr txBox="1">
            <a:spLocks noGrp="1"/>
          </p:cNvSpPr>
          <p:nvPr>
            <p:ph type="body" idx="1"/>
          </p:nvPr>
        </p:nvSpPr>
        <p:spPr>
          <a:xfrm>
            <a:off x="509588" y="16764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A. Ft. Ticonderoga [Am]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1.  Ethan Allen and the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	Green Mountain Boys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2.  Control waterway and capture cannons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>
                <a:latin typeface="Palatino Linotype"/>
                <a:ea typeface="Palatino Linotype"/>
                <a:cs typeface="Palatino Linotype"/>
                <a:sym typeface="Palatino Linotype"/>
              </a:rPr>
              <a:t>		and ammunition (dragged 300 miles.)</a:t>
            </a:r>
            <a:endParaRPr/>
          </a:p>
        </p:txBody>
      </p:sp>
      <p:pic>
        <p:nvPicPr>
          <p:cNvPr id="2113" name="Google Shape;2113;p327" descr="fort_ti_closeu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8400" y="4572000"/>
            <a:ext cx="2743200" cy="214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Google Shape;2114;p327" descr="Surrend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00" y="1295400"/>
            <a:ext cx="28194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Google Shape;2115;p327" descr="Fort_Ticonderoga,_Ticonderoga,_N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4572000"/>
            <a:ext cx="2819400" cy="203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6" name="Google Shape;2116;p327" descr="Ethan_All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438400"/>
            <a:ext cx="715963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7" name="Google Shape;2117;p327" descr="Battle Map of Ticonderog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29000" y="4658891"/>
            <a:ext cx="2380878" cy="186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FE5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292"/>
          <p:cNvSpPr txBox="1">
            <a:spLocks noGrp="1"/>
          </p:cNvSpPr>
          <p:nvPr>
            <p:ph type="title"/>
          </p:nvPr>
        </p:nvSpPr>
        <p:spPr>
          <a:xfrm>
            <a:off x="1005850" y="274650"/>
            <a:ext cx="7985700" cy="6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2000" lvl="0" indent="-7620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					</a:t>
            </a:r>
            <a:r>
              <a:rPr lang="en-US" sz="4800">
                <a:latin typeface="Bodoni"/>
                <a:ea typeface="Bodoni"/>
                <a:cs typeface="Bodoni"/>
                <a:sym typeface="Bodoni"/>
              </a:rPr>
              <a:t>2.  British</a:t>
            </a:r>
            <a:br>
              <a:rPr lang="en-US" sz="48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		   a.  Advantages:  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  		     +  15 x the 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			 population of New France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   		     +  Support of the Iroquois 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      		         Confederation (eventually)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  		     +  English navy is the 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           		 strongest in the world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 			   b.  Disadvantages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  	 -  Lack of unity among the colonists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	 	 -  No central government organized</a:t>
            </a:r>
            <a:br>
              <a:rPr lang="en-US" sz="3200">
                <a:latin typeface="Bodoni"/>
                <a:ea typeface="Bodoni"/>
                <a:cs typeface="Bodoni"/>
                <a:sym typeface="Bodoni"/>
              </a:rPr>
            </a:br>
            <a:r>
              <a:rPr lang="en-US" sz="3200">
                <a:latin typeface="Bodoni"/>
                <a:ea typeface="Bodoni"/>
                <a:cs typeface="Bodoni"/>
                <a:sym typeface="Bodoni"/>
              </a:rPr>
              <a:t>   	 -  Selfish motives</a:t>
            </a:r>
            <a:endParaRPr/>
          </a:p>
        </p:txBody>
      </p:sp>
      <p:pic>
        <p:nvPicPr>
          <p:cNvPr id="1835" name="Google Shape;1835;p292" descr="french-and-indian-war-british-royal-american-soldier-randy-steele"/>
          <p:cNvPicPr preferRelativeResize="0"/>
          <p:nvPr/>
        </p:nvPicPr>
        <p:blipFill rotWithShape="1">
          <a:blip r:embed="rId3">
            <a:alphaModFix/>
          </a:blip>
          <a:srcRect l="9375" t="6897" r="15625"/>
          <a:stretch/>
        </p:blipFill>
        <p:spPr>
          <a:xfrm>
            <a:off x="228600" y="304800"/>
            <a:ext cx="28194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292" descr="250px-Washington_177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34200" y="152400"/>
            <a:ext cx="1609725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2" name="Google Shape;2122;p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32" y="0"/>
            <a:ext cx="91356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3" name="Google Shape;2123;p328"/>
          <p:cNvSpPr txBox="1">
            <a:spLocks noGrp="1"/>
          </p:cNvSpPr>
          <p:nvPr>
            <p:ph type="title"/>
          </p:nvPr>
        </p:nvSpPr>
        <p:spPr>
          <a:xfrm>
            <a:off x="304800" y="228600"/>
            <a:ext cx="7924800" cy="1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Battle of Bunker Hill [Br]</a:t>
            </a:r>
            <a:endParaRPr/>
          </a:p>
        </p:txBody>
      </p:sp>
      <p:sp>
        <p:nvSpPr>
          <p:cNvPr id="2124" name="Google Shape;2124;p328"/>
          <p:cNvSpPr txBox="1">
            <a:spLocks noGrp="1"/>
          </p:cNvSpPr>
          <p:nvPr>
            <p:ph type="body" idx="1"/>
          </p:nvPr>
        </p:nvSpPr>
        <p:spPr>
          <a:xfrm>
            <a:off x="457200" y="1792200"/>
            <a:ext cx="8229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3000"/>
              <a:t>	</a:t>
            </a: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 American soldiers (Prescott)  on 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   top of Bunker and Breed’s Hill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*  “Don’t fire until you see the whites of 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	     their eyes.”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2.  British (Howe/Gage) makes 2 attacks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    (failed)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3.  Third British attack, Americans 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6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       run out of ammunition.</a:t>
            </a:r>
            <a:endParaRPr sz="3000"/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3000"/>
          </a:p>
        </p:txBody>
      </p:sp>
      <p:pic>
        <p:nvPicPr>
          <p:cNvPr id="2125" name="Google Shape;2125;p328" descr="MapB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0" y="152400"/>
            <a:ext cx="18288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D9"/>
        </a:solidFill>
        <a:effectLst/>
      </p:bgPr>
    </p:bg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329"/>
          <p:cNvSpPr txBox="1">
            <a:spLocks noGrp="1"/>
          </p:cNvSpPr>
          <p:nvPr>
            <p:ph type="title"/>
          </p:nvPr>
        </p:nvSpPr>
        <p:spPr>
          <a:xfrm>
            <a:off x="533400" y="274638"/>
            <a:ext cx="8153400" cy="3459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2000" lvl="0" indent="-711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AutoNum type="arabicPeriod" startAt="4"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Eventually, Washington retakes </a:t>
            </a:r>
            <a:b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Boston with Ft. Ticonderoga</a:t>
            </a:r>
            <a:b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cannons,  (Spiritual issue:  British used churches as horse stables)</a:t>
            </a:r>
            <a:b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1" name="Google Shape;2131;p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966244"/>
            <a:ext cx="3218535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2" name="Google Shape;2132;p329" descr="https://s-media-cache-ak0.pinimg.com/originals/ad/18/74/ad1874bb965fd18b61f259c6477414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7600" y="3023143"/>
            <a:ext cx="5238750" cy="357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FCD"/>
        </a:solidFill>
        <a:effectLst/>
      </p:bgPr>
    </p:bg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3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lthazar"/>
                <a:ea typeface="Balthazar"/>
                <a:cs typeface="Balthazar"/>
                <a:sym typeface="Balthazar"/>
              </a:rPr>
              <a:t>C.  Montreal (Quebec)</a:t>
            </a:r>
            <a:r>
              <a:rPr lang="en-US"/>
              <a:t> </a:t>
            </a:r>
            <a:endParaRPr/>
          </a:p>
        </p:txBody>
      </p:sp>
      <p:sp>
        <p:nvSpPr>
          <p:cNvPr id="2138" name="Google Shape;2138;p330"/>
          <p:cNvSpPr txBox="1">
            <a:spLocks noGrp="1"/>
          </p:cNvSpPr>
          <p:nvPr>
            <p:ph type="body" idx="1"/>
          </p:nvPr>
        </p:nvSpPr>
        <p:spPr>
          <a:xfrm>
            <a:off x="152400" y="1600200"/>
            <a:ext cx="88392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/>
              <a:t>	</a:t>
            </a:r>
            <a:r>
              <a:rPr lang="en-US">
                <a:latin typeface="Balthazar"/>
                <a:ea typeface="Balthazar"/>
                <a:cs typeface="Balthazar"/>
                <a:sym typeface="Balthazar"/>
              </a:rPr>
              <a:t>1.  Montgomery and 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lthazar"/>
              <a:buNone/>
            </a:pPr>
            <a:r>
              <a:rPr lang="en-US">
                <a:latin typeface="Balthazar"/>
                <a:ea typeface="Balthazar"/>
                <a:cs typeface="Balthazar"/>
                <a:sym typeface="Balthazar"/>
              </a:rPr>
              <a:t>	      Benedict Arnold led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lthazar"/>
              <a:buNone/>
            </a:pPr>
            <a:r>
              <a:rPr lang="en-US">
                <a:latin typeface="Balthazar"/>
                <a:ea typeface="Balthazar"/>
                <a:cs typeface="Balthazar"/>
                <a:sym typeface="Balthazar"/>
              </a:rPr>
              <a:t>	2.  Montgomery killed and Arnold</a:t>
            </a:r>
            <a:endParaRPr>
              <a:latin typeface="Balthazar"/>
              <a:ea typeface="Balthazar"/>
              <a:cs typeface="Balthazar"/>
              <a:sym typeface="Balthazar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lthazar"/>
              <a:buNone/>
            </a:pPr>
            <a:r>
              <a:rPr lang="en-US">
                <a:latin typeface="Balthazar"/>
                <a:ea typeface="Balthazar"/>
                <a:cs typeface="Balthazar"/>
                <a:sym typeface="Balthazar"/>
              </a:rPr>
              <a:t>	    wounded</a:t>
            </a:r>
            <a:endParaRPr/>
          </a:p>
        </p:txBody>
      </p:sp>
      <p:pic>
        <p:nvPicPr>
          <p:cNvPr id="2139" name="Google Shape;2139;p330" descr="capture%252520montreal%25255B8%25255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4038600"/>
            <a:ext cx="3962400" cy="238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0" name="Google Shape;2140;p330" descr="200px-American_attack_on_Quebe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15200" y="152400"/>
            <a:ext cx="1655763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1" name="Google Shape;2141;p330" descr="Richard Montgome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3600" y="1295400"/>
            <a:ext cx="112395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2" name="Google Shape;2142;p330" descr="benedict-arno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3886200"/>
            <a:ext cx="1714500" cy="251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3" name="Google Shape;2143;p3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68194" y="3352800"/>
            <a:ext cx="2402769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Photo Credits</a:t>
            </a:r>
            <a:endParaRPr/>
          </a:p>
        </p:txBody>
      </p:sp>
      <p:sp>
        <p:nvSpPr>
          <p:cNvPr id="2149" name="Google Shape;2149;p331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4038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Congress: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https://cioccahistory.pbworks.com/f/1284514141/continental%20congress%201.gif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Olive Branch Petition:   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http://exhibitions.nypl.org/treasures/archive/files/119_olive-branch-2-x_8169478a87.jpg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Ariel Fort(R):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https://historiann.files.wordpress.com/2008/09/ftticonderoga.jpg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en-US" sz="2000"/>
              <a:t>Old map of fort:  http://www.mappery.com/maps/Fort-Ticonderoga-1777-Map.mediumthumb.jpg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2150" name="Google Shape;2150;p331"/>
          <p:cNvSpPr txBox="1">
            <a:spLocks noGrp="1"/>
          </p:cNvSpPr>
          <p:nvPr>
            <p:ph type="body" idx="2"/>
          </p:nvPr>
        </p:nvSpPr>
        <p:spPr>
          <a:xfrm>
            <a:off x="4648200" y="1143000"/>
            <a:ext cx="4038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5"/>
            </a:pPr>
            <a:r>
              <a:rPr lang="en-US" sz="2000"/>
              <a:t>Side view Fort (L):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https://upload.wikimedia.org/wikipedia/commons/thumb/d/d4/Fort_Ticonderoga%2C_Ticonderoga%2C_NY.jpg/300px-Fort_Ticonderoga%2C_Ticonderoga%2C_NY.jpg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5"/>
            </a:pPr>
            <a:r>
              <a:rPr lang="en-US" sz="2000"/>
              <a:t>Ethan Allen at fort:  </a:t>
            </a:r>
            <a:r>
              <a:rPr lang="en-US" sz="2000" u="sng">
                <a:solidFill>
                  <a:schemeClr val="hlink"/>
                </a:solidFill>
                <a:hlinkClick r:id="rId7"/>
              </a:rPr>
              <a:t>https://vignette1.wikia.nocookie.net/hattrixtershistory/images/5/5c/AmericanRevolutionTiconderogaEthanAllen.jpg/revision/latest?cb=20090714040907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5"/>
            </a:pPr>
            <a:r>
              <a:rPr lang="en-US" sz="2000"/>
              <a:t>Ethan Allen:  https://s3-us-west-2.amazonaws.com/find-a-grave-prod/photos/2002/150/19_1022872892.jpg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Google Shape;2155;p3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Photo Credits</a:t>
            </a:r>
            <a:endParaRPr/>
          </a:p>
        </p:txBody>
      </p:sp>
      <p:sp>
        <p:nvSpPr>
          <p:cNvPr id="2156" name="Google Shape;2156;p3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Background (General Warren):https://upload.wikimedia.org/wikipedia/commons/f/f9/The_Death_of_General_Warren_at_the_Battle_of_Bunker%27s_Hill%2C_June_17%2C_1775.jpg</a:t>
            </a:r>
            <a:endParaRPr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Battle map: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http://www.historycentral.com/Revolt/MapBH.jpg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8"/>
            </a:pPr>
            <a:r>
              <a:rPr lang="en-US" sz="2000"/>
              <a:t>George and Ft. T:  https://s-media-cache-ak0.pinimg.com/originals/ad/18/74/ad1874bb965fd18b61f259c647741412.jpg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/>
              <a:t>  </a:t>
            </a:r>
            <a:endParaRPr sz="2000"/>
          </a:p>
        </p:txBody>
      </p:sp>
      <p:sp>
        <p:nvSpPr>
          <p:cNvPr id="2157" name="Google Shape;2157;p3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1"/>
            </a:pPr>
            <a:r>
              <a:rPr lang="en-US" sz="2000"/>
              <a:t>Battle of Bunker Hill map: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https://bostonraremaps.com/wp-content/uploads/2015/10/BRM2420-Stedman-Bunkers-Hill_lowres-1724x2000.jpg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1"/>
            </a:pPr>
            <a:r>
              <a:rPr lang="en-US" sz="2000"/>
              <a:t>Montgomery’s Troops: 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http://www.americaslibrary.gov/assets/jb/revolut/jb_revolut_canada_1_e.jpg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1"/>
            </a:pPr>
            <a:r>
              <a:rPr lang="en-US" sz="2000"/>
              <a:t>Benedict Arnold:  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https://theharborandthehudson.files.wordpress.com/2010/10/benedict_arnold21.jpg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p333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Photo Credits</a:t>
            </a:r>
            <a:endParaRPr/>
          </a:p>
        </p:txBody>
      </p:sp>
      <p:sp>
        <p:nvSpPr>
          <p:cNvPr id="2163" name="Google Shape;2163;p333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40386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4"/>
            </a:pPr>
            <a:r>
              <a:rPr lang="en-US" sz="2000"/>
              <a:t>Montgomery: 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https://upload.wikimedia.org/wikipedia/commons/thumb/4/49/Richard_Montgomery_-_Project_Gutenberg_etext_20110.jpg/170px-Richard_Montgomery_-_Project_Gutenberg_etext_20110.jpg</a:t>
            </a:r>
            <a:endParaRPr sz="2000"/>
          </a:p>
          <a:p>
            <a:pPr marL="457200" lvl="0" indent="-457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4"/>
            </a:pPr>
            <a:r>
              <a:rPr lang="en-US" sz="2000"/>
              <a:t>Color fighting scene:  https://s-media-cache-ak0.pinimg.com/564x/df/2e/7f/df2e7f94f6ca5c2db215a6ca9375081b.jpg</a:t>
            </a: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  <p:sp>
        <p:nvSpPr>
          <p:cNvPr id="2164" name="Google Shape;2164;p333"/>
          <p:cNvSpPr txBox="1">
            <a:spLocks noGrp="1"/>
          </p:cNvSpPr>
          <p:nvPr>
            <p:ph type="body" idx="2"/>
          </p:nvPr>
        </p:nvSpPr>
        <p:spPr>
          <a:xfrm>
            <a:off x="4572000" y="1143000"/>
            <a:ext cx="40386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 startAt="16"/>
            </a:pPr>
            <a:r>
              <a:rPr lang="en-US" sz="2000"/>
              <a:t>Battle of Quebec: 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https://upload.wikimedia.org/wikipedia/commons/thumb/5/55/American_attack_on_Quebec.svg/240px-American_attack_on_Quebec.svg.png</a:t>
            </a: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8C2"/>
        </a:solidFill>
        <a:effectLst/>
      </p:bgPr>
    </p:bg>
    <p:spTree>
      <p:nvGrpSpPr>
        <p:cNvPr id="1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2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latin typeface="Arial"/>
                <a:ea typeface="Arial"/>
                <a:cs typeface="Arial"/>
                <a:sym typeface="Arial"/>
              </a:rPr>
              <a:t>C.  Basic Outline</a:t>
            </a:r>
            <a:endParaRPr sz="7200"/>
          </a:p>
        </p:txBody>
      </p:sp>
      <p:sp>
        <p:nvSpPr>
          <p:cNvPr id="1842" name="Google Shape;1842;p293"/>
          <p:cNvSpPr txBox="1">
            <a:spLocks noGrp="1"/>
          </p:cNvSpPr>
          <p:nvPr>
            <p:ph type="body" idx="1"/>
          </p:nvPr>
        </p:nvSpPr>
        <p:spPr>
          <a:xfrm>
            <a:off x="457200" y="1719074"/>
            <a:ext cx="8229600" cy="40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600" lvl="0" indent="-609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AutoNum type="arabicPeriod"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Albany Plan of Union:  </a:t>
            </a:r>
            <a:endParaRPr sz="4800"/>
          </a:p>
          <a:p>
            <a:pPr marL="609600" lvl="0" indent="-609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	Franklin’s plan for </a:t>
            </a:r>
            <a:endParaRPr sz="4800"/>
          </a:p>
          <a:p>
            <a:pPr marL="609600" lvl="0" indent="-609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4800">
                <a:latin typeface="Arial"/>
                <a:ea typeface="Arial"/>
                <a:cs typeface="Arial"/>
                <a:sym typeface="Arial"/>
              </a:rPr>
              <a:t>	centralized government</a:t>
            </a:r>
            <a:endParaRPr sz="4800"/>
          </a:p>
        </p:txBody>
      </p:sp>
      <p:pic>
        <p:nvPicPr>
          <p:cNvPr id="1843" name="Google Shape;1843;p293" descr="BenFranklinDuplessi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2325" y="1194800"/>
            <a:ext cx="1905000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93" descr="joinordi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6400" y="4419600"/>
            <a:ext cx="5257800" cy="228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3BD"/>
        </a:solidFill>
        <a:effectLst/>
      </p:bgPr>
    </p:bg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294"/>
          <p:cNvSpPr txBox="1">
            <a:spLocks noGrp="1"/>
          </p:cNvSpPr>
          <p:nvPr>
            <p:ph type="title"/>
          </p:nvPr>
        </p:nvSpPr>
        <p:spPr>
          <a:xfrm>
            <a:off x="304800" y="0"/>
            <a:ext cx="83820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38200" lvl="0" indent="-838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ookman Old Style"/>
              <a:buAutoNum type="arabicPeriod" startAt="2"/>
            </a:pPr>
            <a: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  <a:t>Attacks on Ft. Duquesne </a:t>
            </a:r>
            <a:b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  <a:t>(Ft. Pitt)  (3)</a:t>
            </a:r>
            <a:b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  <a:t>*Ambush prepares </a:t>
            </a:r>
            <a:b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</a:br>
            <a:r>
              <a:rPr lang="en-US" sz="4000">
                <a:latin typeface="Bookman Old Style"/>
                <a:ea typeface="Bookman Old Style"/>
                <a:cs typeface="Bookman Old Style"/>
                <a:sym typeface="Bookman Old Style"/>
              </a:rPr>
              <a:t> for the American Revolution</a:t>
            </a:r>
            <a:endParaRPr/>
          </a:p>
        </p:txBody>
      </p:sp>
      <p:pic>
        <p:nvPicPr>
          <p:cNvPr id="1850" name="Google Shape;1850;p294" descr="weider-history-historical-fine-art-automatically-imported--weid-hisfa-auto-00066sm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3733800"/>
            <a:ext cx="2971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294" descr="braddock_ma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971800"/>
            <a:ext cx="3276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294" descr="duquesne_diorama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8400" y="838200"/>
            <a:ext cx="23622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Google Shape;1853;p294" descr="f9b8f16d1eaff4079c39086e4dab938d_1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5600" y="2819400"/>
            <a:ext cx="2192338" cy="335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AFBF"/>
        </a:solidFill>
        <a:effectLst/>
      </p:bgPr>
    </p:bg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2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Balthazar"/>
                <a:ea typeface="Balthazar"/>
                <a:cs typeface="Balthazar"/>
                <a:sym typeface="Balthazar"/>
              </a:rPr>
              <a:t>3.  Britain starts the Seven Years’ War</a:t>
            </a:r>
            <a:endParaRPr/>
          </a:p>
        </p:txBody>
      </p:sp>
      <p:pic>
        <p:nvPicPr>
          <p:cNvPr id="1859" name="Google Shape;1859;p295" descr="sevenyea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981200"/>
            <a:ext cx="81153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00"/>
        </a:solidFill>
        <a:effectLst/>
      </p:bgPr>
    </p:bg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296"/>
          <p:cNvSpPr txBox="1">
            <a:spLocks noGrp="1"/>
          </p:cNvSpPr>
          <p:nvPr>
            <p:ph type="title"/>
          </p:nvPr>
        </p:nvSpPr>
        <p:spPr>
          <a:xfrm>
            <a:off x="152400" y="274638"/>
            <a:ext cx="8839200" cy="15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2000" lvl="0" indent="-7112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Libre Baskerville"/>
              <a:buAutoNum type="arabicPeriod" startAt="4"/>
            </a:pPr>
            <a:r>
              <a:rPr lang="en-US" sz="36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Wolfe (B) vs. Montcalm (F) in Quebec on the Plains of Abraham</a:t>
            </a:r>
            <a:endParaRPr sz="3600"/>
          </a:p>
        </p:txBody>
      </p:sp>
      <p:sp>
        <p:nvSpPr>
          <p:cNvPr id="1865" name="Google Shape;1865;p296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82296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Baskerville"/>
              <a:buNone/>
            </a:pPr>
            <a:r>
              <a:rPr lang="en-US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	 </a:t>
            </a:r>
            <a:r>
              <a:rPr lang="en-US" sz="3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*  Both died</a:t>
            </a:r>
            <a:r>
              <a:rPr lang="en-US">
                <a:solidFill>
                  <a:schemeClr val="lt1"/>
                </a:solidFill>
              </a:rPr>
              <a:t> </a:t>
            </a:r>
            <a:endParaRPr/>
          </a:p>
        </p:txBody>
      </p:sp>
      <p:pic>
        <p:nvPicPr>
          <p:cNvPr id="1866" name="Google Shape;1866;p2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1905000"/>
            <a:ext cx="5334000" cy="469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296" descr="general-wolfes-arm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2667000"/>
            <a:ext cx="2878138" cy="396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C269"/>
        </a:solidFill>
        <a:effectLst/>
      </p:bgPr>
    </p:bg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297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8763000" cy="30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762000" lvl="0" indent="-7620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Dancing Script"/>
              <a:buAutoNum type="alphaUcPeriod" startAt="4"/>
            </a:pPr>
            <a: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  <a:t>Result:  Treaty of Paris</a:t>
            </a:r>
            <a:b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</a:br>
            <a: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  <a:t>	*New Orleans (F) All else (B), </a:t>
            </a:r>
            <a:b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</a:br>
            <a: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  <a:t>  B gets Canada and Florida, </a:t>
            </a:r>
            <a:b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</a:br>
            <a: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  <a:t>  Spain gets the Louisiana</a:t>
            </a:r>
            <a:b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</a:br>
            <a:r>
              <a:rPr lang="en-US" sz="3600">
                <a:latin typeface="Dancing Script"/>
                <a:ea typeface="Dancing Script"/>
                <a:cs typeface="Dancing Script"/>
                <a:sym typeface="Dancing Script"/>
              </a:rPr>
              <a:t>  Territory.</a:t>
            </a:r>
            <a:endParaRPr/>
          </a:p>
        </p:txBody>
      </p:sp>
      <p:pic>
        <p:nvPicPr>
          <p:cNvPr id="1873" name="Google Shape;1873;p297" descr="before_after_French_and_Indian_War_ma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7200" y="2895600"/>
            <a:ext cx="4495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Google Shape;1874;p297" descr="treaty-of-par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3505200"/>
            <a:ext cx="2286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3201</Words>
  <Application>Microsoft Office PowerPoint</Application>
  <PresentationFormat>On-screen Show (4:3)</PresentationFormat>
  <Paragraphs>287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45</vt:i4>
      </vt:variant>
    </vt:vector>
  </HeadingPairs>
  <TitlesOfParts>
    <vt:vector size="86" baseType="lpstr">
      <vt:lpstr>Georgia</vt:lpstr>
      <vt:lpstr>Dancing Script</vt:lpstr>
      <vt:lpstr>Calibri</vt:lpstr>
      <vt:lpstr>Bodoni</vt:lpstr>
      <vt:lpstr>Quintessential</vt:lpstr>
      <vt:lpstr>Jim Nightshade</vt:lpstr>
      <vt:lpstr>Sorts Mill Goudy</vt:lpstr>
      <vt:lpstr>Milonga</vt:lpstr>
      <vt:lpstr>Geo</vt:lpstr>
      <vt:lpstr>Balthazar</vt:lpstr>
      <vt:lpstr>Corsiva</vt:lpstr>
      <vt:lpstr>Century</vt:lpstr>
      <vt:lpstr>Garamond</vt:lpstr>
      <vt:lpstr>Bookman Old Style</vt:lpstr>
      <vt:lpstr>Arial</vt:lpstr>
      <vt:lpstr>Libre Baskerville</vt:lpstr>
      <vt:lpstr>Palatino Linotype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15_Default Design</vt:lpstr>
      <vt:lpstr>16_Default Design</vt:lpstr>
      <vt:lpstr>17_Default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Chapter 5</vt:lpstr>
      <vt:lpstr>Cause:  Both French and British Claimed land in the Ohio River Valley</vt:lpstr>
      <vt:lpstr>Resources of  each side 1.  French</vt:lpstr>
      <vt:lpstr>     2.  British       a.  Advantages:             +  15 x the       population of New France           +  Support of the Iroquois                    Confederation (eventually)           +  English navy is the                 strongest in the world        b.  Disadvantages      -  Lack of unity among the colonists     -  No central government organized      -  Selfish motives</vt:lpstr>
      <vt:lpstr>C.  Basic Outline</vt:lpstr>
      <vt:lpstr>Attacks on Ft. Duquesne  (Ft. Pitt)  (3) *Ambush prepares   for the American Revolution</vt:lpstr>
      <vt:lpstr>3.  Britain starts the Seven Years’ War</vt:lpstr>
      <vt:lpstr>Wolfe (B) vs. Montcalm (F) in Quebec on the Plains of Abraham</vt:lpstr>
      <vt:lpstr>Result:  Treaty of Paris  *New Orleans (F) All else (B),    B gets Canada and Florida,    Spain gets the Louisiana   Territory.</vt:lpstr>
      <vt:lpstr>Photo Credits</vt:lpstr>
      <vt:lpstr>Photo Credits Cont.</vt:lpstr>
      <vt:lpstr>Photo Credits Cont.</vt:lpstr>
      <vt:lpstr>II. Native American Problems</vt:lpstr>
      <vt:lpstr>B.  The Proclamation of 1763       (solution):  No Colonists   West of the Appalachians   (troops enforced)</vt:lpstr>
      <vt:lpstr>III. Policies and Appeals: </vt:lpstr>
      <vt:lpstr>B.  Colonists’ Response</vt:lpstr>
      <vt:lpstr>C.  British Response:  Repealed Acts, but issues the Declaratory Act which says Parliament has control over the Colonies.</vt:lpstr>
      <vt:lpstr>IV. Protests Spread</vt:lpstr>
      <vt:lpstr>B.  Responses (Both Sides)</vt:lpstr>
      <vt:lpstr>V. The Boston Massacre</vt:lpstr>
      <vt:lpstr>Designed by Christopher Monroe DeLorenzo</vt:lpstr>
      <vt:lpstr>B.  Results:</vt:lpstr>
      <vt:lpstr>Photo Credits</vt:lpstr>
      <vt:lpstr>Photo Credits Cont.</vt:lpstr>
      <vt:lpstr>Photo Credits Cont.</vt:lpstr>
      <vt:lpstr>Photo Credits Cont.</vt:lpstr>
      <vt:lpstr>VI. Dispute over tea  </vt:lpstr>
      <vt:lpstr>B.  The Boston Tea Party</vt:lpstr>
      <vt:lpstr>VII.  Britain issues The Intolerable    cts</vt:lpstr>
      <vt:lpstr>PowerPoint Presentation</vt:lpstr>
      <vt:lpstr>  Colonists Respond:   First Continental Congress</vt:lpstr>
      <vt:lpstr> IX.  War Begins</vt:lpstr>
      <vt:lpstr>Lexington:  “Shot heard  round the world”</vt:lpstr>
      <vt:lpstr>C. Concord:  Bridge Battle. British retreat (Ambush)</vt:lpstr>
      <vt:lpstr>Photo Credits</vt:lpstr>
      <vt:lpstr>Photo Credits</vt:lpstr>
      <vt:lpstr>Photo Credits</vt:lpstr>
      <vt:lpstr>The Second  Continental  Congress </vt:lpstr>
      <vt:lpstr>X.  Battles of the American Revolution</vt:lpstr>
      <vt:lpstr>B. Battle of Bunker Hill [Br]</vt:lpstr>
      <vt:lpstr>Eventually, Washington retakes  Boston with Ft. Ticonderoga cannons,  (Spiritual issue:  British used churches as horse stables) </vt:lpstr>
      <vt:lpstr>C.  Montreal (Quebec) </vt:lpstr>
      <vt:lpstr>Photo Credits</vt:lpstr>
      <vt:lpstr>Photo Credits</vt:lpstr>
      <vt:lpstr>Photo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5</dc:title>
  <cp:lastModifiedBy>Rutland, Willard</cp:lastModifiedBy>
  <cp:revision>1</cp:revision>
  <dcterms:modified xsi:type="dcterms:W3CDTF">2021-01-21T14:46:10Z</dcterms:modified>
</cp:coreProperties>
</file>