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6" r:id="rId11"/>
    <p:sldId id="267" r:id="rId12"/>
    <p:sldId id="350" r:id="rId13"/>
    <p:sldId id="268" r:id="rId14"/>
    <p:sldId id="269" r:id="rId15"/>
    <p:sldId id="270" r:id="rId16"/>
    <p:sldId id="351" r:id="rId17"/>
    <p:sldId id="272" r:id="rId18"/>
    <p:sldId id="273" r:id="rId19"/>
    <p:sldId id="274" r:id="rId20"/>
    <p:sldId id="271" r:id="rId21"/>
    <p:sldId id="275" r:id="rId22"/>
    <p:sldId id="276" r:id="rId23"/>
    <p:sldId id="298" r:id="rId24"/>
    <p:sldId id="278" r:id="rId25"/>
    <p:sldId id="279" r:id="rId26"/>
    <p:sldId id="299" r:id="rId27"/>
    <p:sldId id="281" r:id="rId28"/>
    <p:sldId id="280" r:id="rId29"/>
    <p:sldId id="282" r:id="rId30"/>
    <p:sldId id="283" r:id="rId31"/>
    <p:sldId id="284" r:id="rId32"/>
    <p:sldId id="309" r:id="rId33"/>
    <p:sldId id="310" r:id="rId34"/>
    <p:sldId id="347" r:id="rId35"/>
    <p:sldId id="348" r:id="rId36"/>
    <p:sldId id="290" r:id="rId37"/>
    <p:sldId id="317" r:id="rId38"/>
    <p:sldId id="346" r:id="rId39"/>
    <p:sldId id="291" r:id="rId40"/>
    <p:sldId id="342" r:id="rId41"/>
    <p:sldId id="343" r:id="rId42"/>
    <p:sldId id="327" r:id="rId43"/>
    <p:sldId id="345" r:id="rId44"/>
    <p:sldId id="344" r:id="rId45"/>
    <p:sldId id="341" r:id="rId46"/>
    <p:sldId id="340" r:id="rId47"/>
    <p:sldId id="339" r:id="rId48"/>
    <p:sldId id="338" r:id="rId49"/>
    <p:sldId id="337" r:id="rId50"/>
  </p:sldIdLst>
  <p:sldSz cx="9144000" cy="6858000" type="screen4x3"/>
  <p:notesSz cx="6781800" cy="90678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938"/>
    <p:restoredTop sz="86574"/>
  </p:normalViewPr>
  <p:slideViewPr>
    <p:cSldViewPr>
      <p:cViewPr varScale="1">
        <p:scale>
          <a:sx n="66" d="100"/>
          <a:sy n="66" d="100"/>
        </p:scale>
        <p:origin x="78"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FDBCE0-C61B-684D-8844-496625322175}"/>
              </a:ext>
            </a:extLst>
          </p:cNvPr>
          <p:cNvSpPr>
            <a:spLocks noGrp="1"/>
          </p:cNvSpPr>
          <p:nvPr>
            <p:ph type="hdr" sz="quarter"/>
          </p:nvPr>
        </p:nvSpPr>
        <p:spPr>
          <a:xfrm>
            <a:off x="0" y="0"/>
            <a:ext cx="2938463" cy="4540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63D3667C-D6CA-6C4A-A086-51EBD1287F14}"/>
              </a:ext>
            </a:extLst>
          </p:cNvPr>
          <p:cNvSpPr>
            <a:spLocks noGrp="1"/>
          </p:cNvSpPr>
          <p:nvPr>
            <p:ph type="dt" idx="1"/>
          </p:nvPr>
        </p:nvSpPr>
        <p:spPr>
          <a:xfrm>
            <a:off x="3841750" y="0"/>
            <a:ext cx="2938463" cy="454025"/>
          </a:xfrm>
          <a:prstGeom prst="rect">
            <a:avLst/>
          </a:prstGeom>
        </p:spPr>
        <p:txBody>
          <a:bodyPr vert="horz" lIns="91440" tIns="45720" rIns="91440" bIns="45720" rtlCol="0"/>
          <a:lstStyle>
            <a:lvl1pPr algn="r">
              <a:defRPr sz="1200"/>
            </a:lvl1pPr>
          </a:lstStyle>
          <a:p>
            <a:pPr>
              <a:defRPr/>
            </a:pPr>
            <a:fld id="{A42B307A-5DB3-D64B-B7D3-894D984DC590}" type="datetimeFigureOut">
              <a:rPr lang="en-US"/>
              <a:pPr>
                <a:defRPr/>
              </a:pPr>
              <a:t>1/11/2021</a:t>
            </a:fld>
            <a:endParaRPr lang="en-US"/>
          </a:p>
        </p:txBody>
      </p:sp>
      <p:sp>
        <p:nvSpPr>
          <p:cNvPr id="4" name="Slide Image Placeholder 3">
            <a:extLst>
              <a:ext uri="{FF2B5EF4-FFF2-40B4-BE49-F238E27FC236}">
                <a16:creationId xmlns:a16="http://schemas.microsoft.com/office/drawing/2014/main" id="{3FCF5C6C-8F62-494B-8508-64DF6D736274}"/>
              </a:ext>
            </a:extLst>
          </p:cNvPr>
          <p:cNvSpPr>
            <a:spLocks noGrp="1" noRot="1" noChangeAspect="1"/>
          </p:cNvSpPr>
          <p:nvPr>
            <p:ph type="sldImg" idx="2"/>
          </p:nvPr>
        </p:nvSpPr>
        <p:spPr>
          <a:xfrm>
            <a:off x="1350963" y="1133475"/>
            <a:ext cx="4079875" cy="30607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6510980-A2D2-6449-8BEC-F7447BDB4A57}"/>
              </a:ext>
            </a:extLst>
          </p:cNvPr>
          <p:cNvSpPr>
            <a:spLocks noGrp="1"/>
          </p:cNvSpPr>
          <p:nvPr>
            <p:ph type="body" sz="quarter" idx="3"/>
          </p:nvPr>
        </p:nvSpPr>
        <p:spPr>
          <a:xfrm>
            <a:off x="677863" y="4364038"/>
            <a:ext cx="5426075" cy="357028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62B200F-F5EF-B947-AAC1-70F8B6A4F56D}"/>
              </a:ext>
            </a:extLst>
          </p:cNvPr>
          <p:cNvSpPr>
            <a:spLocks noGrp="1"/>
          </p:cNvSpPr>
          <p:nvPr>
            <p:ph type="ftr" sz="quarter" idx="4"/>
          </p:nvPr>
        </p:nvSpPr>
        <p:spPr>
          <a:xfrm>
            <a:off x="0" y="8613775"/>
            <a:ext cx="2938463" cy="454025"/>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860E878C-FFE3-BB4F-9613-B513EFB5EFE4}"/>
              </a:ext>
            </a:extLst>
          </p:cNvPr>
          <p:cNvSpPr>
            <a:spLocks noGrp="1"/>
          </p:cNvSpPr>
          <p:nvPr>
            <p:ph type="sldNum" sz="quarter" idx="5"/>
          </p:nvPr>
        </p:nvSpPr>
        <p:spPr>
          <a:xfrm>
            <a:off x="3841750" y="8613775"/>
            <a:ext cx="2938463" cy="454025"/>
          </a:xfrm>
          <a:prstGeom prst="rect">
            <a:avLst/>
          </a:prstGeom>
        </p:spPr>
        <p:txBody>
          <a:bodyPr vert="horz" lIns="91440" tIns="45720" rIns="91440" bIns="45720" rtlCol="0" anchor="b"/>
          <a:lstStyle>
            <a:lvl1pPr algn="r">
              <a:defRPr sz="1200"/>
            </a:lvl1pPr>
          </a:lstStyle>
          <a:p>
            <a:pPr>
              <a:defRPr/>
            </a:pPr>
            <a:fld id="{F7CC735E-B78D-0F4C-97D8-9A847D61FD5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48C917A0-DD38-B549-BCAA-17E72E4F0DC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C55978EA-A714-8640-9336-43B0F1FFA45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In Colonial America, there was the House of Burgesses in Virginia and the General Court in Massachusetts.</a:t>
            </a:r>
          </a:p>
          <a:p>
            <a:pPr eaLnBrk="1" hangingPunct="1"/>
            <a:r>
              <a:rPr lang="en-US" altLang="en-US"/>
              <a:t>Today, we have a legislative branch known as Congress.</a:t>
            </a:r>
          </a:p>
          <a:p>
            <a:endParaRPr lang="en-US" altLang="en-US"/>
          </a:p>
        </p:txBody>
      </p:sp>
      <p:sp>
        <p:nvSpPr>
          <p:cNvPr id="19459" name="Slide Number Placeholder 3">
            <a:extLst>
              <a:ext uri="{FF2B5EF4-FFF2-40B4-BE49-F238E27FC236}">
                <a16:creationId xmlns:a16="http://schemas.microsoft.com/office/drawing/2014/main" id="{461AF665-A495-0C4E-A2F9-13AD417FF45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50489EF-2E95-F942-A8B6-71437240DE2A}" type="slidenum">
              <a:rPr lang="en-US" altLang="en-US" smtClean="0"/>
              <a:pPr/>
              <a:t>4</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03E36F19-F24A-104F-A8CF-2028806BF96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E2DEBE85-1CCB-AB46-9D28-EE7167C825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5603" name="Slide Number Placeholder 3">
            <a:extLst>
              <a:ext uri="{FF2B5EF4-FFF2-40B4-BE49-F238E27FC236}">
                <a16:creationId xmlns:a16="http://schemas.microsoft.com/office/drawing/2014/main" id="{2B52E490-B0BC-434C-BAE7-11C66F06DB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DC951D5-2ED3-8648-8AA4-6D58C56A3DD5}" type="slidenum">
              <a:rPr lang="en-US" altLang="en-US" smtClean="0"/>
              <a:pPr/>
              <a:t>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600127BA-0BCF-B043-987A-D56FB7C59A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a16="http://schemas.microsoft.com/office/drawing/2014/main" id="{64FE4A88-6D5C-2344-82DF-DEF335039E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Start of Section 3:</a:t>
            </a:r>
          </a:p>
          <a:p>
            <a:pPr eaLnBrk="1" hangingPunct="1">
              <a:spcBef>
                <a:spcPct val="0"/>
              </a:spcBef>
            </a:pPr>
            <a:r>
              <a:rPr lang="en-US" altLang="en-US"/>
              <a:t>Image Discovery – Guide students in discovering what this image depicts. Take only yes or no questions at first. When a student thinks they know the correct answer, they may guess. If they are incorrect, that student is “out,” so they cannot ask any more questions.</a:t>
            </a:r>
          </a:p>
        </p:txBody>
      </p:sp>
      <p:sp>
        <p:nvSpPr>
          <p:cNvPr id="44035" name="Slide Number Placeholder 3">
            <a:extLst>
              <a:ext uri="{FF2B5EF4-FFF2-40B4-BE49-F238E27FC236}">
                <a16:creationId xmlns:a16="http://schemas.microsoft.com/office/drawing/2014/main" id="{3E0BF674-EE6B-8A4C-9F14-97FB0402D3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CB63551-DF03-4F44-B78B-72458EB86051}" type="slidenum">
              <a:rPr lang="en-US" altLang="en-US" smtClean="0"/>
              <a:pPr/>
              <a:t>26</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108940E1-BB00-D946-8917-8AE5B099625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653A2D2-449A-AD43-99A5-30E3A15ADA4A}" type="slidenum">
              <a:rPr lang="en-US" altLang="en-US" smtClean="0">
                <a:latin typeface="Arial" panose="020B0604020202020204" pitchFamily="34" charset="0"/>
              </a:rPr>
              <a:pPr eaLnBrk="1" hangingPunct="1">
                <a:spcBef>
                  <a:spcPct val="0"/>
                </a:spcBef>
              </a:pPr>
              <a:t>32</a:t>
            </a:fld>
            <a:endParaRPr lang="en-US" altLang="en-US">
              <a:latin typeface="Arial" panose="020B0604020202020204" pitchFamily="34" charset="0"/>
            </a:endParaRPr>
          </a:p>
        </p:txBody>
      </p:sp>
      <p:sp>
        <p:nvSpPr>
          <p:cNvPr id="51202" name="Rectangle 2">
            <a:extLst>
              <a:ext uri="{FF2B5EF4-FFF2-40B4-BE49-F238E27FC236}">
                <a16:creationId xmlns:a16="http://schemas.microsoft.com/office/drawing/2014/main" id="{2CD0630C-0B39-1548-9D8D-A69502730C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a:extLst>
              <a:ext uri="{FF2B5EF4-FFF2-40B4-BE49-F238E27FC236}">
                <a16:creationId xmlns:a16="http://schemas.microsoft.com/office/drawing/2014/main" id="{D233D818-E31C-D340-A2F1-6AE050B6FD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1A54EF27-7703-714E-9337-E899220266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A60D091-F083-2541-BFD8-F6D3A6ACBE1E}" type="slidenum">
              <a:rPr lang="en-US" altLang="en-US" smtClean="0">
                <a:latin typeface="Arial" panose="020B0604020202020204" pitchFamily="34" charset="0"/>
              </a:rPr>
              <a:pPr eaLnBrk="1" hangingPunct="1">
                <a:spcBef>
                  <a:spcPct val="0"/>
                </a:spcBef>
              </a:pPr>
              <a:t>37</a:t>
            </a:fld>
            <a:endParaRPr lang="en-US" altLang="en-US">
              <a:latin typeface="Arial" panose="020B0604020202020204" pitchFamily="34" charset="0"/>
            </a:endParaRPr>
          </a:p>
        </p:txBody>
      </p:sp>
      <p:sp>
        <p:nvSpPr>
          <p:cNvPr id="57346" name="Rectangle 2">
            <a:extLst>
              <a:ext uri="{FF2B5EF4-FFF2-40B4-BE49-F238E27FC236}">
                <a16:creationId xmlns:a16="http://schemas.microsoft.com/office/drawing/2014/main" id="{9697389C-6314-A647-8A61-159A0585E6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a:extLst>
              <a:ext uri="{FF2B5EF4-FFF2-40B4-BE49-F238E27FC236}">
                <a16:creationId xmlns:a16="http://schemas.microsoft.com/office/drawing/2014/main" id="{22CC00D9-5156-8C43-9595-E0C4790633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a:extLst>
              <a:ext uri="{FF2B5EF4-FFF2-40B4-BE49-F238E27FC236}">
                <a16:creationId xmlns:a16="http://schemas.microsoft.com/office/drawing/2014/main" id="{23C825EE-53F7-C748-9DFF-01CCF20DB4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514CAC1-B74A-DC42-9130-2F119C8A7B67}" type="slidenum">
              <a:rPr lang="en-US" altLang="en-US" smtClean="0">
                <a:latin typeface="Arial" panose="020B0604020202020204" pitchFamily="34" charset="0"/>
              </a:rPr>
              <a:pPr eaLnBrk="1" hangingPunct="1">
                <a:spcBef>
                  <a:spcPct val="0"/>
                </a:spcBef>
              </a:pPr>
              <a:t>42</a:t>
            </a:fld>
            <a:endParaRPr lang="en-US" altLang="en-US">
              <a:latin typeface="Arial" panose="020B0604020202020204" pitchFamily="34" charset="0"/>
            </a:endParaRPr>
          </a:p>
        </p:txBody>
      </p:sp>
      <p:sp>
        <p:nvSpPr>
          <p:cNvPr id="63490" name="Rectangle 2">
            <a:extLst>
              <a:ext uri="{FF2B5EF4-FFF2-40B4-BE49-F238E27FC236}">
                <a16:creationId xmlns:a16="http://schemas.microsoft.com/office/drawing/2014/main" id="{771BD047-0C55-C649-B560-D1012CC17A6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a:extLst>
              <a:ext uri="{FF2B5EF4-FFF2-40B4-BE49-F238E27FC236}">
                <a16:creationId xmlns:a16="http://schemas.microsoft.com/office/drawing/2014/main" id="{15B8103A-8241-6940-97F1-0BAE629F7B4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3D669D30-4142-BD4F-9016-84C693D85B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a:extLst>
              <a:ext uri="{FF2B5EF4-FFF2-40B4-BE49-F238E27FC236}">
                <a16:creationId xmlns:a16="http://schemas.microsoft.com/office/drawing/2014/main" id="{40BAB04F-6D36-1649-BDC1-3794549013D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Phyllis Wheatley: captured by slave traders at age 8. Luckier than most because the family she worked for educated her and gave her time to write. She won fame as a poet and later gained her freedom.</a:t>
            </a:r>
          </a:p>
        </p:txBody>
      </p:sp>
      <p:sp>
        <p:nvSpPr>
          <p:cNvPr id="66563" name="Slide Number Placeholder 3">
            <a:extLst>
              <a:ext uri="{FF2B5EF4-FFF2-40B4-BE49-F238E27FC236}">
                <a16:creationId xmlns:a16="http://schemas.microsoft.com/office/drawing/2014/main" id="{75EF8ADD-3430-E842-BEF7-B57BEE274B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7204F11-63F2-0C44-BEA4-412201CD93EB}" type="slidenum">
              <a:rPr lang="en-US" altLang="en-US" smtClean="0"/>
              <a:pPr/>
              <a:t>44</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31D0868-BD59-F04F-8925-3547A3DD2B0E}"/>
              </a:ext>
            </a:extLst>
          </p:cNvPr>
          <p:cNvSpPr>
            <a:spLocks noGrp="1"/>
          </p:cNvSpPr>
          <p:nvPr>
            <p:ph type="dt" sz="half" idx="10"/>
          </p:nvPr>
        </p:nvSpPr>
        <p:spPr/>
        <p:txBody>
          <a:bodyPr/>
          <a:lstStyle>
            <a:lvl1pPr>
              <a:defRPr/>
            </a:lvl1pPr>
          </a:lstStyle>
          <a:p>
            <a:pPr>
              <a:defRPr/>
            </a:pPr>
            <a:fld id="{6F49ECC4-44EA-BD48-904A-0C497BAF5E21}" type="datetimeFigureOut">
              <a:rPr lang="en-US"/>
              <a:pPr>
                <a:defRPr/>
              </a:pPr>
              <a:t>1/11/2021</a:t>
            </a:fld>
            <a:endParaRPr lang="en-US"/>
          </a:p>
        </p:txBody>
      </p:sp>
      <p:sp>
        <p:nvSpPr>
          <p:cNvPr id="5" name="Footer Placeholder 4">
            <a:extLst>
              <a:ext uri="{FF2B5EF4-FFF2-40B4-BE49-F238E27FC236}">
                <a16:creationId xmlns:a16="http://schemas.microsoft.com/office/drawing/2014/main" id="{D5BFCE23-4AE2-2647-A167-5D2225FEEC2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A899A5B-AECE-F945-A6F4-5EF584B28E75}"/>
              </a:ext>
            </a:extLst>
          </p:cNvPr>
          <p:cNvSpPr>
            <a:spLocks noGrp="1"/>
          </p:cNvSpPr>
          <p:nvPr>
            <p:ph type="sldNum" sz="quarter" idx="12"/>
          </p:nvPr>
        </p:nvSpPr>
        <p:spPr/>
        <p:txBody>
          <a:bodyPr/>
          <a:lstStyle>
            <a:lvl1pPr>
              <a:defRPr/>
            </a:lvl1pPr>
          </a:lstStyle>
          <a:p>
            <a:pPr>
              <a:defRPr/>
            </a:pPr>
            <a:fld id="{D878D3AC-0A47-3443-B836-E27346861C46}" type="slidenum">
              <a:rPr lang="en-US" altLang="en-US"/>
              <a:pPr>
                <a:defRPr/>
              </a:pPr>
              <a:t>‹#›</a:t>
            </a:fld>
            <a:endParaRPr lang="en-US" altLang="en-US"/>
          </a:p>
        </p:txBody>
      </p:sp>
    </p:spTree>
    <p:extLst>
      <p:ext uri="{BB962C8B-B14F-4D97-AF65-F5344CB8AC3E}">
        <p14:creationId xmlns:p14="http://schemas.microsoft.com/office/powerpoint/2010/main" val="1343775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5BA70A-7927-6443-8FC9-232C77678806}"/>
              </a:ext>
            </a:extLst>
          </p:cNvPr>
          <p:cNvSpPr>
            <a:spLocks noGrp="1"/>
          </p:cNvSpPr>
          <p:nvPr>
            <p:ph type="dt" sz="half" idx="10"/>
          </p:nvPr>
        </p:nvSpPr>
        <p:spPr/>
        <p:txBody>
          <a:bodyPr/>
          <a:lstStyle>
            <a:lvl1pPr>
              <a:defRPr/>
            </a:lvl1pPr>
          </a:lstStyle>
          <a:p>
            <a:pPr>
              <a:defRPr/>
            </a:pPr>
            <a:fld id="{219F8950-138F-474C-866B-9E73E7779459}" type="datetimeFigureOut">
              <a:rPr lang="en-US"/>
              <a:pPr>
                <a:defRPr/>
              </a:pPr>
              <a:t>1/11/2021</a:t>
            </a:fld>
            <a:endParaRPr lang="en-US"/>
          </a:p>
        </p:txBody>
      </p:sp>
      <p:sp>
        <p:nvSpPr>
          <p:cNvPr id="5" name="Footer Placeholder 4">
            <a:extLst>
              <a:ext uri="{FF2B5EF4-FFF2-40B4-BE49-F238E27FC236}">
                <a16:creationId xmlns:a16="http://schemas.microsoft.com/office/drawing/2014/main" id="{0AC94512-AE79-0247-A74A-DECC8316050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6C8BC62-07AF-0E4D-859D-90F2C8FC273E}"/>
              </a:ext>
            </a:extLst>
          </p:cNvPr>
          <p:cNvSpPr>
            <a:spLocks noGrp="1"/>
          </p:cNvSpPr>
          <p:nvPr>
            <p:ph type="sldNum" sz="quarter" idx="12"/>
          </p:nvPr>
        </p:nvSpPr>
        <p:spPr/>
        <p:txBody>
          <a:bodyPr/>
          <a:lstStyle>
            <a:lvl1pPr>
              <a:defRPr/>
            </a:lvl1pPr>
          </a:lstStyle>
          <a:p>
            <a:pPr>
              <a:defRPr/>
            </a:pPr>
            <a:fld id="{60C45B58-62C8-0D46-88D2-EA984D5A699F}" type="slidenum">
              <a:rPr lang="en-US" altLang="en-US"/>
              <a:pPr>
                <a:defRPr/>
              </a:pPr>
              <a:t>‹#›</a:t>
            </a:fld>
            <a:endParaRPr lang="en-US" altLang="en-US"/>
          </a:p>
        </p:txBody>
      </p:sp>
    </p:spTree>
    <p:extLst>
      <p:ext uri="{BB962C8B-B14F-4D97-AF65-F5344CB8AC3E}">
        <p14:creationId xmlns:p14="http://schemas.microsoft.com/office/powerpoint/2010/main" val="2301246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F62789-E2AB-3742-9D11-B8C7DD6E3FE4}"/>
              </a:ext>
            </a:extLst>
          </p:cNvPr>
          <p:cNvSpPr>
            <a:spLocks noGrp="1"/>
          </p:cNvSpPr>
          <p:nvPr>
            <p:ph type="dt" sz="half" idx="10"/>
          </p:nvPr>
        </p:nvSpPr>
        <p:spPr/>
        <p:txBody>
          <a:bodyPr/>
          <a:lstStyle>
            <a:lvl1pPr>
              <a:defRPr/>
            </a:lvl1pPr>
          </a:lstStyle>
          <a:p>
            <a:pPr>
              <a:defRPr/>
            </a:pPr>
            <a:fld id="{7D566A66-1BB4-F049-8A59-4320335EB4B3}" type="datetimeFigureOut">
              <a:rPr lang="en-US"/>
              <a:pPr>
                <a:defRPr/>
              </a:pPr>
              <a:t>1/11/2021</a:t>
            </a:fld>
            <a:endParaRPr lang="en-US"/>
          </a:p>
        </p:txBody>
      </p:sp>
      <p:sp>
        <p:nvSpPr>
          <p:cNvPr id="5" name="Footer Placeholder 4">
            <a:extLst>
              <a:ext uri="{FF2B5EF4-FFF2-40B4-BE49-F238E27FC236}">
                <a16:creationId xmlns:a16="http://schemas.microsoft.com/office/drawing/2014/main" id="{0E14A97D-F99A-A948-84BE-06A6CEF909F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ED0338B-53D0-DF4E-9929-61CC9F3357A4}"/>
              </a:ext>
            </a:extLst>
          </p:cNvPr>
          <p:cNvSpPr>
            <a:spLocks noGrp="1"/>
          </p:cNvSpPr>
          <p:nvPr>
            <p:ph type="sldNum" sz="quarter" idx="12"/>
          </p:nvPr>
        </p:nvSpPr>
        <p:spPr/>
        <p:txBody>
          <a:bodyPr/>
          <a:lstStyle>
            <a:lvl1pPr>
              <a:defRPr/>
            </a:lvl1pPr>
          </a:lstStyle>
          <a:p>
            <a:pPr>
              <a:defRPr/>
            </a:pPr>
            <a:fld id="{C8AA71EF-8B59-5C47-A4CF-3E081DAFF60E}" type="slidenum">
              <a:rPr lang="en-US" altLang="en-US"/>
              <a:pPr>
                <a:defRPr/>
              </a:pPr>
              <a:t>‹#›</a:t>
            </a:fld>
            <a:endParaRPr lang="en-US" altLang="en-US"/>
          </a:p>
        </p:txBody>
      </p:sp>
    </p:spTree>
    <p:extLst>
      <p:ext uri="{BB962C8B-B14F-4D97-AF65-F5344CB8AC3E}">
        <p14:creationId xmlns:p14="http://schemas.microsoft.com/office/powerpoint/2010/main" val="1523407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2" name="Picture 3" descr="bttn_prev">
            <a:hlinkClick r:id="" action="ppaction://hlinkshowjump?jump=previousslide" highlightClick="1"/>
            <a:extLst>
              <a:ext uri="{FF2B5EF4-FFF2-40B4-BE49-F238E27FC236}">
                <a16:creationId xmlns:a16="http://schemas.microsoft.com/office/drawing/2014/main" id="{1CC209EC-88AC-F849-BFAC-0109302C29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3413" y="6511925"/>
            <a:ext cx="357187"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bttn_next">
            <a:hlinkClick r:id="" action="ppaction://hlinkshowjump?jump=nextslide" highlightClick="1"/>
            <a:extLst>
              <a:ext uri="{FF2B5EF4-FFF2-40B4-BE49-F238E27FC236}">
                <a16:creationId xmlns:a16="http://schemas.microsoft.com/office/drawing/2014/main" id="{4F9F1C30-C477-944D-9ECE-28B6C680AF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4738" y="6511925"/>
            <a:ext cx="357187"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1878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8C1EE5-1936-5845-A67B-DBAAA381B7CD}"/>
              </a:ext>
            </a:extLst>
          </p:cNvPr>
          <p:cNvSpPr>
            <a:spLocks noGrp="1"/>
          </p:cNvSpPr>
          <p:nvPr>
            <p:ph type="dt" sz="half" idx="10"/>
          </p:nvPr>
        </p:nvSpPr>
        <p:spPr/>
        <p:txBody>
          <a:bodyPr/>
          <a:lstStyle>
            <a:lvl1pPr>
              <a:defRPr/>
            </a:lvl1pPr>
          </a:lstStyle>
          <a:p>
            <a:pPr>
              <a:defRPr/>
            </a:pPr>
            <a:fld id="{5D1F8B62-E1F2-E14A-8686-A04185A099E2}" type="datetimeFigureOut">
              <a:rPr lang="en-US"/>
              <a:pPr>
                <a:defRPr/>
              </a:pPr>
              <a:t>1/11/2021</a:t>
            </a:fld>
            <a:endParaRPr lang="en-US"/>
          </a:p>
        </p:txBody>
      </p:sp>
      <p:sp>
        <p:nvSpPr>
          <p:cNvPr id="5" name="Footer Placeholder 4">
            <a:extLst>
              <a:ext uri="{FF2B5EF4-FFF2-40B4-BE49-F238E27FC236}">
                <a16:creationId xmlns:a16="http://schemas.microsoft.com/office/drawing/2014/main" id="{69715E59-F206-3C4C-8C61-D0E73E83B28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0585D75-0000-FD43-AF90-F08B8097F3D1}"/>
              </a:ext>
            </a:extLst>
          </p:cNvPr>
          <p:cNvSpPr>
            <a:spLocks noGrp="1"/>
          </p:cNvSpPr>
          <p:nvPr>
            <p:ph type="sldNum" sz="quarter" idx="12"/>
          </p:nvPr>
        </p:nvSpPr>
        <p:spPr/>
        <p:txBody>
          <a:bodyPr/>
          <a:lstStyle>
            <a:lvl1pPr>
              <a:defRPr/>
            </a:lvl1pPr>
          </a:lstStyle>
          <a:p>
            <a:pPr>
              <a:defRPr/>
            </a:pPr>
            <a:fld id="{8A381D33-18FB-AD4C-A2B2-011BF4EC2754}" type="slidenum">
              <a:rPr lang="en-US" altLang="en-US"/>
              <a:pPr>
                <a:defRPr/>
              </a:pPr>
              <a:t>‹#›</a:t>
            </a:fld>
            <a:endParaRPr lang="en-US" altLang="en-US"/>
          </a:p>
        </p:txBody>
      </p:sp>
    </p:spTree>
    <p:extLst>
      <p:ext uri="{BB962C8B-B14F-4D97-AF65-F5344CB8AC3E}">
        <p14:creationId xmlns:p14="http://schemas.microsoft.com/office/powerpoint/2010/main" val="1752795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256098-30CE-3A45-9AF5-15C773C8D61C}"/>
              </a:ext>
            </a:extLst>
          </p:cNvPr>
          <p:cNvSpPr>
            <a:spLocks noGrp="1"/>
          </p:cNvSpPr>
          <p:nvPr>
            <p:ph type="dt" sz="half" idx="10"/>
          </p:nvPr>
        </p:nvSpPr>
        <p:spPr/>
        <p:txBody>
          <a:bodyPr/>
          <a:lstStyle>
            <a:lvl1pPr>
              <a:defRPr/>
            </a:lvl1pPr>
          </a:lstStyle>
          <a:p>
            <a:pPr>
              <a:defRPr/>
            </a:pPr>
            <a:fld id="{1A06EAD7-59C1-4741-BFB7-3F551FD68C0F}" type="datetimeFigureOut">
              <a:rPr lang="en-US"/>
              <a:pPr>
                <a:defRPr/>
              </a:pPr>
              <a:t>1/11/2021</a:t>
            </a:fld>
            <a:endParaRPr lang="en-US"/>
          </a:p>
        </p:txBody>
      </p:sp>
      <p:sp>
        <p:nvSpPr>
          <p:cNvPr id="5" name="Footer Placeholder 4">
            <a:extLst>
              <a:ext uri="{FF2B5EF4-FFF2-40B4-BE49-F238E27FC236}">
                <a16:creationId xmlns:a16="http://schemas.microsoft.com/office/drawing/2014/main" id="{A2B45EA5-8224-5442-A430-7F83A8B7E06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AD6F075-603A-4C4E-93D0-969734212D2A}"/>
              </a:ext>
            </a:extLst>
          </p:cNvPr>
          <p:cNvSpPr>
            <a:spLocks noGrp="1"/>
          </p:cNvSpPr>
          <p:nvPr>
            <p:ph type="sldNum" sz="quarter" idx="12"/>
          </p:nvPr>
        </p:nvSpPr>
        <p:spPr/>
        <p:txBody>
          <a:bodyPr/>
          <a:lstStyle>
            <a:lvl1pPr>
              <a:defRPr/>
            </a:lvl1pPr>
          </a:lstStyle>
          <a:p>
            <a:pPr>
              <a:defRPr/>
            </a:pPr>
            <a:fld id="{5EB02682-99BC-D440-9408-3B01341DA4AF}" type="slidenum">
              <a:rPr lang="en-US" altLang="en-US"/>
              <a:pPr>
                <a:defRPr/>
              </a:pPr>
              <a:t>‹#›</a:t>
            </a:fld>
            <a:endParaRPr lang="en-US" altLang="en-US"/>
          </a:p>
        </p:txBody>
      </p:sp>
    </p:spTree>
    <p:extLst>
      <p:ext uri="{BB962C8B-B14F-4D97-AF65-F5344CB8AC3E}">
        <p14:creationId xmlns:p14="http://schemas.microsoft.com/office/powerpoint/2010/main" val="1294707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89257CB-0A6C-A34C-B198-9EEE2EEF166C}"/>
              </a:ext>
            </a:extLst>
          </p:cNvPr>
          <p:cNvSpPr>
            <a:spLocks noGrp="1"/>
          </p:cNvSpPr>
          <p:nvPr>
            <p:ph type="dt" sz="half" idx="10"/>
          </p:nvPr>
        </p:nvSpPr>
        <p:spPr/>
        <p:txBody>
          <a:bodyPr/>
          <a:lstStyle>
            <a:lvl1pPr>
              <a:defRPr/>
            </a:lvl1pPr>
          </a:lstStyle>
          <a:p>
            <a:pPr>
              <a:defRPr/>
            </a:pPr>
            <a:fld id="{8679C8A9-9C2D-CD42-8CF4-25721B30FFC8}" type="datetimeFigureOut">
              <a:rPr lang="en-US"/>
              <a:pPr>
                <a:defRPr/>
              </a:pPr>
              <a:t>1/11/2021</a:t>
            </a:fld>
            <a:endParaRPr lang="en-US"/>
          </a:p>
        </p:txBody>
      </p:sp>
      <p:sp>
        <p:nvSpPr>
          <p:cNvPr id="6" name="Footer Placeholder 4">
            <a:extLst>
              <a:ext uri="{FF2B5EF4-FFF2-40B4-BE49-F238E27FC236}">
                <a16:creationId xmlns:a16="http://schemas.microsoft.com/office/drawing/2014/main" id="{D5ED6F96-DF81-044A-8CC3-6A1E2A2D23C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9A0E8EB-B91B-AD49-B54C-5EFC46FB2546}"/>
              </a:ext>
            </a:extLst>
          </p:cNvPr>
          <p:cNvSpPr>
            <a:spLocks noGrp="1"/>
          </p:cNvSpPr>
          <p:nvPr>
            <p:ph type="sldNum" sz="quarter" idx="12"/>
          </p:nvPr>
        </p:nvSpPr>
        <p:spPr/>
        <p:txBody>
          <a:bodyPr/>
          <a:lstStyle>
            <a:lvl1pPr>
              <a:defRPr/>
            </a:lvl1pPr>
          </a:lstStyle>
          <a:p>
            <a:pPr>
              <a:defRPr/>
            </a:pPr>
            <a:fld id="{73D69293-A86C-9B46-8430-4F12C44DA609}" type="slidenum">
              <a:rPr lang="en-US" altLang="en-US"/>
              <a:pPr>
                <a:defRPr/>
              </a:pPr>
              <a:t>‹#›</a:t>
            </a:fld>
            <a:endParaRPr lang="en-US" altLang="en-US"/>
          </a:p>
        </p:txBody>
      </p:sp>
    </p:spTree>
    <p:extLst>
      <p:ext uri="{BB962C8B-B14F-4D97-AF65-F5344CB8AC3E}">
        <p14:creationId xmlns:p14="http://schemas.microsoft.com/office/powerpoint/2010/main" val="4046105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70DE499-F374-2540-AB5D-05F1C7ABEAB1}"/>
              </a:ext>
            </a:extLst>
          </p:cNvPr>
          <p:cNvSpPr>
            <a:spLocks noGrp="1"/>
          </p:cNvSpPr>
          <p:nvPr>
            <p:ph type="dt" sz="half" idx="10"/>
          </p:nvPr>
        </p:nvSpPr>
        <p:spPr/>
        <p:txBody>
          <a:bodyPr/>
          <a:lstStyle>
            <a:lvl1pPr>
              <a:defRPr/>
            </a:lvl1pPr>
          </a:lstStyle>
          <a:p>
            <a:pPr>
              <a:defRPr/>
            </a:pPr>
            <a:fld id="{84152DE5-53AA-8C48-BE77-FF3A6B4BBE06}" type="datetimeFigureOut">
              <a:rPr lang="en-US"/>
              <a:pPr>
                <a:defRPr/>
              </a:pPr>
              <a:t>1/11/2021</a:t>
            </a:fld>
            <a:endParaRPr lang="en-US"/>
          </a:p>
        </p:txBody>
      </p:sp>
      <p:sp>
        <p:nvSpPr>
          <p:cNvPr id="8" name="Footer Placeholder 4">
            <a:extLst>
              <a:ext uri="{FF2B5EF4-FFF2-40B4-BE49-F238E27FC236}">
                <a16:creationId xmlns:a16="http://schemas.microsoft.com/office/drawing/2014/main" id="{EFB5A7B2-1EEE-0946-A2C8-9BCBE8E07E6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3C64AE0-60D9-6147-8ABA-9B3BC63B79AF}"/>
              </a:ext>
            </a:extLst>
          </p:cNvPr>
          <p:cNvSpPr>
            <a:spLocks noGrp="1"/>
          </p:cNvSpPr>
          <p:nvPr>
            <p:ph type="sldNum" sz="quarter" idx="12"/>
          </p:nvPr>
        </p:nvSpPr>
        <p:spPr/>
        <p:txBody>
          <a:bodyPr/>
          <a:lstStyle>
            <a:lvl1pPr>
              <a:defRPr/>
            </a:lvl1pPr>
          </a:lstStyle>
          <a:p>
            <a:pPr>
              <a:defRPr/>
            </a:pPr>
            <a:fld id="{211F2F43-EB33-514E-BBB5-CED16F48186C}" type="slidenum">
              <a:rPr lang="en-US" altLang="en-US"/>
              <a:pPr>
                <a:defRPr/>
              </a:pPr>
              <a:t>‹#›</a:t>
            </a:fld>
            <a:endParaRPr lang="en-US" altLang="en-US"/>
          </a:p>
        </p:txBody>
      </p:sp>
    </p:spTree>
    <p:extLst>
      <p:ext uri="{BB962C8B-B14F-4D97-AF65-F5344CB8AC3E}">
        <p14:creationId xmlns:p14="http://schemas.microsoft.com/office/powerpoint/2010/main" val="202992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3CFA762-CF81-B24B-9AD8-998933FED5D4}"/>
              </a:ext>
            </a:extLst>
          </p:cNvPr>
          <p:cNvSpPr>
            <a:spLocks noGrp="1"/>
          </p:cNvSpPr>
          <p:nvPr>
            <p:ph type="dt" sz="half" idx="10"/>
          </p:nvPr>
        </p:nvSpPr>
        <p:spPr/>
        <p:txBody>
          <a:bodyPr/>
          <a:lstStyle>
            <a:lvl1pPr>
              <a:defRPr/>
            </a:lvl1pPr>
          </a:lstStyle>
          <a:p>
            <a:pPr>
              <a:defRPr/>
            </a:pPr>
            <a:fld id="{7FB1CC73-FA30-854E-B8AC-55CCEC82916D}" type="datetimeFigureOut">
              <a:rPr lang="en-US"/>
              <a:pPr>
                <a:defRPr/>
              </a:pPr>
              <a:t>1/11/2021</a:t>
            </a:fld>
            <a:endParaRPr lang="en-US"/>
          </a:p>
        </p:txBody>
      </p:sp>
      <p:sp>
        <p:nvSpPr>
          <p:cNvPr id="4" name="Footer Placeholder 4">
            <a:extLst>
              <a:ext uri="{FF2B5EF4-FFF2-40B4-BE49-F238E27FC236}">
                <a16:creationId xmlns:a16="http://schemas.microsoft.com/office/drawing/2014/main" id="{53BB0141-C9A0-604A-986C-34C0BB01340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FC70E65-2FD8-3D4E-AACB-42C6054B2E27}"/>
              </a:ext>
            </a:extLst>
          </p:cNvPr>
          <p:cNvSpPr>
            <a:spLocks noGrp="1"/>
          </p:cNvSpPr>
          <p:nvPr>
            <p:ph type="sldNum" sz="quarter" idx="12"/>
          </p:nvPr>
        </p:nvSpPr>
        <p:spPr/>
        <p:txBody>
          <a:bodyPr/>
          <a:lstStyle>
            <a:lvl1pPr>
              <a:defRPr/>
            </a:lvl1pPr>
          </a:lstStyle>
          <a:p>
            <a:pPr>
              <a:defRPr/>
            </a:pPr>
            <a:fld id="{7B93BB73-E670-2D4E-9787-2E88180249C6}" type="slidenum">
              <a:rPr lang="en-US" altLang="en-US"/>
              <a:pPr>
                <a:defRPr/>
              </a:pPr>
              <a:t>‹#›</a:t>
            </a:fld>
            <a:endParaRPr lang="en-US" altLang="en-US"/>
          </a:p>
        </p:txBody>
      </p:sp>
    </p:spTree>
    <p:extLst>
      <p:ext uri="{BB962C8B-B14F-4D97-AF65-F5344CB8AC3E}">
        <p14:creationId xmlns:p14="http://schemas.microsoft.com/office/powerpoint/2010/main" val="1650859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B7AA7D3-0617-C647-936F-0C9247FB4F09}"/>
              </a:ext>
            </a:extLst>
          </p:cNvPr>
          <p:cNvSpPr>
            <a:spLocks noGrp="1"/>
          </p:cNvSpPr>
          <p:nvPr>
            <p:ph type="dt" sz="half" idx="10"/>
          </p:nvPr>
        </p:nvSpPr>
        <p:spPr/>
        <p:txBody>
          <a:bodyPr/>
          <a:lstStyle>
            <a:lvl1pPr>
              <a:defRPr/>
            </a:lvl1pPr>
          </a:lstStyle>
          <a:p>
            <a:pPr>
              <a:defRPr/>
            </a:pPr>
            <a:fld id="{B488D8E5-D82A-9547-A96A-578538851B6C}" type="datetimeFigureOut">
              <a:rPr lang="en-US"/>
              <a:pPr>
                <a:defRPr/>
              </a:pPr>
              <a:t>1/11/2021</a:t>
            </a:fld>
            <a:endParaRPr lang="en-US"/>
          </a:p>
        </p:txBody>
      </p:sp>
      <p:sp>
        <p:nvSpPr>
          <p:cNvPr id="3" name="Footer Placeholder 4">
            <a:extLst>
              <a:ext uri="{FF2B5EF4-FFF2-40B4-BE49-F238E27FC236}">
                <a16:creationId xmlns:a16="http://schemas.microsoft.com/office/drawing/2014/main" id="{7ED04C53-7AE9-8740-9B5B-5524F65B21A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9799E3B-3ED8-3445-95AC-39F6C2C085A6}"/>
              </a:ext>
            </a:extLst>
          </p:cNvPr>
          <p:cNvSpPr>
            <a:spLocks noGrp="1"/>
          </p:cNvSpPr>
          <p:nvPr>
            <p:ph type="sldNum" sz="quarter" idx="12"/>
          </p:nvPr>
        </p:nvSpPr>
        <p:spPr/>
        <p:txBody>
          <a:bodyPr/>
          <a:lstStyle>
            <a:lvl1pPr>
              <a:defRPr/>
            </a:lvl1pPr>
          </a:lstStyle>
          <a:p>
            <a:pPr>
              <a:defRPr/>
            </a:pPr>
            <a:fld id="{6A14B7FE-15FB-D847-8376-5A40FE2C6A6F}" type="slidenum">
              <a:rPr lang="en-US" altLang="en-US"/>
              <a:pPr>
                <a:defRPr/>
              </a:pPr>
              <a:t>‹#›</a:t>
            </a:fld>
            <a:endParaRPr lang="en-US" altLang="en-US"/>
          </a:p>
        </p:txBody>
      </p:sp>
    </p:spTree>
    <p:extLst>
      <p:ext uri="{BB962C8B-B14F-4D97-AF65-F5344CB8AC3E}">
        <p14:creationId xmlns:p14="http://schemas.microsoft.com/office/powerpoint/2010/main" val="3993063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940FBB1-0558-7549-8C54-1A53282CA16E}"/>
              </a:ext>
            </a:extLst>
          </p:cNvPr>
          <p:cNvSpPr>
            <a:spLocks noGrp="1"/>
          </p:cNvSpPr>
          <p:nvPr>
            <p:ph type="dt" sz="half" idx="10"/>
          </p:nvPr>
        </p:nvSpPr>
        <p:spPr/>
        <p:txBody>
          <a:bodyPr/>
          <a:lstStyle>
            <a:lvl1pPr>
              <a:defRPr/>
            </a:lvl1pPr>
          </a:lstStyle>
          <a:p>
            <a:pPr>
              <a:defRPr/>
            </a:pPr>
            <a:fld id="{75E76B2D-68A9-CB4E-93E5-6D5A262BB86F}" type="datetimeFigureOut">
              <a:rPr lang="en-US"/>
              <a:pPr>
                <a:defRPr/>
              </a:pPr>
              <a:t>1/11/2021</a:t>
            </a:fld>
            <a:endParaRPr lang="en-US"/>
          </a:p>
        </p:txBody>
      </p:sp>
      <p:sp>
        <p:nvSpPr>
          <p:cNvPr id="6" name="Footer Placeholder 4">
            <a:extLst>
              <a:ext uri="{FF2B5EF4-FFF2-40B4-BE49-F238E27FC236}">
                <a16:creationId xmlns:a16="http://schemas.microsoft.com/office/drawing/2014/main" id="{F835FC3B-6383-9647-B123-F79C4E3E066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C7BF424-7244-6647-90C0-9580029E0FB5}"/>
              </a:ext>
            </a:extLst>
          </p:cNvPr>
          <p:cNvSpPr>
            <a:spLocks noGrp="1"/>
          </p:cNvSpPr>
          <p:nvPr>
            <p:ph type="sldNum" sz="quarter" idx="12"/>
          </p:nvPr>
        </p:nvSpPr>
        <p:spPr/>
        <p:txBody>
          <a:bodyPr/>
          <a:lstStyle>
            <a:lvl1pPr>
              <a:defRPr/>
            </a:lvl1pPr>
          </a:lstStyle>
          <a:p>
            <a:pPr>
              <a:defRPr/>
            </a:pPr>
            <a:fld id="{F13F2844-F251-9642-8049-18CAF4D658CB}" type="slidenum">
              <a:rPr lang="en-US" altLang="en-US"/>
              <a:pPr>
                <a:defRPr/>
              </a:pPr>
              <a:t>‹#›</a:t>
            </a:fld>
            <a:endParaRPr lang="en-US" altLang="en-US"/>
          </a:p>
        </p:txBody>
      </p:sp>
    </p:spTree>
    <p:extLst>
      <p:ext uri="{BB962C8B-B14F-4D97-AF65-F5344CB8AC3E}">
        <p14:creationId xmlns:p14="http://schemas.microsoft.com/office/powerpoint/2010/main" val="243724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749A9BC-2E56-0B4A-B508-2D6F3C94F3E7}"/>
              </a:ext>
            </a:extLst>
          </p:cNvPr>
          <p:cNvSpPr>
            <a:spLocks noGrp="1"/>
          </p:cNvSpPr>
          <p:nvPr>
            <p:ph type="dt" sz="half" idx="10"/>
          </p:nvPr>
        </p:nvSpPr>
        <p:spPr/>
        <p:txBody>
          <a:bodyPr/>
          <a:lstStyle>
            <a:lvl1pPr>
              <a:defRPr/>
            </a:lvl1pPr>
          </a:lstStyle>
          <a:p>
            <a:pPr>
              <a:defRPr/>
            </a:pPr>
            <a:fld id="{6C8B4EBA-C1EA-9540-A214-C7E9ADF2B8F1}" type="datetimeFigureOut">
              <a:rPr lang="en-US"/>
              <a:pPr>
                <a:defRPr/>
              </a:pPr>
              <a:t>1/11/2021</a:t>
            </a:fld>
            <a:endParaRPr lang="en-US"/>
          </a:p>
        </p:txBody>
      </p:sp>
      <p:sp>
        <p:nvSpPr>
          <p:cNvPr id="6" name="Footer Placeholder 4">
            <a:extLst>
              <a:ext uri="{FF2B5EF4-FFF2-40B4-BE49-F238E27FC236}">
                <a16:creationId xmlns:a16="http://schemas.microsoft.com/office/drawing/2014/main" id="{E9DA94A6-6CD6-F34F-BD32-FB3B42B262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7EC3DD4-F69D-E140-834B-3344F306425A}"/>
              </a:ext>
            </a:extLst>
          </p:cNvPr>
          <p:cNvSpPr>
            <a:spLocks noGrp="1"/>
          </p:cNvSpPr>
          <p:nvPr>
            <p:ph type="sldNum" sz="quarter" idx="12"/>
          </p:nvPr>
        </p:nvSpPr>
        <p:spPr/>
        <p:txBody>
          <a:bodyPr/>
          <a:lstStyle>
            <a:lvl1pPr>
              <a:defRPr/>
            </a:lvl1pPr>
          </a:lstStyle>
          <a:p>
            <a:pPr>
              <a:defRPr/>
            </a:pPr>
            <a:fld id="{37AC2886-5AA9-5945-BB84-180B73946532}" type="slidenum">
              <a:rPr lang="en-US" altLang="en-US"/>
              <a:pPr>
                <a:defRPr/>
              </a:pPr>
              <a:t>‹#›</a:t>
            </a:fld>
            <a:endParaRPr lang="en-US" altLang="en-US"/>
          </a:p>
        </p:txBody>
      </p:sp>
    </p:spTree>
    <p:extLst>
      <p:ext uri="{BB962C8B-B14F-4D97-AF65-F5344CB8AC3E}">
        <p14:creationId xmlns:p14="http://schemas.microsoft.com/office/powerpoint/2010/main" val="1811781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49036D9-54CE-0A43-AA4A-5C2F1EBD748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8573F6A-18B8-A646-9F9F-6F23C4F6F0F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927B535-DCFF-754F-944D-30BEDED40E99}"/>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92353D6E-F4D2-4640-AF5C-5591A17DA370}" type="datetimeFigureOut">
              <a:rPr lang="en-US"/>
              <a:pPr>
                <a:defRPr/>
              </a:pPr>
              <a:t>1/11/2021</a:t>
            </a:fld>
            <a:endParaRPr lang="en-US"/>
          </a:p>
        </p:txBody>
      </p:sp>
      <p:sp>
        <p:nvSpPr>
          <p:cNvPr id="5" name="Footer Placeholder 4">
            <a:extLst>
              <a:ext uri="{FF2B5EF4-FFF2-40B4-BE49-F238E27FC236}">
                <a16:creationId xmlns:a16="http://schemas.microsoft.com/office/drawing/2014/main" id="{A9F488C6-F7BA-064C-B5F3-8F4394A0410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1749778C-AFCA-8B4B-94BA-3001C6E90E1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25850654-29D1-BA45-AD09-A2C41EA71DA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46B5C9FA-586A-E14F-BC18-696A92ECF786}"/>
              </a:ext>
            </a:extLst>
          </p:cNvPr>
          <p:cNvSpPr>
            <a:spLocks noGrp="1"/>
          </p:cNvSpPr>
          <p:nvPr>
            <p:ph type="ctrTitle"/>
          </p:nvPr>
        </p:nvSpPr>
        <p:spPr>
          <a:xfrm>
            <a:off x="685800" y="1031875"/>
            <a:ext cx="7772400" cy="1470025"/>
          </a:xfrm>
        </p:spPr>
        <p:txBody>
          <a:bodyPr/>
          <a:lstStyle/>
          <a:p>
            <a:pPr eaLnBrk="1" hangingPunct="1"/>
            <a:r>
              <a:rPr lang="en-US" altLang="en-US">
                <a:latin typeface="Gabriel Weiss' Friends Font" pitchFamily="2" charset="0"/>
              </a:rPr>
              <a:t>Chapter 4</a:t>
            </a:r>
            <a:br>
              <a:rPr lang="en-US" altLang="en-US">
                <a:latin typeface="Gabriel Weiss' Friends Font" pitchFamily="2" charset="0"/>
              </a:rPr>
            </a:br>
            <a:r>
              <a:rPr lang="en-US" altLang="en-US">
                <a:latin typeface="Gabriel Weiss' Friends Font" pitchFamily="2" charset="0"/>
              </a:rPr>
              <a:t>Life in the Colonies</a:t>
            </a:r>
          </a:p>
        </p:txBody>
      </p:sp>
      <p:sp>
        <p:nvSpPr>
          <p:cNvPr id="15363" name="Subtitle 2">
            <a:extLst>
              <a:ext uri="{FF2B5EF4-FFF2-40B4-BE49-F238E27FC236}">
                <a16:creationId xmlns:a16="http://schemas.microsoft.com/office/drawing/2014/main" id="{795CDB2E-ED33-E941-A74A-A45A31FACC3F}"/>
              </a:ext>
            </a:extLst>
          </p:cNvPr>
          <p:cNvSpPr>
            <a:spLocks noGrp="1"/>
          </p:cNvSpPr>
          <p:nvPr>
            <p:ph type="subTitle" idx="1"/>
          </p:nvPr>
        </p:nvSpPr>
        <p:spPr>
          <a:xfrm>
            <a:off x="1371600" y="2501900"/>
            <a:ext cx="6400800" cy="1752600"/>
          </a:xfrm>
        </p:spPr>
        <p:txBody>
          <a:bodyPr/>
          <a:lstStyle/>
          <a:p>
            <a:pPr eaLnBrk="1" hangingPunct="1"/>
            <a:r>
              <a:rPr lang="en-US" altLang="en-US" sz="1800">
                <a:solidFill>
                  <a:schemeClr val="tx1"/>
                </a:solidFill>
              </a:rPr>
              <a:t>Pages: 99 - 123</a:t>
            </a:r>
          </a:p>
        </p:txBody>
      </p:sp>
      <p:pic>
        <p:nvPicPr>
          <p:cNvPr id="15364" name="Picture 2">
            <a:extLst>
              <a:ext uri="{FF2B5EF4-FFF2-40B4-BE49-F238E27FC236}">
                <a16:creationId xmlns:a16="http://schemas.microsoft.com/office/drawing/2014/main" id="{3B78D485-E220-344F-ADA5-69F4926AF1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0475" y="3013075"/>
            <a:ext cx="4251325"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744E73EA-B70E-F249-98D1-A05569CA7BA0}"/>
              </a:ext>
            </a:extLst>
          </p:cNvPr>
          <p:cNvSpPr>
            <a:spLocks noGrp="1"/>
          </p:cNvSpPr>
          <p:nvPr>
            <p:ph type="title"/>
          </p:nvPr>
        </p:nvSpPr>
        <p:spPr>
          <a:xfrm>
            <a:off x="0" y="0"/>
            <a:ext cx="5791200" cy="1143000"/>
          </a:xfrm>
        </p:spPr>
        <p:txBody>
          <a:bodyPr/>
          <a:lstStyle/>
          <a:p>
            <a:pPr eaLnBrk="1" hangingPunct="1"/>
            <a:r>
              <a:rPr lang="en-US" altLang="en-US"/>
              <a:t>Navigation Acts</a:t>
            </a:r>
          </a:p>
        </p:txBody>
      </p:sp>
      <p:sp>
        <p:nvSpPr>
          <p:cNvPr id="26626" name="Content Placeholder 2">
            <a:extLst>
              <a:ext uri="{FF2B5EF4-FFF2-40B4-BE49-F238E27FC236}">
                <a16:creationId xmlns:a16="http://schemas.microsoft.com/office/drawing/2014/main" id="{95FD2100-869C-5C47-B87B-FAEB361DD6CB}"/>
              </a:ext>
            </a:extLst>
          </p:cNvPr>
          <p:cNvSpPr>
            <a:spLocks noGrp="1"/>
          </p:cNvSpPr>
          <p:nvPr>
            <p:ph idx="1"/>
          </p:nvPr>
        </p:nvSpPr>
        <p:spPr>
          <a:xfrm>
            <a:off x="457200" y="1600200"/>
            <a:ext cx="4724400" cy="4525963"/>
          </a:xfrm>
        </p:spPr>
        <p:txBody>
          <a:bodyPr/>
          <a:lstStyle/>
          <a:p>
            <a:pPr eaLnBrk="1" hangingPunct="1"/>
            <a:r>
              <a:rPr lang="en-US" altLang="en-US" dirty="0"/>
              <a:t>The Navigation Acts were passed to strengthen the idea of mercantilism.  These laws would help </a:t>
            </a:r>
            <a:r>
              <a:rPr lang="en-US" altLang="en-US" b="1" dirty="0"/>
              <a:t>increase</a:t>
            </a:r>
            <a:r>
              <a:rPr lang="en-US" altLang="en-US" dirty="0"/>
              <a:t> England’s </a:t>
            </a:r>
            <a:r>
              <a:rPr lang="en-US" altLang="en-US" b="1" dirty="0"/>
              <a:t>economy</a:t>
            </a:r>
            <a:r>
              <a:rPr lang="en-US" altLang="en-US" dirty="0"/>
              <a:t> and put heavy </a:t>
            </a:r>
            <a:r>
              <a:rPr lang="en-US" altLang="en-US" b="1" u="sng" dirty="0">
                <a:solidFill>
                  <a:srgbClr val="0070C0"/>
                </a:solidFill>
              </a:rPr>
              <a:t>restrictions</a:t>
            </a:r>
            <a:r>
              <a:rPr lang="en-US" altLang="en-US" dirty="0"/>
              <a:t> on English </a:t>
            </a:r>
            <a:r>
              <a:rPr lang="en-US" altLang="en-US" b="1" u="sng" dirty="0">
                <a:solidFill>
                  <a:srgbClr val="0070C0"/>
                </a:solidFill>
              </a:rPr>
              <a:t>colonies</a:t>
            </a:r>
            <a:r>
              <a:rPr lang="en-US" altLang="en-US" dirty="0">
                <a:solidFill>
                  <a:srgbClr val="0070C0"/>
                </a:solidFill>
              </a:rPr>
              <a:t>.</a:t>
            </a:r>
          </a:p>
        </p:txBody>
      </p:sp>
      <p:pic>
        <p:nvPicPr>
          <p:cNvPr id="26627" name="Picture 3" descr="mercantilism.png">
            <a:extLst>
              <a:ext uri="{FF2B5EF4-FFF2-40B4-BE49-F238E27FC236}">
                <a16:creationId xmlns:a16="http://schemas.microsoft.com/office/drawing/2014/main" id="{AEB459EC-82A5-4E4D-B8CA-60EB8CFC59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0"/>
            <a:ext cx="3886200"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descr="England.jpg">
            <a:extLst>
              <a:ext uri="{FF2B5EF4-FFF2-40B4-BE49-F238E27FC236}">
                <a16:creationId xmlns:a16="http://schemas.microsoft.com/office/drawing/2014/main" id="{18E40190-9D5C-704F-AAEB-7FBDF3C1A3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6013" y="4267200"/>
            <a:ext cx="421798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0E2C2A65-BDD5-4D46-89CF-7388A3AFCB3A}"/>
              </a:ext>
            </a:extLst>
          </p:cNvPr>
          <p:cNvSpPr>
            <a:spLocks noGrp="1"/>
          </p:cNvSpPr>
          <p:nvPr>
            <p:ph type="title"/>
          </p:nvPr>
        </p:nvSpPr>
        <p:spPr/>
        <p:txBody>
          <a:bodyPr/>
          <a:lstStyle/>
          <a:p>
            <a:pPr eaLnBrk="1" hangingPunct="1"/>
            <a:r>
              <a:rPr lang="en-US" altLang="en-US"/>
              <a:t>Three Parts of the Navigation Acts</a:t>
            </a:r>
          </a:p>
        </p:txBody>
      </p:sp>
      <p:sp>
        <p:nvSpPr>
          <p:cNvPr id="24578" name="Content Placeholder 2">
            <a:extLst>
              <a:ext uri="{FF2B5EF4-FFF2-40B4-BE49-F238E27FC236}">
                <a16:creationId xmlns:a16="http://schemas.microsoft.com/office/drawing/2014/main" id="{37BC7580-8046-8244-B3F4-FEFE94B5AADD}"/>
              </a:ext>
            </a:extLst>
          </p:cNvPr>
          <p:cNvSpPr>
            <a:spLocks noGrp="1"/>
          </p:cNvSpPr>
          <p:nvPr>
            <p:ph idx="1"/>
          </p:nvPr>
        </p:nvSpPr>
        <p:spPr>
          <a:xfrm>
            <a:off x="228600" y="1600200"/>
            <a:ext cx="8686800" cy="4525963"/>
          </a:xfrm>
        </p:spPr>
        <p:txBody>
          <a:bodyPr/>
          <a:lstStyle/>
          <a:p>
            <a:pPr eaLnBrk="1" hangingPunct="1">
              <a:defRPr/>
            </a:pPr>
            <a:r>
              <a:rPr lang="en-US" altLang="en-US" dirty="0"/>
              <a:t>Shipment from Europe to English colonies had to go through England first.</a:t>
            </a:r>
          </a:p>
          <a:p>
            <a:pPr eaLnBrk="1" hangingPunct="1">
              <a:defRPr/>
            </a:pPr>
            <a:r>
              <a:rPr lang="en-US" altLang="en-US" dirty="0"/>
              <a:t>Any imports to England from the colonies had to come in ships built and owned by British subjects.</a:t>
            </a:r>
          </a:p>
          <a:p>
            <a:pPr eaLnBrk="1" hangingPunct="1">
              <a:defRPr/>
            </a:pPr>
            <a:r>
              <a:rPr lang="en-US" altLang="en-US" dirty="0"/>
              <a:t>The colonies could sell key products, such as tobacco and sugar, only to England.</a:t>
            </a:r>
          </a:p>
          <a:p>
            <a:pPr marL="0" indent="0" eaLnBrk="1" hangingPunct="1">
              <a:buFont typeface="Arial" panose="020B0604020202020204" pitchFamily="34" charset="0"/>
              <a:buNone/>
              <a:defRPr/>
            </a:pPr>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24" name="Group 24">
            <a:extLst>
              <a:ext uri="{FF2B5EF4-FFF2-40B4-BE49-F238E27FC236}">
                <a16:creationId xmlns:a16="http://schemas.microsoft.com/office/drawing/2014/main" id="{624D539D-EC06-3147-8A68-EB09F23C3449}"/>
              </a:ext>
            </a:extLst>
          </p:cNvPr>
          <p:cNvGraphicFramePr>
            <a:graphicFrameLocks noGrp="1"/>
          </p:cNvGraphicFramePr>
          <p:nvPr>
            <p:extLst>
              <p:ext uri="{D42A27DB-BD31-4B8C-83A1-F6EECF244321}">
                <p14:modId xmlns:p14="http://schemas.microsoft.com/office/powerpoint/2010/main" val="142986269"/>
              </p:ext>
            </p:extLst>
          </p:nvPr>
        </p:nvGraphicFramePr>
        <p:xfrm>
          <a:off x="685800" y="1379538"/>
          <a:ext cx="7848600" cy="4716612"/>
        </p:xfrm>
        <a:graphic>
          <a:graphicData uri="http://schemas.openxmlformats.org/drawingml/2006/table">
            <a:tbl>
              <a:tblPr/>
              <a:tblGrid>
                <a:gridCol w="1181510">
                  <a:extLst>
                    <a:ext uri="{9D8B030D-6E8A-4147-A177-3AD203B41FA5}">
                      <a16:colId xmlns:a16="http://schemas.microsoft.com/office/drawing/2014/main" val="20000"/>
                    </a:ext>
                  </a:extLst>
                </a:gridCol>
                <a:gridCol w="6667090">
                  <a:extLst>
                    <a:ext uri="{9D8B030D-6E8A-4147-A177-3AD203B41FA5}">
                      <a16:colId xmlns:a16="http://schemas.microsoft.com/office/drawing/2014/main" val="20001"/>
                    </a:ext>
                  </a:extLst>
                </a:gridCol>
              </a:tblGrid>
              <a:tr h="609531">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latin typeface="Verdana" pitchFamily="34" charset="0"/>
                        </a:rPr>
                        <a:t>Pros and Cons of the Navigation Acts</a:t>
                      </a:r>
                    </a:p>
                  </a:txBody>
                  <a:tcPr marL="137160" marR="137160" marT="137132" marB="13713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extLst>
                  <a:ext uri="{0D108BD9-81ED-4DB2-BD59-A6C34878D82A}">
                    <a16:rowId xmlns:a16="http://schemas.microsoft.com/office/drawing/2014/main" val="10000"/>
                  </a:ext>
                </a:extLst>
              </a:tr>
              <a:tr h="14603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Verdana" pitchFamily="34" charset="0"/>
                        </a:rPr>
                        <a:t>Pros</a:t>
                      </a:r>
                    </a:p>
                  </a:txBody>
                  <a:tcPr marL="137160" marR="137160" marT="137132" marB="1371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228600" marR="0" lvl="0" indent="-228600" algn="l" defTabSz="914400" rtl="0" eaLnBrk="1" fontAlgn="base" latinLnBrk="0" hangingPunct="1">
                        <a:lnSpc>
                          <a:spcPct val="100000"/>
                        </a:lnSpc>
                        <a:spcBef>
                          <a:spcPts val="0"/>
                        </a:spcBef>
                        <a:spcAft>
                          <a:spcPts val="700"/>
                        </a:spcAft>
                        <a:buClrTx/>
                        <a:buSzTx/>
                        <a:buFontTx/>
                        <a:buChar char="•"/>
                        <a:tabLst/>
                      </a:pPr>
                      <a:r>
                        <a:rPr kumimoji="0" lang="en-US" sz="1800" b="0" i="0" u="none" strike="noStrike" cap="none" normalizeH="0" baseline="0" dirty="0">
                          <a:ln>
                            <a:noFill/>
                          </a:ln>
                          <a:solidFill>
                            <a:schemeClr val="tx1"/>
                          </a:solidFill>
                          <a:effectLst/>
                          <a:latin typeface="Verdana" pitchFamily="34" charset="0"/>
                        </a:rPr>
                        <a:t>Colonial traders had a </a:t>
                      </a:r>
                      <a:r>
                        <a:rPr kumimoji="0" lang="en-US" sz="1800" b="1" i="0" u="none" strike="noStrike" cap="none" normalizeH="0" baseline="0" dirty="0">
                          <a:ln>
                            <a:noFill/>
                          </a:ln>
                          <a:solidFill>
                            <a:schemeClr val="tx1"/>
                          </a:solidFill>
                          <a:effectLst/>
                          <a:latin typeface="Verdana" pitchFamily="34" charset="0"/>
                        </a:rPr>
                        <a:t>sure market for their goods </a:t>
                      </a:r>
                      <a:r>
                        <a:rPr kumimoji="0" lang="en-US" sz="1800" b="0" i="0" u="none" strike="noStrike" cap="none" normalizeH="0" baseline="0" dirty="0">
                          <a:ln>
                            <a:noFill/>
                          </a:ln>
                          <a:solidFill>
                            <a:schemeClr val="tx1"/>
                          </a:solidFill>
                          <a:effectLst/>
                          <a:latin typeface="Verdana" pitchFamily="34" charset="0"/>
                        </a:rPr>
                        <a:t>in England.</a:t>
                      </a:r>
                    </a:p>
                    <a:p>
                      <a:pPr marL="228600" marR="0" lvl="0" indent="-228600" algn="l" defTabSz="914400" rtl="0" eaLnBrk="1" fontAlgn="base" latinLnBrk="0" hangingPunct="1">
                        <a:lnSpc>
                          <a:spcPct val="100000"/>
                        </a:lnSpc>
                        <a:spcBef>
                          <a:spcPts val="0"/>
                        </a:spcBef>
                        <a:spcAft>
                          <a:spcPts val="700"/>
                        </a:spcAft>
                        <a:buClrTx/>
                        <a:buSzTx/>
                        <a:buFontTx/>
                        <a:buChar char="•"/>
                        <a:tabLst/>
                      </a:pPr>
                      <a:r>
                        <a:rPr kumimoji="0" lang="en-US" sz="1800" b="0" i="0" u="none" strike="noStrike" cap="none" normalizeH="0" baseline="0" dirty="0">
                          <a:ln>
                            <a:noFill/>
                          </a:ln>
                          <a:solidFill>
                            <a:schemeClr val="tx1"/>
                          </a:solidFill>
                          <a:effectLst/>
                          <a:latin typeface="Verdana" pitchFamily="34" charset="0"/>
                        </a:rPr>
                        <a:t>The law contributed to a </a:t>
                      </a:r>
                      <a:r>
                        <a:rPr kumimoji="0" lang="en-US" sz="1800" b="1" i="0" u="none" strike="noStrike" cap="none" normalizeH="0" baseline="0" dirty="0">
                          <a:ln>
                            <a:noFill/>
                          </a:ln>
                          <a:solidFill>
                            <a:schemeClr val="tx1"/>
                          </a:solidFill>
                          <a:effectLst/>
                          <a:latin typeface="Verdana" pitchFamily="34" charset="0"/>
                        </a:rPr>
                        <a:t>booming shipbuilding industry </a:t>
                      </a:r>
                      <a:r>
                        <a:rPr kumimoji="0" lang="en-US" sz="1800" b="0" i="0" u="none" strike="noStrike" cap="none" normalizeH="0" baseline="0" dirty="0">
                          <a:ln>
                            <a:noFill/>
                          </a:ln>
                          <a:solidFill>
                            <a:schemeClr val="tx1"/>
                          </a:solidFill>
                          <a:effectLst/>
                          <a:latin typeface="Verdana" pitchFamily="34" charset="0"/>
                        </a:rPr>
                        <a:t>in New England.</a:t>
                      </a:r>
                    </a:p>
                  </a:txBody>
                  <a:tcPr marL="137160" marR="137160" marT="137132" marB="1371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26465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Verdana" pitchFamily="34" charset="0"/>
                        </a:rPr>
                        <a:t>Cons</a:t>
                      </a:r>
                    </a:p>
                  </a:txBody>
                  <a:tcPr marL="137160" marR="137160" marT="137132" marB="1371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228600" marR="0" lvl="0" indent="-228600" algn="l" defTabSz="914400" rtl="0" eaLnBrk="1" fontAlgn="base" latinLnBrk="0" hangingPunct="1">
                        <a:lnSpc>
                          <a:spcPct val="100000"/>
                        </a:lnSpc>
                        <a:spcBef>
                          <a:spcPts val="0"/>
                        </a:spcBef>
                        <a:spcAft>
                          <a:spcPts val="700"/>
                        </a:spcAft>
                        <a:buClrTx/>
                        <a:buSzTx/>
                        <a:buFontTx/>
                        <a:buChar char="•"/>
                        <a:tabLst/>
                      </a:pPr>
                      <a:r>
                        <a:rPr kumimoji="0" lang="en-US" sz="1800" b="0" i="0" u="none" strike="noStrike" cap="none" normalizeH="0" baseline="0" dirty="0">
                          <a:ln>
                            <a:noFill/>
                          </a:ln>
                          <a:solidFill>
                            <a:schemeClr val="tx1"/>
                          </a:solidFill>
                          <a:effectLst/>
                          <a:latin typeface="Verdana" pitchFamily="34" charset="0"/>
                        </a:rPr>
                        <a:t>Many colonists began to resent the Acts because they thought the Acts </a:t>
                      </a:r>
                      <a:r>
                        <a:rPr kumimoji="0" lang="en-US" sz="1800" b="1" i="0" u="none" strike="noStrike" cap="none" normalizeH="0" baseline="0" dirty="0">
                          <a:ln>
                            <a:noFill/>
                          </a:ln>
                          <a:solidFill>
                            <a:schemeClr val="tx1"/>
                          </a:solidFill>
                          <a:effectLst/>
                          <a:latin typeface="Verdana" pitchFamily="34" charset="0"/>
                        </a:rPr>
                        <a:t>favored English merchants </a:t>
                      </a:r>
                      <a:r>
                        <a:rPr kumimoji="0" lang="en-US" sz="1800" b="0" i="0" u="none" strike="noStrike" cap="none" normalizeH="0" baseline="0" dirty="0">
                          <a:ln>
                            <a:noFill/>
                          </a:ln>
                          <a:solidFill>
                            <a:schemeClr val="tx1"/>
                          </a:solidFill>
                          <a:effectLst/>
                          <a:latin typeface="Verdana" pitchFamily="34" charset="0"/>
                        </a:rPr>
                        <a:t>at the colonists’ expense.</a:t>
                      </a:r>
                      <a:endParaRPr kumimoji="0" lang="en-US" sz="1800" b="1" i="0" u="none" strike="noStrike" cap="none" normalizeH="0" baseline="0" dirty="0">
                        <a:ln>
                          <a:noFill/>
                        </a:ln>
                        <a:solidFill>
                          <a:srgbClr val="FF0000"/>
                        </a:solidFill>
                        <a:effectLst/>
                        <a:latin typeface="Verdana" pitchFamily="34" charset="0"/>
                      </a:endParaRPr>
                    </a:p>
                    <a:p>
                      <a:pPr marL="228600" marR="0" lvl="0" indent="-228600" algn="l" defTabSz="914400" rtl="0" eaLnBrk="1" fontAlgn="base" latinLnBrk="0" hangingPunct="1">
                        <a:lnSpc>
                          <a:spcPct val="100000"/>
                        </a:lnSpc>
                        <a:spcBef>
                          <a:spcPts val="0"/>
                        </a:spcBef>
                        <a:spcAft>
                          <a:spcPts val="700"/>
                        </a:spcAft>
                        <a:buClrTx/>
                        <a:buSzTx/>
                        <a:buFontTx/>
                        <a:buChar char="•"/>
                        <a:tabLst/>
                      </a:pPr>
                      <a:r>
                        <a:rPr kumimoji="0" lang="en-US" sz="1800" b="0" i="0" u="none" strike="noStrike" cap="none" normalizeH="0" baseline="0" dirty="0">
                          <a:ln>
                            <a:noFill/>
                          </a:ln>
                          <a:solidFill>
                            <a:schemeClr val="tx1"/>
                          </a:solidFill>
                          <a:effectLst/>
                          <a:latin typeface="Verdana" pitchFamily="34" charset="0"/>
                        </a:rPr>
                        <a:t>Some colonists thought they </a:t>
                      </a:r>
                      <a:r>
                        <a:rPr kumimoji="0" lang="en-US" sz="1800" b="1" i="0" u="none" strike="noStrike" cap="none" normalizeH="0" baseline="0" dirty="0">
                          <a:ln>
                            <a:noFill/>
                          </a:ln>
                          <a:solidFill>
                            <a:schemeClr val="tx1"/>
                          </a:solidFill>
                          <a:effectLst/>
                          <a:latin typeface="Verdana" pitchFamily="34" charset="0"/>
                        </a:rPr>
                        <a:t>could make more money if they were free </a:t>
                      </a:r>
                      <a:r>
                        <a:rPr kumimoji="0" lang="en-US" sz="1800" b="0" i="0" u="none" strike="noStrike" cap="none" normalizeH="0" baseline="0" dirty="0">
                          <a:ln>
                            <a:noFill/>
                          </a:ln>
                          <a:solidFill>
                            <a:schemeClr val="tx1"/>
                          </a:solidFill>
                          <a:effectLst/>
                          <a:latin typeface="Verdana" pitchFamily="34" charset="0"/>
                        </a:rPr>
                        <a:t>to sell to foreign markets themselves.</a:t>
                      </a:r>
                    </a:p>
                    <a:p>
                      <a:pPr marL="228600" marR="0" lvl="0" indent="-228600" algn="l" defTabSz="914400" rtl="0" eaLnBrk="1" fontAlgn="base" latinLnBrk="0" hangingPunct="1">
                        <a:lnSpc>
                          <a:spcPct val="100000"/>
                        </a:lnSpc>
                        <a:spcBef>
                          <a:spcPts val="0"/>
                        </a:spcBef>
                        <a:spcAft>
                          <a:spcPts val="700"/>
                        </a:spcAft>
                        <a:buClrTx/>
                        <a:buSzTx/>
                        <a:buFontTx/>
                        <a:buChar char="•"/>
                        <a:tabLst/>
                      </a:pPr>
                      <a:r>
                        <a:rPr kumimoji="0" lang="en-US" sz="1800" b="0" i="0" u="none" strike="noStrike" cap="none" normalizeH="0" baseline="0" dirty="0">
                          <a:ln>
                            <a:noFill/>
                          </a:ln>
                          <a:solidFill>
                            <a:schemeClr val="tx1"/>
                          </a:solidFill>
                          <a:effectLst/>
                          <a:latin typeface="Verdana" pitchFamily="34" charset="0"/>
                        </a:rPr>
                        <a:t>Some colonists </a:t>
                      </a:r>
                      <a:r>
                        <a:rPr kumimoji="0" lang="en-US" sz="1800" b="1" i="0" u="sng" strike="noStrike" cap="none" normalizeH="0" baseline="0" dirty="0">
                          <a:ln>
                            <a:noFill/>
                          </a:ln>
                          <a:solidFill>
                            <a:srgbClr val="0070C0"/>
                          </a:solidFill>
                          <a:effectLst/>
                          <a:latin typeface="Verdana" pitchFamily="34" charset="0"/>
                        </a:rPr>
                        <a:t>smuggled</a:t>
                      </a:r>
                      <a:r>
                        <a:rPr kumimoji="0" lang="en-US" sz="1800" b="0" i="0" u="none" strike="noStrike" cap="none" normalizeH="0" baseline="0" dirty="0">
                          <a:ln>
                            <a:noFill/>
                          </a:ln>
                          <a:solidFill>
                            <a:schemeClr val="tx1"/>
                          </a:solidFill>
                          <a:effectLst/>
                          <a:latin typeface="Verdana" pitchFamily="34" charset="0"/>
                        </a:rPr>
                        <a:t> goods to foreign markets to </a:t>
                      </a:r>
                      <a:r>
                        <a:rPr kumimoji="0" lang="en-US" sz="1800" b="1" i="0" u="sng" strike="noStrike" cap="none" normalizeH="0" baseline="0" dirty="0">
                          <a:ln>
                            <a:noFill/>
                          </a:ln>
                          <a:solidFill>
                            <a:srgbClr val="0070C0"/>
                          </a:solidFill>
                          <a:effectLst/>
                          <a:latin typeface="Verdana" pitchFamily="34" charset="0"/>
                        </a:rPr>
                        <a:t>avoid</a:t>
                      </a:r>
                      <a:r>
                        <a:rPr kumimoji="0" lang="en-US" sz="1800" b="0" i="0" u="none" strike="noStrike" cap="none" normalizeH="0" baseline="0" dirty="0">
                          <a:ln>
                            <a:noFill/>
                          </a:ln>
                          <a:solidFill>
                            <a:schemeClr val="tx1"/>
                          </a:solidFill>
                          <a:effectLst/>
                          <a:latin typeface="Verdana" pitchFamily="34" charset="0"/>
                        </a:rPr>
                        <a:t> the Navigation Acts.</a:t>
                      </a:r>
                    </a:p>
                  </a:txBody>
                  <a:tcPr marL="137160" marR="137160" marT="137132" marB="1371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1CC640D7-8472-9843-87CD-8114BF7C7C11}"/>
              </a:ext>
            </a:extLst>
          </p:cNvPr>
          <p:cNvSpPr>
            <a:spLocks noGrp="1"/>
          </p:cNvSpPr>
          <p:nvPr>
            <p:ph type="title"/>
          </p:nvPr>
        </p:nvSpPr>
        <p:spPr/>
        <p:txBody>
          <a:bodyPr/>
          <a:lstStyle/>
          <a:p>
            <a:pPr eaLnBrk="1" hangingPunct="1"/>
            <a:r>
              <a:rPr lang="en-US" altLang="en-US"/>
              <a:t>Section 2: Colonial Society</a:t>
            </a:r>
          </a:p>
        </p:txBody>
      </p:sp>
      <p:sp>
        <p:nvSpPr>
          <p:cNvPr id="29698" name="Content Placeholder 2">
            <a:extLst>
              <a:ext uri="{FF2B5EF4-FFF2-40B4-BE49-F238E27FC236}">
                <a16:creationId xmlns:a16="http://schemas.microsoft.com/office/drawing/2014/main" id="{CF5E8051-D32A-6747-956E-9F0FF59E8178}"/>
              </a:ext>
            </a:extLst>
          </p:cNvPr>
          <p:cNvSpPr>
            <a:spLocks noGrp="1"/>
          </p:cNvSpPr>
          <p:nvPr>
            <p:ph idx="1"/>
          </p:nvPr>
        </p:nvSpPr>
        <p:spPr/>
        <p:txBody>
          <a:bodyPr/>
          <a:lstStyle/>
          <a:p>
            <a:pPr eaLnBrk="1" hangingPunct="1"/>
            <a:r>
              <a:rPr lang="en-US" altLang="en-US"/>
              <a:t>How did colonial life take shape?</a:t>
            </a:r>
          </a:p>
          <a:p>
            <a:pPr eaLnBrk="1" hangingPunct="1"/>
            <a:r>
              <a:rPr lang="en-US" altLang="en-US"/>
              <a:t>What were the characteristics of colonial society?</a:t>
            </a:r>
          </a:p>
          <a:p>
            <a:pPr eaLnBrk="1" hangingPunct="1"/>
            <a:r>
              <a:rPr lang="en-US" altLang="en-US"/>
              <a:t>What were the social roots of colonial settlements in the Americas?</a:t>
            </a:r>
          </a:p>
          <a:p>
            <a:pPr eaLnBrk="1" hangingPunct="1"/>
            <a:r>
              <a:rPr lang="en-US" altLang="en-US"/>
              <a:t>What kinds of social systems were created to satisfy religious and cultural needs?</a:t>
            </a:r>
          </a:p>
          <a:p>
            <a:pPr eaLnBrk="1" hangingPunct="1"/>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5679AA63-7AE0-494A-91B3-CDEB4F1277C5}"/>
              </a:ext>
            </a:extLst>
          </p:cNvPr>
          <p:cNvSpPr>
            <a:spLocks noGrp="1"/>
          </p:cNvSpPr>
          <p:nvPr>
            <p:ph type="title"/>
          </p:nvPr>
        </p:nvSpPr>
        <p:spPr/>
        <p:txBody>
          <a:bodyPr/>
          <a:lstStyle/>
          <a:p>
            <a:pPr eaLnBrk="1" hangingPunct="1"/>
            <a:r>
              <a:rPr lang="en-US" altLang="en-US"/>
              <a:t>Life on the Farm</a:t>
            </a:r>
          </a:p>
        </p:txBody>
      </p:sp>
      <p:sp>
        <p:nvSpPr>
          <p:cNvPr id="30722" name="Content Placeholder 2">
            <a:extLst>
              <a:ext uri="{FF2B5EF4-FFF2-40B4-BE49-F238E27FC236}">
                <a16:creationId xmlns:a16="http://schemas.microsoft.com/office/drawing/2014/main" id="{338FD9EE-3603-7040-9878-9AAB3632551D}"/>
              </a:ext>
            </a:extLst>
          </p:cNvPr>
          <p:cNvSpPr>
            <a:spLocks noGrp="1"/>
          </p:cNvSpPr>
          <p:nvPr>
            <p:ph idx="1"/>
          </p:nvPr>
        </p:nvSpPr>
        <p:spPr/>
        <p:txBody>
          <a:bodyPr/>
          <a:lstStyle/>
          <a:p>
            <a:pPr eaLnBrk="1" hangingPunct="1"/>
            <a:r>
              <a:rPr lang="en-US" altLang="en-US"/>
              <a:t>Families needed to be self-sufficient and had to help on the family farm planting, cultivating and harvesting crops.</a:t>
            </a:r>
          </a:p>
          <a:p>
            <a:pPr eaLnBrk="1" hangingPunct="1"/>
            <a:r>
              <a:rPr lang="en-US" altLang="en-US"/>
              <a:t>Families usually lived together on the farm with there extended family members, which would include parents and their children, grandparents, aunts, uncles and cousins.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236AF4CC-DAEC-D742-B736-3B57BC4D8CCE}"/>
              </a:ext>
            </a:extLst>
          </p:cNvPr>
          <p:cNvSpPr>
            <a:spLocks noGrp="1"/>
          </p:cNvSpPr>
          <p:nvPr>
            <p:ph type="title"/>
          </p:nvPr>
        </p:nvSpPr>
        <p:spPr/>
        <p:txBody>
          <a:bodyPr/>
          <a:lstStyle/>
          <a:p>
            <a:pPr eaLnBrk="1" hangingPunct="1"/>
            <a:r>
              <a:rPr lang="en-US" altLang="en-US"/>
              <a:t>Women’s Role?</a:t>
            </a:r>
          </a:p>
        </p:txBody>
      </p:sp>
      <p:sp>
        <p:nvSpPr>
          <p:cNvPr id="3" name="Content Placeholder 2">
            <a:extLst>
              <a:ext uri="{FF2B5EF4-FFF2-40B4-BE49-F238E27FC236}">
                <a16:creationId xmlns:a16="http://schemas.microsoft.com/office/drawing/2014/main" id="{A4988B23-A5C7-AE4B-ACE1-DF16570F44EA}"/>
              </a:ext>
            </a:extLst>
          </p:cNvPr>
          <p:cNvSpPr>
            <a:spLocks noGrp="1"/>
          </p:cNvSpPr>
          <p:nvPr>
            <p:ph idx="1"/>
          </p:nvPr>
        </p:nvSpPr>
        <p:spPr/>
        <p:txBody>
          <a:bodyPr rtlCol="0">
            <a:normAutofit fontScale="85000" lnSpcReduction="10000"/>
          </a:bodyPr>
          <a:lstStyle/>
          <a:p>
            <a:pPr eaLnBrk="1" fontAlgn="auto" hangingPunct="1">
              <a:spcAft>
                <a:spcPts val="0"/>
              </a:spcAft>
              <a:defRPr/>
            </a:pPr>
            <a:r>
              <a:rPr lang="en-US" b="1" u="sng" dirty="0">
                <a:solidFill>
                  <a:srgbClr val="0070C0"/>
                </a:solidFill>
              </a:rPr>
              <a:t>Women</a:t>
            </a:r>
            <a:r>
              <a:rPr lang="en-US" dirty="0"/>
              <a:t> were expected to handle childcare and </a:t>
            </a:r>
            <a:r>
              <a:rPr lang="en-US" b="1" u="sng" dirty="0">
                <a:solidFill>
                  <a:srgbClr val="0070C0"/>
                </a:solidFill>
              </a:rPr>
              <a:t>domestic</a:t>
            </a:r>
            <a:r>
              <a:rPr lang="en-US" dirty="0"/>
              <a:t> responsibilities and had little or no role in </a:t>
            </a:r>
            <a:r>
              <a:rPr lang="en-US" b="1" dirty="0"/>
              <a:t>public</a:t>
            </a:r>
            <a:r>
              <a:rPr lang="en-US" dirty="0"/>
              <a:t> life.</a:t>
            </a:r>
          </a:p>
          <a:p>
            <a:pPr eaLnBrk="1" fontAlgn="auto" hangingPunct="1">
              <a:spcAft>
                <a:spcPts val="0"/>
              </a:spcAft>
              <a:defRPr/>
            </a:pPr>
            <a:r>
              <a:rPr lang="en-US" dirty="0"/>
              <a:t>Women often married men </a:t>
            </a:r>
            <a:r>
              <a:rPr lang="en-US" b="1" u="sng" dirty="0">
                <a:solidFill>
                  <a:srgbClr val="0070C0"/>
                </a:solidFill>
              </a:rPr>
              <a:t>chosen</a:t>
            </a:r>
            <a:r>
              <a:rPr lang="en-US" dirty="0"/>
              <a:t> by their </a:t>
            </a:r>
            <a:r>
              <a:rPr lang="en-US" b="1" u="sng" dirty="0">
                <a:solidFill>
                  <a:srgbClr val="0070C0"/>
                </a:solidFill>
              </a:rPr>
              <a:t>parents</a:t>
            </a:r>
            <a:r>
              <a:rPr lang="en-US" dirty="0"/>
              <a:t>.</a:t>
            </a:r>
          </a:p>
          <a:p>
            <a:pPr eaLnBrk="1" fontAlgn="auto" hangingPunct="1">
              <a:spcAft>
                <a:spcPts val="0"/>
              </a:spcAft>
              <a:defRPr/>
            </a:pPr>
            <a:r>
              <a:rPr lang="en-US" dirty="0"/>
              <a:t>Romantic love was not considered the most important reason for marriage.</a:t>
            </a:r>
          </a:p>
          <a:p>
            <a:pPr eaLnBrk="1" fontAlgn="auto" hangingPunct="1">
              <a:spcAft>
                <a:spcPts val="0"/>
              </a:spcAft>
              <a:defRPr/>
            </a:pPr>
            <a:r>
              <a:rPr lang="en-US" dirty="0"/>
              <a:t>Any property or money a woman would earn would belong to her husband.</a:t>
            </a:r>
          </a:p>
          <a:p>
            <a:pPr eaLnBrk="1" fontAlgn="auto" hangingPunct="1">
              <a:spcAft>
                <a:spcPts val="0"/>
              </a:spcAft>
              <a:defRPr/>
            </a:pPr>
            <a:r>
              <a:rPr lang="en-US" dirty="0"/>
              <a:t>Women would cook, do laundry, spin yarn, made clothing, tended the garden, milked the cows and preserved the food.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043C9AE1-A8DC-D64D-965A-DF987BB8C0CE}"/>
              </a:ext>
            </a:extLst>
          </p:cNvPr>
          <p:cNvSpPr>
            <a:spLocks noGrp="1"/>
          </p:cNvSpPr>
          <p:nvPr>
            <p:ph type="title"/>
          </p:nvPr>
        </p:nvSpPr>
        <p:spPr/>
        <p:txBody>
          <a:bodyPr/>
          <a:lstStyle/>
          <a:p>
            <a:r>
              <a:rPr lang="en-US" altLang="en-US"/>
              <a:t>Colonial Children</a:t>
            </a:r>
          </a:p>
        </p:txBody>
      </p:sp>
      <p:sp>
        <p:nvSpPr>
          <p:cNvPr id="32770" name="Content Placeholder 2">
            <a:extLst>
              <a:ext uri="{FF2B5EF4-FFF2-40B4-BE49-F238E27FC236}">
                <a16:creationId xmlns:a16="http://schemas.microsoft.com/office/drawing/2014/main" id="{ABD6464E-0F72-B443-9994-AEC8A23959E2}"/>
              </a:ext>
            </a:extLst>
          </p:cNvPr>
          <p:cNvSpPr>
            <a:spLocks noGrp="1"/>
          </p:cNvSpPr>
          <p:nvPr>
            <p:ph idx="1"/>
          </p:nvPr>
        </p:nvSpPr>
        <p:spPr>
          <a:xfrm>
            <a:off x="457200" y="1433513"/>
            <a:ext cx="8229600" cy="4525962"/>
          </a:xfrm>
        </p:spPr>
        <p:txBody>
          <a:bodyPr/>
          <a:lstStyle/>
          <a:p>
            <a:r>
              <a:rPr lang="en-US" altLang="en-US" sz="3100" dirty="0"/>
              <a:t>At around age </a:t>
            </a:r>
            <a:r>
              <a:rPr lang="en-US" altLang="en-US" sz="3100" b="1" u="sng" dirty="0">
                <a:solidFill>
                  <a:srgbClr val="0070C0"/>
                </a:solidFill>
              </a:rPr>
              <a:t>7</a:t>
            </a:r>
            <a:r>
              <a:rPr lang="en-US" altLang="en-US" sz="3100" dirty="0"/>
              <a:t>, colonial children were expected to begin </a:t>
            </a:r>
            <a:r>
              <a:rPr lang="en-US" altLang="en-US" sz="3100" b="1" u="sng" dirty="0">
                <a:solidFill>
                  <a:srgbClr val="0070C0"/>
                </a:solidFill>
              </a:rPr>
              <a:t>working</a:t>
            </a:r>
            <a:r>
              <a:rPr lang="en-US" altLang="en-US" sz="3100" dirty="0"/>
              <a:t>.</a:t>
            </a:r>
          </a:p>
          <a:p>
            <a:pPr lvl="1"/>
            <a:r>
              <a:rPr lang="en-US" altLang="en-US" sz="2700" dirty="0"/>
              <a:t>household or farm chores</a:t>
            </a:r>
          </a:p>
          <a:p>
            <a:pPr lvl="1"/>
            <a:r>
              <a:rPr lang="en-US" altLang="en-US" sz="2700" dirty="0"/>
              <a:t>Poor - might become servants in other families.</a:t>
            </a:r>
          </a:p>
          <a:p>
            <a:r>
              <a:rPr lang="en-US" altLang="en-US" sz="3100" dirty="0"/>
              <a:t>Boys who were learning trades began as </a:t>
            </a:r>
            <a:r>
              <a:rPr lang="en-US" altLang="en-US" sz="3100" b="1" u="sng" dirty="0">
                <a:solidFill>
                  <a:srgbClr val="0070C0"/>
                </a:solidFill>
              </a:rPr>
              <a:t>apprentices</a:t>
            </a:r>
            <a:r>
              <a:rPr lang="en-US" altLang="en-US" sz="3100" dirty="0"/>
              <a:t> and then worked independently.</a:t>
            </a:r>
          </a:p>
          <a:p>
            <a:endParaRPr lang="en-US" altLang="en-US" sz="3100" dirty="0"/>
          </a:p>
          <a:p>
            <a:endParaRPr lang="en-US" altLang="en-US" sz="3100" dirty="0"/>
          </a:p>
          <a:p>
            <a:endParaRPr lang="en-US" altLang="en-US" dirty="0"/>
          </a:p>
          <a:p>
            <a:endParaRPr lang="en-US" altLang="en-US" dirty="0"/>
          </a:p>
          <a:p>
            <a:endParaRPr lang="en-US" altLang="en-US" dirty="0"/>
          </a:p>
        </p:txBody>
      </p:sp>
      <p:pic>
        <p:nvPicPr>
          <p:cNvPr id="4" name="Picture 3" descr="ch04_img_ahon_se_p0110.jpg">
            <a:extLst>
              <a:ext uri="{FF2B5EF4-FFF2-40B4-BE49-F238E27FC236}">
                <a16:creationId xmlns:a16="http://schemas.microsoft.com/office/drawing/2014/main" id="{9C6281E3-9EF9-A24A-9436-71F3E058797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35888" y="4495800"/>
            <a:ext cx="142875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36F3749E-D7F2-2C4A-8016-2194B669DBBA}"/>
              </a:ext>
            </a:extLst>
          </p:cNvPr>
          <p:cNvSpPr>
            <a:spLocks noGrp="1"/>
          </p:cNvSpPr>
          <p:nvPr>
            <p:ph type="title"/>
          </p:nvPr>
        </p:nvSpPr>
        <p:spPr/>
        <p:txBody>
          <a:bodyPr/>
          <a:lstStyle/>
          <a:p>
            <a:pPr eaLnBrk="1" hangingPunct="1"/>
            <a:r>
              <a:rPr lang="en-US" altLang="en-US"/>
              <a:t>Upper Class Colonial Society</a:t>
            </a:r>
          </a:p>
        </p:txBody>
      </p:sp>
      <p:sp>
        <p:nvSpPr>
          <p:cNvPr id="33794" name="Content Placeholder 2">
            <a:extLst>
              <a:ext uri="{FF2B5EF4-FFF2-40B4-BE49-F238E27FC236}">
                <a16:creationId xmlns:a16="http://schemas.microsoft.com/office/drawing/2014/main" id="{D2924293-3839-AF49-B4C9-0F32715A3E13}"/>
              </a:ext>
            </a:extLst>
          </p:cNvPr>
          <p:cNvSpPr>
            <a:spLocks noGrp="1"/>
          </p:cNvSpPr>
          <p:nvPr>
            <p:ph idx="1"/>
          </p:nvPr>
        </p:nvSpPr>
        <p:spPr/>
        <p:txBody>
          <a:bodyPr/>
          <a:lstStyle/>
          <a:p>
            <a:pPr eaLnBrk="1" hangingPunct="1"/>
            <a:r>
              <a:rPr lang="en-US" altLang="en-US" dirty="0"/>
              <a:t>The upper class of colonial society was known as the </a:t>
            </a:r>
            <a:r>
              <a:rPr lang="en-US" altLang="en-US" b="1" u="sng" dirty="0">
                <a:solidFill>
                  <a:srgbClr val="0070C0"/>
                </a:solidFill>
              </a:rPr>
              <a:t>gentry</a:t>
            </a:r>
            <a:r>
              <a:rPr lang="en-US" altLang="en-US" dirty="0"/>
              <a:t>.  They included wealthy planters, merchants, ministers, royal officials, and successful lawyers.</a:t>
            </a:r>
          </a:p>
          <a:p>
            <a:pPr eaLnBrk="1" hangingPunct="1"/>
            <a:r>
              <a:rPr lang="en-US" altLang="en-US" dirty="0"/>
              <a:t>The gentry were a small percentage of the colonist population.</a:t>
            </a:r>
          </a:p>
          <a:p>
            <a:pPr eaLnBrk="1" hangingPunct="1"/>
            <a:r>
              <a:rPr lang="en-US" altLang="en-US" dirty="0"/>
              <a:t>The gentry was primarily made up of wealthy plantations owners.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A54F9B41-0D6E-3343-9D20-70D1F6027EA7}"/>
              </a:ext>
            </a:extLst>
          </p:cNvPr>
          <p:cNvSpPr>
            <a:spLocks noGrp="1"/>
          </p:cNvSpPr>
          <p:nvPr>
            <p:ph type="title"/>
          </p:nvPr>
        </p:nvSpPr>
        <p:spPr/>
        <p:txBody>
          <a:bodyPr/>
          <a:lstStyle/>
          <a:p>
            <a:pPr eaLnBrk="1" hangingPunct="1"/>
            <a:r>
              <a:rPr lang="en-US" altLang="en-US"/>
              <a:t>The Majority</a:t>
            </a:r>
          </a:p>
        </p:txBody>
      </p:sp>
      <p:sp>
        <p:nvSpPr>
          <p:cNvPr id="34818" name="Content Placeholder 2">
            <a:extLst>
              <a:ext uri="{FF2B5EF4-FFF2-40B4-BE49-F238E27FC236}">
                <a16:creationId xmlns:a16="http://schemas.microsoft.com/office/drawing/2014/main" id="{880940CF-21F7-9743-8793-C97A82FD6597}"/>
              </a:ext>
            </a:extLst>
          </p:cNvPr>
          <p:cNvSpPr>
            <a:spLocks noGrp="1"/>
          </p:cNvSpPr>
          <p:nvPr>
            <p:ph idx="1"/>
          </p:nvPr>
        </p:nvSpPr>
        <p:spPr/>
        <p:txBody>
          <a:bodyPr/>
          <a:lstStyle/>
          <a:p>
            <a:pPr eaLnBrk="1" hangingPunct="1"/>
            <a:r>
              <a:rPr lang="en-US" altLang="en-US" dirty="0"/>
              <a:t>The majority of colonists were a part of the </a:t>
            </a:r>
            <a:r>
              <a:rPr lang="en-US" altLang="en-US" b="1" dirty="0"/>
              <a:t>middle class</a:t>
            </a:r>
            <a:r>
              <a:rPr lang="en-US" altLang="en-US" dirty="0"/>
              <a:t>.  The middle class was made up of small planters, independent farmers and artisans.</a:t>
            </a:r>
          </a:p>
          <a:p>
            <a:pPr eaLnBrk="1" hangingPunct="1"/>
            <a:r>
              <a:rPr lang="en-US" altLang="en-US" dirty="0"/>
              <a:t>It is important for a society to have a majority of the population in the middle class. That means a high percentage of a society’s population is doing well and most likely happy.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5FC89C65-A008-BF41-A361-0E47FAA3AE05}"/>
              </a:ext>
            </a:extLst>
          </p:cNvPr>
          <p:cNvSpPr>
            <a:spLocks noGrp="1"/>
          </p:cNvSpPr>
          <p:nvPr>
            <p:ph type="title"/>
          </p:nvPr>
        </p:nvSpPr>
        <p:spPr/>
        <p:txBody>
          <a:bodyPr/>
          <a:lstStyle/>
          <a:p>
            <a:pPr eaLnBrk="1" hangingPunct="1"/>
            <a:r>
              <a:rPr lang="en-US" altLang="en-US"/>
              <a:t>European vs Colonial Class</a:t>
            </a:r>
          </a:p>
        </p:txBody>
      </p:sp>
      <p:sp>
        <p:nvSpPr>
          <p:cNvPr id="3" name="Content Placeholder 2">
            <a:extLst>
              <a:ext uri="{FF2B5EF4-FFF2-40B4-BE49-F238E27FC236}">
                <a16:creationId xmlns:a16="http://schemas.microsoft.com/office/drawing/2014/main" id="{5A348EBD-EFFA-904E-B537-874F37EF7CA5}"/>
              </a:ext>
            </a:extLst>
          </p:cNvPr>
          <p:cNvSpPr>
            <a:spLocks noGrp="1"/>
          </p:cNvSpPr>
          <p:nvPr>
            <p:ph idx="1"/>
          </p:nvPr>
        </p:nvSpPr>
        <p:spPr/>
        <p:txBody>
          <a:bodyPr rtlCol="0">
            <a:normAutofit lnSpcReduction="10000"/>
          </a:bodyPr>
          <a:lstStyle/>
          <a:p>
            <a:pPr eaLnBrk="1" fontAlgn="auto" hangingPunct="1">
              <a:spcAft>
                <a:spcPts val="0"/>
              </a:spcAft>
              <a:defRPr/>
            </a:pPr>
            <a:r>
              <a:rPr lang="en-US" dirty="0"/>
              <a:t>Major difference between the European social classes and colonial social classes was </a:t>
            </a:r>
            <a:r>
              <a:rPr lang="en-US" i="1" dirty="0"/>
              <a:t>mobility</a:t>
            </a:r>
            <a:r>
              <a:rPr lang="en-US" dirty="0"/>
              <a:t>.  What </a:t>
            </a:r>
            <a:r>
              <a:rPr lang="en-US" b="1" dirty="0"/>
              <a:t>mobility</a:t>
            </a:r>
            <a:r>
              <a:rPr lang="en-US" dirty="0"/>
              <a:t> means is the likelihood a person can </a:t>
            </a:r>
            <a:r>
              <a:rPr lang="en-US" b="1" dirty="0"/>
              <a:t>move</a:t>
            </a:r>
            <a:r>
              <a:rPr lang="en-US" dirty="0"/>
              <a:t> from one </a:t>
            </a:r>
            <a:r>
              <a:rPr lang="en-US" b="1" dirty="0"/>
              <a:t>social</a:t>
            </a:r>
            <a:r>
              <a:rPr lang="en-US" dirty="0"/>
              <a:t> class to another.</a:t>
            </a:r>
          </a:p>
          <a:p>
            <a:pPr eaLnBrk="1" fontAlgn="auto" hangingPunct="1">
              <a:spcAft>
                <a:spcPts val="0"/>
              </a:spcAft>
              <a:defRPr/>
            </a:pPr>
            <a:r>
              <a:rPr lang="en-US" dirty="0"/>
              <a:t>Unlike in England, lower-class colonists could hope to </a:t>
            </a:r>
            <a:r>
              <a:rPr lang="en-US" b="1" u="sng" dirty="0">
                <a:solidFill>
                  <a:srgbClr val="0070C0"/>
                </a:solidFill>
              </a:rPr>
              <a:t>acquire property </a:t>
            </a:r>
            <a:r>
              <a:rPr lang="en-US" dirty="0"/>
              <a:t>and</a:t>
            </a:r>
            <a:r>
              <a:rPr lang="en-US" b="1" dirty="0"/>
              <a:t> </a:t>
            </a:r>
            <a:r>
              <a:rPr lang="en-US" b="1" u="sng" dirty="0">
                <a:solidFill>
                  <a:srgbClr val="0070C0"/>
                </a:solidFill>
              </a:rPr>
              <a:t>move up </a:t>
            </a:r>
            <a:r>
              <a:rPr lang="en-US" dirty="0"/>
              <a:t>the</a:t>
            </a:r>
            <a:r>
              <a:rPr lang="en-US" b="1" u="sng" dirty="0"/>
              <a:t> </a:t>
            </a:r>
            <a:r>
              <a:rPr lang="en-US" dirty="0"/>
              <a:t>social scale.  In Europe you inherited your social status.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2F4273D0-4A9E-854A-A30E-B5F8F925FEBE}"/>
              </a:ext>
            </a:extLst>
          </p:cNvPr>
          <p:cNvSpPr>
            <a:spLocks noGrp="1"/>
          </p:cNvSpPr>
          <p:nvPr>
            <p:ph type="title"/>
          </p:nvPr>
        </p:nvSpPr>
        <p:spPr/>
        <p:txBody>
          <a:bodyPr/>
          <a:lstStyle/>
          <a:p>
            <a:pPr eaLnBrk="1" hangingPunct="1"/>
            <a:r>
              <a:rPr lang="en-US" altLang="en-US"/>
              <a:t>Section 1: Governing the Colonies</a:t>
            </a:r>
          </a:p>
        </p:txBody>
      </p:sp>
      <p:sp>
        <p:nvSpPr>
          <p:cNvPr id="16386" name="Content Placeholder 2">
            <a:extLst>
              <a:ext uri="{FF2B5EF4-FFF2-40B4-BE49-F238E27FC236}">
                <a16:creationId xmlns:a16="http://schemas.microsoft.com/office/drawing/2014/main" id="{D2A30077-EAF6-264D-9B01-E9851EB80456}"/>
              </a:ext>
            </a:extLst>
          </p:cNvPr>
          <p:cNvSpPr>
            <a:spLocks noGrp="1"/>
          </p:cNvSpPr>
          <p:nvPr>
            <p:ph idx="1"/>
          </p:nvPr>
        </p:nvSpPr>
        <p:spPr/>
        <p:txBody>
          <a:bodyPr/>
          <a:lstStyle/>
          <a:p>
            <a:pPr eaLnBrk="1" hangingPunct="1"/>
            <a:r>
              <a:rPr lang="en-US" altLang="en-US"/>
              <a:t>How did English ideas about government and trade affect the colonies?</a:t>
            </a:r>
          </a:p>
          <a:p>
            <a:pPr eaLnBrk="1" hangingPunct="1"/>
            <a:r>
              <a:rPr lang="en-US" altLang="en-US"/>
              <a:t>How did political idea mold colonial settlements in the Americas?</a:t>
            </a:r>
          </a:p>
          <a:p>
            <a:pPr eaLnBrk="1" hangingPunct="1"/>
            <a:r>
              <a:rPr lang="en-US" altLang="en-US"/>
              <a:t>What kinds of political systems were created to provide order and justice?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1F7709C9-0A13-574C-8020-51F3DAEBE8BE}"/>
              </a:ext>
            </a:extLst>
          </p:cNvPr>
          <p:cNvSpPr>
            <a:spLocks noGrp="1"/>
          </p:cNvSpPr>
          <p:nvPr>
            <p:ph type="title"/>
          </p:nvPr>
        </p:nvSpPr>
        <p:spPr/>
        <p:txBody>
          <a:bodyPr/>
          <a:lstStyle/>
          <a:p>
            <a:pPr eaLnBrk="1" hangingPunct="1"/>
            <a:r>
              <a:rPr lang="en-US" altLang="en-US"/>
              <a:t>Why come to America?</a:t>
            </a:r>
          </a:p>
        </p:txBody>
      </p:sp>
      <p:sp>
        <p:nvSpPr>
          <p:cNvPr id="36866" name="Content Placeholder 2">
            <a:extLst>
              <a:ext uri="{FF2B5EF4-FFF2-40B4-BE49-F238E27FC236}">
                <a16:creationId xmlns:a16="http://schemas.microsoft.com/office/drawing/2014/main" id="{A802F8D6-BC3C-BA4D-9F04-C4843C016FB9}"/>
              </a:ext>
            </a:extLst>
          </p:cNvPr>
          <p:cNvSpPr>
            <a:spLocks noGrp="1"/>
          </p:cNvSpPr>
          <p:nvPr>
            <p:ph idx="1"/>
          </p:nvPr>
        </p:nvSpPr>
        <p:spPr/>
        <p:txBody>
          <a:bodyPr/>
          <a:lstStyle/>
          <a:p>
            <a:pPr eaLnBrk="1" hangingPunct="1"/>
            <a:r>
              <a:rPr lang="en-US" altLang="en-US"/>
              <a:t>What was a major appeal of living in America?</a:t>
            </a:r>
          </a:p>
          <a:p>
            <a:pPr eaLnBrk="1" hangingPunct="1"/>
            <a:r>
              <a:rPr lang="en-US" altLang="en-US"/>
              <a:t>Many people immigrated to America with the interest of owning land.</a:t>
            </a:r>
          </a:p>
          <a:p>
            <a:pPr eaLnBrk="1" hangingPunct="1"/>
            <a:r>
              <a:rPr lang="en-US" altLang="en-US"/>
              <a:t>Land for sale in Europe was very rare.  Land was usually passed down through inheritance.  When land was for sale in Europe it was very expensive, because of the small supply and high demand!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731603AA-1952-9545-89E8-6B062FD244A6}"/>
              </a:ext>
            </a:extLst>
          </p:cNvPr>
          <p:cNvSpPr>
            <a:spLocks noGrp="1"/>
          </p:cNvSpPr>
          <p:nvPr>
            <p:ph type="title"/>
          </p:nvPr>
        </p:nvSpPr>
        <p:spPr/>
        <p:txBody>
          <a:bodyPr/>
          <a:lstStyle/>
          <a:p>
            <a:pPr eaLnBrk="1" hangingPunct="1"/>
            <a:r>
              <a:rPr lang="en-US" altLang="en-US"/>
              <a:t>Indentured Servants</a:t>
            </a:r>
          </a:p>
        </p:txBody>
      </p:sp>
      <p:sp>
        <p:nvSpPr>
          <p:cNvPr id="37890" name="Content Placeholder 2">
            <a:extLst>
              <a:ext uri="{FF2B5EF4-FFF2-40B4-BE49-F238E27FC236}">
                <a16:creationId xmlns:a16="http://schemas.microsoft.com/office/drawing/2014/main" id="{6FCC8FD3-94DE-4B4C-A3C7-719C9522E45B}"/>
              </a:ext>
            </a:extLst>
          </p:cNvPr>
          <p:cNvSpPr>
            <a:spLocks noGrp="1"/>
          </p:cNvSpPr>
          <p:nvPr>
            <p:ph idx="1"/>
          </p:nvPr>
        </p:nvSpPr>
        <p:spPr/>
        <p:txBody>
          <a:bodyPr/>
          <a:lstStyle/>
          <a:p>
            <a:pPr eaLnBrk="1" hangingPunct="1"/>
            <a:r>
              <a:rPr lang="en-US" altLang="en-US" dirty="0"/>
              <a:t>An </a:t>
            </a:r>
            <a:r>
              <a:rPr lang="en-US" altLang="en-US" b="1" u="sng" dirty="0">
                <a:solidFill>
                  <a:srgbClr val="0070C0"/>
                </a:solidFill>
              </a:rPr>
              <a:t>indentured servant </a:t>
            </a:r>
            <a:r>
              <a:rPr lang="en-US" altLang="en-US" dirty="0"/>
              <a:t>was an individual from Europe who signed a </a:t>
            </a:r>
            <a:r>
              <a:rPr lang="en-US" altLang="en-US" b="1" u="sng" dirty="0">
                <a:solidFill>
                  <a:srgbClr val="0070C0"/>
                </a:solidFill>
              </a:rPr>
              <a:t>contract</a:t>
            </a:r>
            <a:r>
              <a:rPr lang="en-US" altLang="en-US" dirty="0"/>
              <a:t> to work from 4 to 10 years in the colonies in exchange for </a:t>
            </a:r>
            <a:r>
              <a:rPr lang="en-US" altLang="en-US" b="1" u="sng" dirty="0">
                <a:solidFill>
                  <a:srgbClr val="0070C0"/>
                </a:solidFill>
              </a:rPr>
              <a:t>passage to the Americas. </a:t>
            </a:r>
          </a:p>
          <a:p>
            <a:pPr eaLnBrk="1" hangingPunct="1"/>
            <a:r>
              <a:rPr lang="en-US" altLang="en-US" dirty="0"/>
              <a:t>The idea of indentured servants would soon be replaced by slavery.</a:t>
            </a:r>
          </a:p>
          <a:p>
            <a:pPr eaLnBrk="1" hangingPunct="1"/>
            <a:r>
              <a:rPr lang="en-US" altLang="en-US" dirty="0"/>
              <a:t>What problems would arise with the indentured servant system?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963FF5C9-D101-DB49-95C3-A3E608538D98}"/>
              </a:ext>
            </a:extLst>
          </p:cNvPr>
          <p:cNvSpPr>
            <a:spLocks noGrp="1"/>
          </p:cNvSpPr>
          <p:nvPr>
            <p:ph type="title"/>
          </p:nvPr>
        </p:nvSpPr>
        <p:spPr/>
        <p:txBody>
          <a:bodyPr/>
          <a:lstStyle/>
          <a:p>
            <a:pPr eaLnBrk="1" hangingPunct="1"/>
            <a:r>
              <a:rPr lang="en-US" altLang="en-US"/>
              <a:t>African Americans’ Rights?</a:t>
            </a:r>
          </a:p>
        </p:txBody>
      </p:sp>
      <p:sp>
        <p:nvSpPr>
          <p:cNvPr id="38914" name="Content Placeholder 2">
            <a:extLst>
              <a:ext uri="{FF2B5EF4-FFF2-40B4-BE49-F238E27FC236}">
                <a16:creationId xmlns:a16="http://schemas.microsoft.com/office/drawing/2014/main" id="{214883F0-7C08-6942-B3A0-10C7F87FC907}"/>
              </a:ext>
            </a:extLst>
          </p:cNvPr>
          <p:cNvSpPr>
            <a:spLocks noGrp="1"/>
          </p:cNvSpPr>
          <p:nvPr>
            <p:ph idx="1"/>
          </p:nvPr>
        </p:nvSpPr>
        <p:spPr/>
        <p:txBody>
          <a:bodyPr/>
          <a:lstStyle/>
          <a:p>
            <a:pPr eaLnBrk="1" hangingPunct="1"/>
            <a:r>
              <a:rPr lang="en-US" altLang="en-US" dirty="0"/>
              <a:t>Free African Americans were allowed to </a:t>
            </a:r>
            <a:r>
              <a:rPr lang="en-US" altLang="en-US" b="1" u="sng" dirty="0">
                <a:solidFill>
                  <a:srgbClr val="0070C0"/>
                </a:solidFill>
              </a:rPr>
              <a:t>own</a:t>
            </a:r>
            <a:r>
              <a:rPr lang="en-US" altLang="en-US" dirty="0">
                <a:solidFill>
                  <a:srgbClr val="0070C0"/>
                </a:solidFill>
              </a:rPr>
              <a:t> </a:t>
            </a:r>
            <a:r>
              <a:rPr lang="en-US" altLang="en-US" b="1" u="sng" dirty="0">
                <a:solidFill>
                  <a:srgbClr val="0070C0"/>
                </a:solidFill>
              </a:rPr>
              <a:t>property</a:t>
            </a:r>
            <a:r>
              <a:rPr lang="en-US" altLang="en-US" dirty="0"/>
              <a:t>. </a:t>
            </a:r>
            <a:r>
              <a:rPr lang="en-US" altLang="en-US" dirty="0">
                <a:solidFill>
                  <a:srgbClr val="0070C0"/>
                </a:solidFill>
              </a:rPr>
              <a:t> </a:t>
            </a:r>
            <a:r>
              <a:rPr lang="en-US" altLang="en-US" dirty="0"/>
              <a:t>They were also permitted to </a:t>
            </a:r>
            <a:r>
              <a:rPr lang="en-US" altLang="en-US" b="1" u="sng" dirty="0">
                <a:solidFill>
                  <a:srgbClr val="0070C0"/>
                </a:solidFill>
              </a:rPr>
              <a:t>own</a:t>
            </a:r>
            <a:r>
              <a:rPr lang="en-US" altLang="en-US" dirty="0">
                <a:solidFill>
                  <a:srgbClr val="0070C0"/>
                </a:solidFill>
              </a:rPr>
              <a:t> </a:t>
            </a:r>
            <a:r>
              <a:rPr lang="en-US" altLang="en-US" b="1" u="sng" dirty="0">
                <a:solidFill>
                  <a:srgbClr val="0070C0"/>
                </a:solidFill>
              </a:rPr>
              <a:t>slaves</a:t>
            </a:r>
            <a:r>
              <a:rPr lang="en-US" altLang="en-US" dirty="0"/>
              <a:t>.  Many free African Americans purchased relatives who were enslaved and set them free.  However, free African Americans were not allowed to vote or sit on juries.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13ADBCB6-D92E-2B44-B589-D25C5713AB7A}"/>
              </a:ext>
            </a:extLst>
          </p:cNvPr>
          <p:cNvSpPr>
            <a:spLocks noGrp="1"/>
          </p:cNvSpPr>
          <p:nvPr>
            <p:ph type="title"/>
          </p:nvPr>
        </p:nvSpPr>
        <p:spPr/>
        <p:txBody>
          <a:bodyPr/>
          <a:lstStyle/>
          <a:p>
            <a:r>
              <a:rPr lang="en-US" altLang="en-US"/>
              <a:t>Free Labor</a:t>
            </a:r>
          </a:p>
        </p:txBody>
      </p:sp>
      <p:sp>
        <p:nvSpPr>
          <p:cNvPr id="39938" name="Content Placeholder 2">
            <a:extLst>
              <a:ext uri="{FF2B5EF4-FFF2-40B4-BE49-F238E27FC236}">
                <a16:creationId xmlns:a16="http://schemas.microsoft.com/office/drawing/2014/main" id="{13D33685-AF3F-7343-8C4B-75C37F853011}"/>
              </a:ext>
            </a:extLst>
          </p:cNvPr>
          <p:cNvSpPr>
            <a:spLocks noGrp="1"/>
          </p:cNvSpPr>
          <p:nvPr>
            <p:ph idx="1"/>
          </p:nvPr>
        </p:nvSpPr>
        <p:spPr/>
        <p:txBody>
          <a:bodyPr/>
          <a:lstStyle/>
          <a:p>
            <a:pPr eaLnBrk="1" hangingPunct="1"/>
            <a:r>
              <a:rPr lang="en-US" altLang="en-US" i="1"/>
              <a:t>Indentured Servants </a:t>
            </a:r>
            <a:r>
              <a:rPr lang="en-US" altLang="en-US"/>
              <a:t>– were Europeans hoping for a chance to start a new life in the new world.  They were treated as slaves for 4-10 years.  After, their service they were able to own land and earn a living. (The life expectancies of indenture servants was pretty low)</a:t>
            </a:r>
          </a:p>
          <a:p>
            <a:pPr eaLnBrk="1" hangingPunct="1"/>
            <a:r>
              <a:rPr lang="en-US" altLang="en-US" i="1"/>
              <a:t>Slaves</a:t>
            </a:r>
            <a:r>
              <a:rPr lang="en-US" altLang="en-US"/>
              <a:t> – clearly had the worse life.  They were treated as if they were property and had little to no basic rights.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2B689E28-F043-5042-91ED-959D462837CE}"/>
              </a:ext>
            </a:extLst>
          </p:cNvPr>
          <p:cNvSpPr>
            <a:spLocks noGrp="1"/>
          </p:cNvSpPr>
          <p:nvPr>
            <p:ph type="title"/>
          </p:nvPr>
        </p:nvSpPr>
        <p:spPr/>
        <p:txBody>
          <a:bodyPr/>
          <a:lstStyle/>
          <a:p>
            <a:pPr eaLnBrk="1" hangingPunct="1"/>
            <a:r>
              <a:rPr lang="en-US" altLang="en-US"/>
              <a:t>Privileges and Opportunities</a:t>
            </a:r>
          </a:p>
        </p:txBody>
      </p:sp>
      <p:sp>
        <p:nvSpPr>
          <p:cNvPr id="40962" name="Content Placeholder 2">
            <a:extLst>
              <a:ext uri="{FF2B5EF4-FFF2-40B4-BE49-F238E27FC236}">
                <a16:creationId xmlns:a16="http://schemas.microsoft.com/office/drawing/2014/main" id="{5DF0D6DE-C96A-CF4B-BFF6-CDDF2425C0F8}"/>
              </a:ext>
            </a:extLst>
          </p:cNvPr>
          <p:cNvSpPr>
            <a:spLocks noGrp="1"/>
          </p:cNvSpPr>
          <p:nvPr>
            <p:ph idx="1"/>
          </p:nvPr>
        </p:nvSpPr>
        <p:spPr/>
        <p:txBody>
          <a:bodyPr/>
          <a:lstStyle/>
          <a:p>
            <a:pPr eaLnBrk="1" hangingPunct="1"/>
            <a:r>
              <a:rPr lang="en-US" altLang="en-US" dirty="0"/>
              <a:t>The gentry and middle class had the most privileges and opportunities.  Only </a:t>
            </a:r>
            <a:r>
              <a:rPr lang="en-US" altLang="en-US" b="1" dirty="0"/>
              <a:t>white</a:t>
            </a:r>
            <a:r>
              <a:rPr lang="en-US" altLang="en-US" dirty="0"/>
              <a:t> males in these classes were the only individuals who had a political voice and right to </a:t>
            </a:r>
            <a:r>
              <a:rPr lang="en-US" altLang="en-US" b="1" dirty="0"/>
              <a:t>vote</a:t>
            </a:r>
            <a:r>
              <a:rPr lang="en-US" altLang="en-US" dirty="0"/>
              <a:t>.  They also could sit on </a:t>
            </a:r>
            <a:r>
              <a:rPr lang="en-US" altLang="en-US" b="1" dirty="0"/>
              <a:t>juries</a:t>
            </a:r>
            <a:r>
              <a:rPr lang="en-US" altLang="en-US" dirty="0"/>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797E539F-0F8E-BD4E-A070-FFED59F76C34}"/>
              </a:ext>
            </a:extLst>
          </p:cNvPr>
          <p:cNvSpPr>
            <a:spLocks noGrp="1"/>
          </p:cNvSpPr>
          <p:nvPr>
            <p:ph type="title"/>
          </p:nvPr>
        </p:nvSpPr>
        <p:spPr/>
        <p:txBody>
          <a:bodyPr/>
          <a:lstStyle/>
          <a:p>
            <a:pPr eaLnBrk="1" hangingPunct="1"/>
            <a:r>
              <a:rPr lang="en-US" altLang="en-US"/>
              <a:t>Section 3 : Slavery in the Colonies</a:t>
            </a:r>
          </a:p>
        </p:txBody>
      </p:sp>
      <p:sp>
        <p:nvSpPr>
          <p:cNvPr id="3" name="Content Placeholder 2">
            <a:extLst>
              <a:ext uri="{FF2B5EF4-FFF2-40B4-BE49-F238E27FC236}">
                <a16:creationId xmlns:a16="http://schemas.microsoft.com/office/drawing/2014/main" id="{4B737CF8-5D62-6F45-A77E-375509F7ADB3}"/>
              </a:ext>
            </a:extLst>
          </p:cNvPr>
          <p:cNvSpPr>
            <a:spLocks noGrp="1"/>
          </p:cNvSpPr>
          <p:nvPr>
            <p:ph idx="1"/>
          </p:nvPr>
        </p:nvSpPr>
        <p:spPr/>
        <p:txBody>
          <a:bodyPr rtlCol="0">
            <a:normAutofit fontScale="92500" lnSpcReduction="20000"/>
          </a:bodyPr>
          <a:lstStyle/>
          <a:p>
            <a:pPr eaLnBrk="1" fontAlgn="auto" hangingPunct="1">
              <a:spcAft>
                <a:spcPts val="0"/>
              </a:spcAft>
              <a:defRPr/>
            </a:pPr>
            <a:r>
              <a:rPr lang="en-US" dirty="0"/>
              <a:t>How did colonial life take shape?</a:t>
            </a:r>
          </a:p>
          <a:p>
            <a:pPr eaLnBrk="1" fontAlgn="auto" hangingPunct="1">
              <a:spcAft>
                <a:spcPts val="0"/>
              </a:spcAft>
              <a:defRPr/>
            </a:pPr>
            <a:r>
              <a:rPr lang="en-US" dirty="0"/>
              <a:t>What are some of the economic and social roots of colonial settlements in the Americas?</a:t>
            </a:r>
          </a:p>
          <a:p>
            <a:pPr eaLnBrk="1" fontAlgn="auto" hangingPunct="1">
              <a:spcAft>
                <a:spcPts val="0"/>
              </a:spcAft>
              <a:defRPr/>
            </a:pPr>
            <a:r>
              <a:rPr lang="en-US" dirty="0"/>
              <a:t>What kinds of economic systems were created to answer the three basic economic questions:</a:t>
            </a:r>
          </a:p>
          <a:p>
            <a:pPr lvl="1" eaLnBrk="1" fontAlgn="auto" hangingPunct="1">
              <a:spcAft>
                <a:spcPts val="0"/>
              </a:spcAft>
              <a:defRPr/>
            </a:pPr>
            <a:r>
              <a:rPr lang="en-US" dirty="0"/>
              <a:t>What goods and services shall be produced?</a:t>
            </a:r>
          </a:p>
          <a:p>
            <a:pPr lvl="1" eaLnBrk="1" fontAlgn="auto" hangingPunct="1">
              <a:spcAft>
                <a:spcPts val="0"/>
              </a:spcAft>
              <a:defRPr/>
            </a:pPr>
            <a:r>
              <a:rPr lang="en-US" dirty="0"/>
              <a:t>How shall they be produced?</a:t>
            </a:r>
          </a:p>
          <a:p>
            <a:pPr lvl="1" eaLnBrk="1" fontAlgn="auto" hangingPunct="1">
              <a:spcAft>
                <a:spcPts val="0"/>
              </a:spcAft>
              <a:defRPr/>
            </a:pPr>
            <a:r>
              <a:rPr lang="en-US" dirty="0"/>
              <a:t>For whom shall they be produced?</a:t>
            </a:r>
          </a:p>
          <a:p>
            <a:pPr eaLnBrk="1" fontAlgn="auto" hangingPunct="1">
              <a:spcAft>
                <a:spcPts val="0"/>
              </a:spcAft>
              <a:defRPr/>
            </a:pPr>
            <a:r>
              <a:rPr lang="en-US" dirty="0"/>
              <a:t>What kinds of social systems were created to satisfy religious and cultural needs?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3">
            <a:extLst>
              <a:ext uri="{FF2B5EF4-FFF2-40B4-BE49-F238E27FC236}">
                <a16:creationId xmlns:a16="http://schemas.microsoft.com/office/drawing/2014/main" id="{3A4E1A01-76D3-8142-8F8A-41E92BEE9F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914400"/>
            <a:ext cx="8940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982F8FEF-894F-4245-B6CC-AA2D6E100D3B}"/>
              </a:ext>
            </a:extLst>
          </p:cNvPr>
          <p:cNvSpPr>
            <a:spLocks noGrp="1"/>
          </p:cNvSpPr>
          <p:nvPr>
            <p:ph type="title"/>
          </p:nvPr>
        </p:nvSpPr>
        <p:spPr/>
        <p:txBody>
          <a:bodyPr/>
          <a:lstStyle/>
          <a:p>
            <a:pPr eaLnBrk="1" hangingPunct="1"/>
            <a:r>
              <a:rPr lang="en-US" altLang="en-US"/>
              <a:t>Industry of Slavery</a:t>
            </a:r>
          </a:p>
        </p:txBody>
      </p:sp>
      <p:sp>
        <p:nvSpPr>
          <p:cNvPr id="3" name="Content Placeholder 2">
            <a:extLst>
              <a:ext uri="{FF2B5EF4-FFF2-40B4-BE49-F238E27FC236}">
                <a16:creationId xmlns:a16="http://schemas.microsoft.com/office/drawing/2014/main" id="{3CAA4BAA-534C-9B47-8BC7-25EEC96A688F}"/>
              </a:ext>
            </a:extLst>
          </p:cNvPr>
          <p:cNvSpPr>
            <a:spLocks noGrp="1"/>
          </p:cNvSpPr>
          <p:nvPr>
            <p:ph idx="1"/>
          </p:nvPr>
        </p:nvSpPr>
        <p:spPr/>
        <p:txBody>
          <a:bodyPr rtlCol="0">
            <a:normAutofit fontScale="85000" lnSpcReduction="10000"/>
          </a:bodyPr>
          <a:lstStyle/>
          <a:p>
            <a:pPr eaLnBrk="1" fontAlgn="auto" hangingPunct="1">
              <a:spcAft>
                <a:spcPts val="0"/>
              </a:spcAft>
              <a:defRPr/>
            </a:pPr>
            <a:r>
              <a:rPr lang="en-US" dirty="0"/>
              <a:t>Throughout the colonial time period, millions of Africans were transported to the colonies against their will.</a:t>
            </a:r>
          </a:p>
          <a:p>
            <a:pPr eaLnBrk="1" fontAlgn="auto" hangingPunct="1">
              <a:spcAft>
                <a:spcPts val="0"/>
              </a:spcAft>
              <a:defRPr/>
            </a:pPr>
            <a:r>
              <a:rPr lang="en-US" dirty="0"/>
              <a:t>Between 1500s – 1800s, it is estimated that more than 10 million enslaved Africans were transported to the Americas.</a:t>
            </a:r>
          </a:p>
          <a:p>
            <a:pPr lvl="1" eaLnBrk="1" fontAlgn="auto" hangingPunct="1">
              <a:spcAft>
                <a:spcPts val="0"/>
              </a:spcAft>
              <a:defRPr/>
            </a:pPr>
            <a:r>
              <a:rPr lang="en-US" b="1" u="sng" dirty="0">
                <a:solidFill>
                  <a:srgbClr val="0070C0"/>
                </a:solidFill>
              </a:rPr>
              <a:t>500,000</a:t>
            </a:r>
            <a:r>
              <a:rPr lang="en-US" dirty="0"/>
              <a:t> </a:t>
            </a:r>
            <a:r>
              <a:rPr lang="en-US" b="1" dirty="0"/>
              <a:t>brought to British North America</a:t>
            </a:r>
          </a:p>
          <a:p>
            <a:pPr eaLnBrk="1" fontAlgn="auto" hangingPunct="1">
              <a:spcAft>
                <a:spcPts val="0"/>
              </a:spcAft>
              <a:defRPr/>
            </a:pPr>
            <a:r>
              <a:rPr lang="en-US" dirty="0"/>
              <a:t>Slave Traders set up posts along the West African coast.</a:t>
            </a:r>
          </a:p>
          <a:p>
            <a:pPr eaLnBrk="1" fontAlgn="auto" hangingPunct="1">
              <a:spcAft>
                <a:spcPts val="0"/>
              </a:spcAft>
              <a:defRPr/>
            </a:pPr>
            <a:r>
              <a:rPr lang="en-US" dirty="0"/>
              <a:t>Africans who lived along the coast made raids into the interior, seeking captives to sell to Europeans.</a:t>
            </a:r>
          </a:p>
          <a:p>
            <a:pPr eaLnBrk="1" fontAlgn="auto" hangingPunct="1">
              <a:spcAft>
                <a:spcPts val="0"/>
              </a:spcAft>
              <a:defRPr/>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FEA1C12B-701F-7744-8DFB-41EBB85ACDB8}"/>
              </a:ext>
            </a:extLst>
          </p:cNvPr>
          <p:cNvSpPr>
            <a:spLocks noGrp="1"/>
          </p:cNvSpPr>
          <p:nvPr>
            <p:ph type="title"/>
          </p:nvPr>
        </p:nvSpPr>
        <p:spPr/>
        <p:txBody>
          <a:bodyPr/>
          <a:lstStyle/>
          <a:p>
            <a:pPr eaLnBrk="1" hangingPunct="1"/>
            <a:r>
              <a:rPr lang="en-US" altLang="en-US"/>
              <a:t>What was the Middle Passage?</a:t>
            </a:r>
          </a:p>
        </p:txBody>
      </p:sp>
      <p:sp>
        <p:nvSpPr>
          <p:cNvPr id="3" name="Content Placeholder 2">
            <a:extLst>
              <a:ext uri="{FF2B5EF4-FFF2-40B4-BE49-F238E27FC236}">
                <a16:creationId xmlns:a16="http://schemas.microsoft.com/office/drawing/2014/main" id="{2CDF1768-A2DE-A845-BA81-8CD73467E518}"/>
              </a:ext>
            </a:extLst>
          </p:cNvPr>
          <p:cNvSpPr>
            <a:spLocks noGrp="1"/>
          </p:cNvSpPr>
          <p:nvPr>
            <p:ph idx="1"/>
          </p:nvPr>
        </p:nvSpPr>
        <p:spPr/>
        <p:txBody>
          <a:bodyPr rtlCol="0">
            <a:normAutofit lnSpcReduction="10000"/>
          </a:bodyPr>
          <a:lstStyle/>
          <a:p>
            <a:pPr eaLnBrk="1" fontAlgn="auto" hangingPunct="1">
              <a:spcAft>
                <a:spcPts val="0"/>
              </a:spcAft>
              <a:defRPr/>
            </a:pPr>
            <a:r>
              <a:rPr lang="en-US" dirty="0"/>
              <a:t>Africans that were enslaved on the raids would be march 300 miles to the coast.</a:t>
            </a:r>
          </a:p>
          <a:p>
            <a:pPr eaLnBrk="1" fontAlgn="auto" hangingPunct="1">
              <a:spcAft>
                <a:spcPts val="0"/>
              </a:spcAft>
              <a:defRPr/>
            </a:pPr>
            <a:r>
              <a:rPr lang="en-US" dirty="0"/>
              <a:t>On the coast they were traded for guns and other goods.</a:t>
            </a:r>
          </a:p>
          <a:p>
            <a:pPr eaLnBrk="1" fontAlgn="auto" hangingPunct="1">
              <a:spcAft>
                <a:spcPts val="0"/>
              </a:spcAft>
              <a:defRPr/>
            </a:pPr>
            <a:r>
              <a:rPr lang="en-US" dirty="0"/>
              <a:t>They were then loaded onto slave ships and transported across the Atlantic.</a:t>
            </a:r>
          </a:p>
          <a:p>
            <a:pPr eaLnBrk="1" fontAlgn="auto" hangingPunct="1">
              <a:spcAft>
                <a:spcPts val="0"/>
              </a:spcAft>
              <a:defRPr/>
            </a:pPr>
            <a:r>
              <a:rPr lang="en-US" b="1" dirty="0"/>
              <a:t>The</a:t>
            </a:r>
            <a:r>
              <a:rPr lang="en-US" b="1" u="sng" dirty="0">
                <a:solidFill>
                  <a:srgbClr val="0070C0"/>
                </a:solidFill>
              </a:rPr>
              <a:t> Middle </a:t>
            </a:r>
            <a:r>
              <a:rPr lang="en-US" b="1" dirty="0"/>
              <a:t>Passage</a:t>
            </a:r>
            <a:r>
              <a:rPr lang="en-US" b="1" dirty="0">
                <a:solidFill>
                  <a:srgbClr val="0070C0"/>
                </a:solidFill>
              </a:rPr>
              <a:t> </a:t>
            </a:r>
            <a:r>
              <a:rPr lang="en-US" dirty="0"/>
              <a:t>was the dangerous </a:t>
            </a:r>
            <a:r>
              <a:rPr lang="en-US" b="1" u="sng" dirty="0">
                <a:solidFill>
                  <a:srgbClr val="0070C0"/>
                </a:solidFill>
              </a:rPr>
              <a:t>voyage</a:t>
            </a:r>
            <a:r>
              <a:rPr lang="en-US" dirty="0"/>
              <a:t> slave ships would take to cross the Atlantic Ocean.</a:t>
            </a:r>
          </a:p>
          <a:p>
            <a:pPr eaLnBrk="1" fontAlgn="auto" hangingPunct="1">
              <a:spcAft>
                <a:spcPts val="0"/>
              </a:spcAft>
              <a:defRPr/>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C304F817-F17F-6E40-89A0-AABCB9FB4846}"/>
              </a:ext>
            </a:extLst>
          </p:cNvPr>
          <p:cNvSpPr>
            <a:spLocks noGrp="1"/>
          </p:cNvSpPr>
          <p:nvPr>
            <p:ph type="title"/>
          </p:nvPr>
        </p:nvSpPr>
        <p:spPr/>
        <p:txBody>
          <a:bodyPr/>
          <a:lstStyle/>
          <a:p>
            <a:pPr eaLnBrk="1" hangingPunct="1"/>
            <a:r>
              <a:rPr lang="en-US" altLang="en-US"/>
              <a:t>The Middle Passage</a:t>
            </a:r>
          </a:p>
        </p:txBody>
      </p:sp>
      <p:sp>
        <p:nvSpPr>
          <p:cNvPr id="3" name="Content Placeholder 2">
            <a:extLst>
              <a:ext uri="{FF2B5EF4-FFF2-40B4-BE49-F238E27FC236}">
                <a16:creationId xmlns:a16="http://schemas.microsoft.com/office/drawing/2014/main" id="{EB2A8DD6-E810-654E-90EC-51DB0B4199A0}"/>
              </a:ext>
            </a:extLst>
          </p:cNvPr>
          <p:cNvSpPr>
            <a:spLocks noGrp="1"/>
          </p:cNvSpPr>
          <p:nvPr>
            <p:ph idx="1"/>
          </p:nvPr>
        </p:nvSpPr>
        <p:spPr>
          <a:xfrm>
            <a:off x="457200" y="1600200"/>
            <a:ext cx="8229600" cy="4983163"/>
          </a:xfrm>
        </p:spPr>
        <p:txBody>
          <a:bodyPr rtlCol="0">
            <a:normAutofit fontScale="92500" lnSpcReduction="20000"/>
          </a:bodyPr>
          <a:lstStyle/>
          <a:p>
            <a:pPr eaLnBrk="1" fontAlgn="auto" hangingPunct="1">
              <a:spcAft>
                <a:spcPts val="0"/>
              </a:spcAft>
              <a:defRPr/>
            </a:pPr>
            <a:r>
              <a:rPr lang="en-US" dirty="0"/>
              <a:t>To increase their profits, some slave-ship captains forced the maximum number of captives on board. </a:t>
            </a:r>
          </a:p>
          <a:p>
            <a:pPr eaLnBrk="1" fontAlgn="auto" hangingPunct="1">
              <a:spcAft>
                <a:spcPts val="0"/>
              </a:spcAft>
              <a:defRPr/>
            </a:pPr>
            <a:endParaRPr lang="en-US" dirty="0"/>
          </a:p>
          <a:p>
            <a:pPr eaLnBrk="1" fontAlgn="auto" hangingPunct="1">
              <a:spcAft>
                <a:spcPts val="0"/>
              </a:spcAft>
              <a:defRPr/>
            </a:pPr>
            <a:endParaRPr lang="en-US" dirty="0"/>
          </a:p>
          <a:p>
            <a:pPr eaLnBrk="1" fontAlgn="auto" hangingPunct="1">
              <a:spcAft>
                <a:spcPts val="0"/>
              </a:spcAft>
              <a:defRPr/>
            </a:pPr>
            <a:endParaRPr lang="en-US" dirty="0"/>
          </a:p>
          <a:p>
            <a:pPr eaLnBrk="1" fontAlgn="auto" hangingPunct="1">
              <a:spcAft>
                <a:spcPts val="0"/>
              </a:spcAft>
              <a:defRPr/>
            </a:pPr>
            <a:endParaRPr lang="en-US" dirty="0"/>
          </a:p>
          <a:p>
            <a:pPr eaLnBrk="1" fontAlgn="auto" hangingPunct="1">
              <a:spcAft>
                <a:spcPts val="0"/>
              </a:spcAft>
              <a:defRPr/>
            </a:pPr>
            <a:endParaRPr lang="en-US" dirty="0"/>
          </a:p>
          <a:p>
            <a:pPr eaLnBrk="1" fontAlgn="auto" hangingPunct="1">
              <a:spcAft>
                <a:spcPts val="0"/>
              </a:spcAft>
              <a:defRPr/>
            </a:pPr>
            <a:r>
              <a:rPr lang="en-US" dirty="0"/>
              <a:t>On average </a:t>
            </a:r>
            <a:r>
              <a:rPr lang="en-US" b="1" u="sng" dirty="0">
                <a:solidFill>
                  <a:srgbClr val="0070C0"/>
                </a:solidFill>
              </a:rPr>
              <a:t>15</a:t>
            </a:r>
            <a:r>
              <a:rPr lang="en-US" dirty="0"/>
              <a:t> to </a:t>
            </a:r>
            <a:r>
              <a:rPr lang="en-US" b="1" u="sng" dirty="0">
                <a:solidFill>
                  <a:srgbClr val="0070C0"/>
                </a:solidFill>
              </a:rPr>
              <a:t>20</a:t>
            </a:r>
            <a:r>
              <a:rPr lang="en-US" dirty="0"/>
              <a:t> percent of enslaved Africans died or committed suicide during the </a:t>
            </a:r>
            <a:r>
              <a:rPr lang="en-US" b="1" dirty="0"/>
              <a:t>Middle Passage</a:t>
            </a:r>
            <a:r>
              <a:rPr lang="en-US" dirty="0"/>
              <a:t>.</a:t>
            </a:r>
          </a:p>
          <a:p>
            <a:pPr eaLnBrk="1" fontAlgn="auto" hangingPunct="1">
              <a:spcAft>
                <a:spcPts val="0"/>
              </a:spcAft>
              <a:defRPr/>
            </a:pPr>
            <a:endParaRPr lang="en-US" dirty="0"/>
          </a:p>
        </p:txBody>
      </p:sp>
      <p:pic>
        <p:nvPicPr>
          <p:cNvPr id="47107" name="Picture 8" descr="ch04_img_ahon_se_p0129.jpg">
            <a:extLst>
              <a:ext uri="{FF2B5EF4-FFF2-40B4-BE49-F238E27FC236}">
                <a16:creationId xmlns:a16="http://schemas.microsoft.com/office/drawing/2014/main" id="{5F682F31-AF36-C54E-A8CE-28B2772F6B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438400"/>
            <a:ext cx="4014788"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4">
            <a:extLst>
              <a:ext uri="{FF2B5EF4-FFF2-40B4-BE49-F238E27FC236}">
                <a16:creationId xmlns:a16="http://schemas.microsoft.com/office/drawing/2014/main" id="{14C067A4-F219-F644-9978-3D168048E7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 y="-276225"/>
            <a:ext cx="9880600" cy="741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Title 1">
            <a:extLst>
              <a:ext uri="{FF2B5EF4-FFF2-40B4-BE49-F238E27FC236}">
                <a16:creationId xmlns:a16="http://schemas.microsoft.com/office/drawing/2014/main" id="{DB1F7057-70D8-474B-818D-B1B15DB4B289}"/>
              </a:ext>
            </a:extLst>
          </p:cNvPr>
          <p:cNvSpPr>
            <a:spLocks noGrp="1"/>
          </p:cNvSpPr>
          <p:nvPr>
            <p:ph type="title"/>
          </p:nvPr>
        </p:nvSpPr>
        <p:spPr/>
        <p:txBody>
          <a:bodyPr/>
          <a:lstStyle/>
          <a:p>
            <a:pPr eaLnBrk="1" hangingPunct="1"/>
            <a:r>
              <a:rPr lang="en-US" altLang="en-US"/>
              <a:t>Magna Carta</a:t>
            </a:r>
          </a:p>
        </p:txBody>
      </p:sp>
      <p:sp>
        <p:nvSpPr>
          <p:cNvPr id="3" name="Content Placeholder 2">
            <a:extLst>
              <a:ext uri="{FF2B5EF4-FFF2-40B4-BE49-F238E27FC236}">
                <a16:creationId xmlns:a16="http://schemas.microsoft.com/office/drawing/2014/main" id="{676483EF-BE42-C842-81B7-92AC95C714A1}"/>
              </a:ext>
            </a:extLst>
          </p:cNvPr>
          <p:cNvSpPr>
            <a:spLocks noGrp="1"/>
          </p:cNvSpPr>
          <p:nvPr>
            <p:ph idx="1"/>
          </p:nvPr>
        </p:nvSpPr>
        <p:spPr/>
        <p:txBody>
          <a:bodyPr rtlCol="0">
            <a:normAutofit lnSpcReduction="10000"/>
          </a:bodyPr>
          <a:lstStyle/>
          <a:p>
            <a:pPr eaLnBrk="1" fontAlgn="auto" hangingPunct="1">
              <a:spcAft>
                <a:spcPts val="0"/>
              </a:spcAft>
              <a:defRPr/>
            </a:pPr>
            <a:r>
              <a:rPr lang="en-US" dirty="0"/>
              <a:t>The Magna Carta was the first document to place </a:t>
            </a:r>
            <a:r>
              <a:rPr lang="en-US" b="1" u="sng" dirty="0">
                <a:solidFill>
                  <a:srgbClr val="0070C0"/>
                </a:solidFill>
              </a:rPr>
              <a:t>restrictions</a:t>
            </a:r>
            <a:r>
              <a:rPr lang="en-US" dirty="0"/>
              <a:t> on an English ruler’s </a:t>
            </a:r>
            <a:r>
              <a:rPr lang="en-US" b="1" u="sng" dirty="0">
                <a:solidFill>
                  <a:srgbClr val="0070C0"/>
                </a:solidFill>
              </a:rPr>
              <a:t>power</a:t>
            </a:r>
            <a:r>
              <a:rPr lang="en-US" dirty="0"/>
              <a:t>.</a:t>
            </a:r>
          </a:p>
          <a:p>
            <a:pPr lvl="1" eaLnBrk="1" fontAlgn="auto" hangingPunct="1">
              <a:spcAft>
                <a:spcPts val="0"/>
              </a:spcAft>
              <a:defRPr/>
            </a:pPr>
            <a:r>
              <a:rPr lang="en-US" dirty="0"/>
              <a:t>Limited the monarch’s right to levy taxes without consulting the nobles.</a:t>
            </a:r>
          </a:p>
          <a:p>
            <a:pPr lvl="1" eaLnBrk="1" fontAlgn="auto" hangingPunct="1">
              <a:spcAft>
                <a:spcPts val="0"/>
              </a:spcAft>
              <a:defRPr/>
            </a:pPr>
            <a:r>
              <a:rPr lang="en-US" dirty="0"/>
              <a:t>Protected the right to own private property</a:t>
            </a:r>
          </a:p>
          <a:p>
            <a:pPr lvl="1" eaLnBrk="1" fontAlgn="auto" hangingPunct="1">
              <a:spcAft>
                <a:spcPts val="0"/>
              </a:spcAft>
              <a:defRPr/>
            </a:pPr>
            <a:r>
              <a:rPr lang="en-US" dirty="0"/>
              <a:t>Guaranteed the right to trail by jury.</a:t>
            </a:r>
          </a:p>
          <a:p>
            <a:pPr eaLnBrk="1" fontAlgn="auto" hangingPunct="1">
              <a:spcAft>
                <a:spcPts val="0"/>
              </a:spcAft>
              <a:defRPr/>
            </a:pPr>
            <a:r>
              <a:rPr lang="en-US" dirty="0"/>
              <a:t>At first was only limited to nobles (upper class), however over time the rights were extended to all English citizens.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F4E3D0A0-EBF8-B84C-B3EB-9416422BCD47}"/>
              </a:ext>
            </a:extLst>
          </p:cNvPr>
          <p:cNvSpPr>
            <a:spLocks noGrp="1"/>
          </p:cNvSpPr>
          <p:nvPr>
            <p:ph type="title"/>
          </p:nvPr>
        </p:nvSpPr>
        <p:spPr/>
        <p:txBody>
          <a:bodyPr/>
          <a:lstStyle/>
          <a:p>
            <a:pPr eaLnBrk="1" hangingPunct="1"/>
            <a:r>
              <a:rPr lang="en-US" altLang="en-US"/>
              <a:t>Slavery in the Americas</a:t>
            </a:r>
          </a:p>
        </p:txBody>
      </p:sp>
      <p:sp>
        <p:nvSpPr>
          <p:cNvPr id="45058" name="Content Placeholder 2">
            <a:extLst>
              <a:ext uri="{FF2B5EF4-FFF2-40B4-BE49-F238E27FC236}">
                <a16:creationId xmlns:a16="http://schemas.microsoft.com/office/drawing/2014/main" id="{3E7BBD9D-EC6F-434D-A06E-5730AD97DD6F}"/>
              </a:ext>
            </a:extLst>
          </p:cNvPr>
          <p:cNvSpPr>
            <a:spLocks noGrp="1"/>
          </p:cNvSpPr>
          <p:nvPr>
            <p:ph idx="1"/>
          </p:nvPr>
        </p:nvSpPr>
        <p:spPr/>
        <p:txBody>
          <a:bodyPr/>
          <a:lstStyle/>
          <a:p>
            <a:pPr eaLnBrk="1" hangingPunct="1">
              <a:defRPr/>
            </a:pPr>
            <a:endParaRPr lang="en-US" altLang="en-US" dirty="0"/>
          </a:p>
          <a:p>
            <a:pPr eaLnBrk="1" hangingPunct="1">
              <a:defRPr/>
            </a:pPr>
            <a:endParaRPr lang="en-US" altLang="en-US" dirty="0"/>
          </a:p>
          <a:p>
            <a:pPr eaLnBrk="1" hangingPunct="1">
              <a:defRPr/>
            </a:pPr>
            <a:endParaRPr lang="en-US" altLang="en-US" dirty="0"/>
          </a:p>
          <a:p>
            <a:pPr eaLnBrk="1" hangingPunct="1">
              <a:defRPr/>
            </a:pPr>
            <a:endParaRPr lang="en-US" altLang="en-US" dirty="0"/>
          </a:p>
          <a:p>
            <a:pPr eaLnBrk="1" hangingPunct="1">
              <a:defRPr/>
            </a:pPr>
            <a:endParaRPr lang="en-US" altLang="en-US" dirty="0"/>
          </a:p>
          <a:p>
            <a:pPr marL="0" indent="0" eaLnBrk="1" hangingPunct="1">
              <a:buFont typeface="Arial" panose="020B0604020202020204" pitchFamily="34" charset="0"/>
              <a:buNone/>
              <a:defRPr/>
            </a:pPr>
            <a:br>
              <a:rPr lang="en-US" altLang="en-US" dirty="0"/>
            </a:br>
            <a:endParaRPr lang="en-US" altLang="en-US" dirty="0"/>
          </a:p>
          <a:p>
            <a:pPr eaLnBrk="1" hangingPunct="1">
              <a:defRPr/>
            </a:pPr>
            <a:r>
              <a:rPr lang="en-US" altLang="en-US" dirty="0"/>
              <a:t>About </a:t>
            </a:r>
            <a:r>
              <a:rPr lang="en-US" altLang="en-US" b="1" dirty="0"/>
              <a:t>500,000</a:t>
            </a:r>
            <a:r>
              <a:rPr lang="en-US" altLang="en-US" dirty="0"/>
              <a:t> enslaved Africans ended up in British North America.</a:t>
            </a:r>
          </a:p>
        </p:txBody>
      </p:sp>
      <p:pic>
        <p:nvPicPr>
          <p:cNvPr id="4" name="Picture 3" descr="ch04_charts_ahon_se_p0114.jpg">
            <a:extLst>
              <a:ext uri="{FF2B5EF4-FFF2-40B4-BE49-F238E27FC236}">
                <a16:creationId xmlns:a16="http://schemas.microsoft.com/office/drawing/2014/main" id="{703B1831-6CF0-D24E-BD51-95D75B5B9F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295400"/>
            <a:ext cx="344011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F7077EEB-8D98-924A-BFC7-03F0298DC74A}"/>
              </a:ext>
            </a:extLst>
          </p:cNvPr>
          <p:cNvSpPr>
            <a:spLocks noGrp="1"/>
          </p:cNvSpPr>
          <p:nvPr>
            <p:ph type="title"/>
          </p:nvPr>
        </p:nvSpPr>
        <p:spPr/>
        <p:txBody>
          <a:bodyPr/>
          <a:lstStyle/>
          <a:p>
            <a:pPr eaLnBrk="1" hangingPunct="1"/>
            <a:r>
              <a:rPr lang="en-US" altLang="en-US"/>
              <a:t>The Triangular Trade</a:t>
            </a:r>
          </a:p>
        </p:txBody>
      </p:sp>
      <p:sp>
        <p:nvSpPr>
          <p:cNvPr id="49154" name="Content Placeholder 2">
            <a:extLst>
              <a:ext uri="{FF2B5EF4-FFF2-40B4-BE49-F238E27FC236}">
                <a16:creationId xmlns:a16="http://schemas.microsoft.com/office/drawing/2014/main" id="{D4E1493B-AA18-D042-9F0D-DEED96DBFD83}"/>
              </a:ext>
            </a:extLst>
          </p:cNvPr>
          <p:cNvSpPr>
            <a:spLocks noGrp="1"/>
          </p:cNvSpPr>
          <p:nvPr>
            <p:ph idx="1"/>
          </p:nvPr>
        </p:nvSpPr>
        <p:spPr/>
        <p:txBody>
          <a:bodyPr/>
          <a:lstStyle/>
          <a:p>
            <a:pPr eaLnBrk="1" hangingPunct="1"/>
            <a:r>
              <a:rPr lang="en-US" altLang="en-US" dirty="0"/>
              <a:t>The triangular trade was a three-way trade between the </a:t>
            </a:r>
            <a:r>
              <a:rPr lang="en-US" altLang="en-US" b="1" u="sng" dirty="0">
                <a:solidFill>
                  <a:srgbClr val="0070C0"/>
                </a:solidFill>
              </a:rPr>
              <a:t>colonies</a:t>
            </a:r>
            <a:r>
              <a:rPr lang="en-US" altLang="en-US" dirty="0"/>
              <a:t>, the islands of the </a:t>
            </a:r>
            <a:r>
              <a:rPr lang="en-US" altLang="en-US" b="1" u="sng" dirty="0">
                <a:solidFill>
                  <a:srgbClr val="0070C0"/>
                </a:solidFill>
              </a:rPr>
              <a:t>Caribbean</a:t>
            </a:r>
            <a:r>
              <a:rPr lang="en-US" altLang="en-US" dirty="0"/>
              <a:t>, and </a:t>
            </a:r>
            <a:r>
              <a:rPr lang="en-US" altLang="en-US" b="1" u="sng" dirty="0">
                <a:solidFill>
                  <a:srgbClr val="0070C0"/>
                </a:solidFill>
              </a:rPr>
              <a:t>Africa</a:t>
            </a:r>
            <a:r>
              <a:rPr lang="en-US" altLang="en-US" dirty="0"/>
              <a:t>.</a:t>
            </a:r>
          </a:p>
        </p:txBody>
      </p:sp>
      <p:pic>
        <p:nvPicPr>
          <p:cNvPr id="49155" name="Picture 2">
            <a:extLst>
              <a:ext uri="{FF2B5EF4-FFF2-40B4-BE49-F238E27FC236}">
                <a16:creationId xmlns:a16="http://schemas.microsoft.com/office/drawing/2014/main" id="{71D19A18-C2A2-5444-B09B-28959CB74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276600"/>
            <a:ext cx="436562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63" name="Group 47">
            <a:extLst>
              <a:ext uri="{FF2B5EF4-FFF2-40B4-BE49-F238E27FC236}">
                <a16:creationId xmlns:a16="http://schemas.microsoft.com/office/drawing/2014/main" id="{AD7F01C9-AF4E-3048-B7CF-07347A8CBCCE}"/>
              </a:ext>
            </a:extLst>
          </p:cNvPr>
          <p:cNvGraphicFramePr>
            <a:graphicFrameLocks noGrp="1"/>
          </p:cNvGraphicFramePr>
          <p:nvPr/>
        </p:nvGraphicFramePr>
        <p:xfrm>
          <a:off x="685800" y="1397000"/>
          <a:ext cx="7772400" cy="4760925"/>
        </p:xfrm>
        <a:graphic>
          <a:graphicData uri="http://schemas.openxmlformats.org/drawingml/2006/table">
            <a:tbl>
              <a:tblPr/>
              <a:tblGrid>
                <a:gridCol w="1457325">
                  <a:extLst>
                    <a:ext uri="{9D8B030D-6E8A-4147-A177-3AD203B41FA5}">
                      <a16:colId xmlns:a16="http://schemas.microsoft.com/office/drawing/2014/main" val="20000"/>
                    </a:ext>
                  </a:extLst>
                </a:gridCol>
                <a:gridCol w="6315075">
                  <a:extLst>
                    <a:ext uri="{9D8B030D-6E8A-4147-A177-3AD203B41FA5}">
                      <a16:colId xmlns:a16="http://schemas.microsoft.com/office/drawing/2014/main" val="20001"/>
                    </a:ext>
                  </a:extLst>
                </a:gridCol>
              </a:tblGrid>
              <a:tr h="60959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latin typeface="Verdana" pitchFamily="34" charset="0"/>
                        </a:rPr>
                        <a:t>Triangular Trade</a:t>
                      </a:r>
                    </a:p>
                  </a:txBody>
                  <a:tcPr marL="137160" marR="137160" marT="137156" marB="13715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extLst>
                  <a:ext uri="{0D108BD9-81ED-4DB2-BD59-A6C34878D82A}">
                    <a16:rowId xmlns:a16="http://schemas.microsoft.com/office/drawing/2014/main" val="10000"/>
                  </a:ext>
                </a:extLst>
              </a:tr>
              <a:tr h="21396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Verdana" pitchFamily="34" charset="0"/>
                        </a:rPr>
                        <a:t>First Leg</a:t>
                      </a:r>
                    </a:p>
                  </a:txBody>
                  <a:tcPr marL="137160" marR="137160" marT="137156" marB="13715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234950" marR="0" lvl="0" indent="-234950" algn="l" defTabSz="914400" rtl="0" eaLnBrk="1" fontAlgn="base" latinLnBrk="0" hangingPunct="1">
                        <a:lnSpc>
                          <a:spcPct val="100000"/>
                        </a:lnSpc>
                        <a:spcBef>
                          <a:spcPct val="20000"/>
                        </a:spcBef>
                        <a:spcAft>
                          <a:spcPct val="60000"/>
                        </a:spcAft>
                        <a:buClrTx/>
                        <a:buSzTx/>
                        <a:buFontTx/>
                        <a:buChar char="•"/>
                        <a:tabLst/>
                      </a:pPr>
                      <a:r>
                        <a:rPr kumimoji="0" lang="en-US" sz="1800" b="0" i="0" u="none" strike="noStrike" cap="none" normalizeH="0" baseline="0" dirty="0">
                          <a:ln>
                            <a:noFill/>
                          </a:ln>
                          <a:solidFill>
                            <a:schemeClr val="tx1"/>
                          </a:solidFill>
                          <a:effectLst/>
                          <a:latin typeface="Verdana" pitchFamily="34" charset="0"/>
                        </a:rPr>
                        <a:t>New England traders sailed to the Caribbean islands, where they traded fish and lumber for sugar and molasses.</a:t>
                      </a:r>
                    </a:p>
                    <a:p>
                      <a:pPr marL="234950" marR="0" lvl="0" indent="-234950" algn="l" defTabSz="914400" rtl="0" eaLnBrk="1" fontAlgn="base" latinLnBrk="0" hangingPunct="1">
                        <a:lnSpc>
                          <a:spcPct val="100000"/>
                        </a:lnSpc>
                        <a:spcBef>
                          <a:spcPct val="20000"/>
                        </a:spcBef>
                        <a:spcAft>
                          <a:spcPct val="60000"/>
                        </a:spcAft>
                        <a:buClrTx/>
                        <a:buSzTx/>
                        <a:buFontTx/>
                        <a:buChar char="•"/>
                        <a:tabLst/>
                      </a:pPr>
                      <a:r>
                        <a:rPr kumimoji="0" lang="en-US" sz="1800" b="0" i="0" u="none" strike="noStrike" cap="none" normalizeH="0" baseline="0" dirty="0">
                          <a:ln>
                            <a:noFill/>
                          </a:ln>
                          <a:solidFill>
                            <a:schemeClr val="tx1"/>
                          </a:solidFill>
                          <a:effectLst/>
                          <a:latin typeface="Verdana" pitchFamily="34" charset="0"/>
                        </a:rPr>
                        <a:t>The ships then sailed back to New England, where colonists used the sugar and molasses to make rum.</a:t>
                      </a:r>
                    </a:p>
                  </a:txBody>
                  <a:tcPr marL="137160" marR="137160" marT="137156" marB="13715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914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Verdana" pitchFamily="34" charset="0"/>
                        </a:rPr>
                        <a:t>Second Leg</a:t>
                      </a:r>
                    </a:p>
                  </a:txBody>
                  <a:tcPr marL="137160" marR="137160" marT="137156" marB="13715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a:ln>
                            <a:noFill/>
                          </a:ln>
                          <a:solidFill>
                            <a:schemeClr val="tx1"/>
                          </a:solidFill>
                          <a:effectLst/>
                          <a:latin typeface="Verdana" pitchFamily="34" charset="0"/>
                        </a:rPr>
                        <a:t>New England traders sailed to West Africa, where they traded rum and guns for slaves.</a:t>
                      </a:r>
                    </a:p>
                  </a:txBody>
                  <a:tcPr marL="137160" marR="137160" marT="137156" marB="13715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10972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Verdana" pitchFamily="34" charset="0"/>
                        </a:rPr>
                        <a:t>Third Leg</a:t>
                      </a:r>
                    </a:p>
                  </a:txBody>
                  <a:tcPr marL="137160" marR="137160" marT="137156" marB="13715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a:ln>
                            <a:noFill/>
                          </a:ln>
                          <a:solidFill>
                            <a:schemeClr val="tx1"/>
                          </a:solidFill>
                          <a:effectLst/>
                          <a:latin typeface="Verdana" pitchFamily="34" charset="0"/>
                        </a:rPr>
                        <a:t>New England traders then sailed to the Caribbean islands, where they traded slaves for more molasses.</a:t>
                      </a:r>
                    </a:p>
                  </a:txBody>
                  <a:tcPr marL="137160" marR="137160" marT="137156" marB="13715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a:extLst>
              <a:ext uri="{FF2B5EF4-FFF2-40B4-BE49-F238E27FC236}">
                <a16:creationId xmlns:a16="http://schemas.microsoft.com/office/drawing/2014/main" id="{659CF843-3E9B-E945-BD13-A8658C3391F9}"/>
              </a:ext>
            </a:extLst>
          </p:cNvPr>
          <p:cNvSpPr txBox="1">
            <a:spLocks noChangeArrowheads="1"/>
          </p:cNvSpPr>
          <p:nvPr/>
        </p:nvSpPr>
        <p:spPr bwMode="auto">
          <a:xfrm>
            <a:off x="762000" y="1625600"/>
            <a:ext cx="4876800" cy="304800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3200" dirty="0">
                <a:latin typeface="+mn-lt"/>
              </a:rPr>
              <a:t>Although the triangular trade was illegal under the Navigation Acts, many New England merchants violated the rules because it made them wealthy.</a:t>
            </a:r>
          </a:p>
        </p:txBody>
      </p:sp>
      <p:sp>
        <p:nvSpPr>
          <p:cNvPr id="9" name="TextBox 8">
            <a:extLst>
              <a:ext uri="{FF2B5EF4-FFF2-40B4-BE49-F238E27FC236}">
                <a16:creationId xmlns:a16="http://schemas.microsoft.com/office/drawing/2014/main" id="{5E1EE4F7-A53E-7448-AF71-CACBED1B5D2F}"/>
              </a:ext>
            </a:extLst>
          </p:cNvPr>
          <p:cNvSpPr txBox="1">
            <a:spLocks noChangeArrowheads="1"/>
          </p:cNvSpPr>
          <p:nvPr/>
        </p:nvSpPr>
        <p:spPr bwMode="auto">
          <a:xfrm>
            <a:off x="6400800" y="3276600"/>
            <a:ext cx="6127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6000" b="1">
                <a:solidFill>
                  <a:srgbClr val="92D050"/>
                </a:solidFill>
                <a:latin typeface="Arial" panose="020B0604020202020204" pitchFamily="34" charset="0"/>
              </a:rPr>
              <a:t>$</a:t>
            </a:r>
          </a:p>
        </p:txBody>
      </p:sp>
      <p:sp>
        <p:nvSpPr>
          <p:cNvPr id="10" name="TextBox 9">
            <a:extLst>
              <a:ext uri="{FF2B5EF4-FFF2-40B4-BE49-F238E27FC236}">
                <a16:creationId xmlns:a16="http://schemas.microsoft.com/office/drawing/2014/main" id="{90D98966-BC92-B940-8F0E-ED1BE0A6437A}"/>
              </a:ext>
            </a:extLst>
          </p:cNvPr>
          <p:cNvSpPr txBox="1">
            <a:spLocks noChangeArrowheads="1"/>
          </p:cNvSpPr>
          <p:nvPr/>
        </p:nvSpPr>
        <p:spPr bwMode="auto">
          <a:xfrm>
            <a:off x="7086600" y="2590800"/>
            <a:ext cx="6127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6000" b="1">
                <a:solidFill>
                  <a:srgbClr val="92D050"/>
                </a:solidFill>
                <a:latin typeface="Arial" panose="020B0604020202020204" pitchFamily="34" charset="0"/>
              </a:rPr>
              <a:t>$</a:t>
            </a:r>
          </a:p>
        </p:txBody>
      </p:sp>
      <p:sp>
        <p:nvSpPr>
          <p:cNvPr id="11" name="TextBox 10">
            <a:extLst>
              <a:ext uri="{FF2B5EF4-FFF2-40B4-BE49-F238E27FC236}">
                <a16:creationId xmlns:a16="http://schemas.microsoft.com/office/drawing/2014/main" id="{0CB1ABC4-C946-6D4C-8479-7572D74DB6AC}"/>
              </a:ext>
            </a:extLst>
          </p:cNvPr>
          <p:cNvSpPr txBox="1">
            <a:spLocks noChangeArrowheads="1"/>
          </p:cNvSpPr>
          <p:nvPr/>
        </p:nvSpPr>
        <p:spPr bwMode="auto">
          <a:xfrm>
            <a:off x="7464425" y="3505200"/>
            <a:ext cx="6127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6000" b="1">
                <a:solidFill>
                  <a:srgbClr val="92D050"/>
                </a:solidFill>
                <a:latin typeface="Arial" panose="020B0604020202020204" pitchFamily="34" charset="0"/>
              </a:rPr>
              <a:t>$</a:t>
            </a:r>
          </a:p>
        </p:txBody>
      </p:sp>
      <p:sp>
        <p:nvSpPr>
          <p:cNvPr id="12" name="TextBox 11">
            <a:extLst>
              <a:ext uri="{FF2B5EF4-FFF2-40B4-BE49-F238E27FC236}">
                <a16:creationId xmlns:a16="http://schemas.microsoft.com/office/drawing/2014/main" id="{861AA392-44F4-3F4B-9AAF-C164C2D1DA38}"/>
              </a:ext>
            </a:extLst>
          </p:cNvPr>
          <p:cNvSpPr txBox="1">
            <a:spLocks noChangeArrowheads="1"/>
          </p:cNvSpPr>
          <p:nvPr/>
        </p:nvSpPr>
        <p:spPr bwMode="auto">
          <a:xfrm>
            <a:off x="6854825" y="3886200"/>
            <a:ext cx="6127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6000" b="1">
                <a:solidFill>
                  <a:srgbClr val="92D050"/>
                </a:solidFill>
                <a:latin typeface="Arial" panose="020B0604020202020204" pitchFamily="34" charset="0"/>
              </a:rPr>
              <a:t>$</a:t>
            </a:r>
          </a:p>
        </p:txBody>
      </p:sp>
      <p:sp>
        <p:nvSpPr>
          <p:cNvPr id="13" name="TextBox 12">
            <a:extLst>
              <a:ext uri="{FF2B5EF4-FFF2-40B4-BE49-F238E27FC236}">
                <a16:creationId xmlns:a16="http://schemas.microsoft.com/office/drawing/2014/main" id="{5CDF8B9B-67FD-CA42-8A36-86E27C8882EA}"/>
              </a:ext>
            </a:extLst>
          </p:cNvPr>
          <p:cNvSpPr txBox="1">
            <a:spLocks noChangeArrowheads="1"/>
          </p:cNvSpPr>
          <p:nvPr/>
        </p:nvSpPr>
        <p:spPr bwMode="auto">
          <a:xfrm>
            <a:off x="6019800" y="2819400"/>
            <a:ext cx="6127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6000" b="1">
                <a:solidFill>
                  <a:srgbClr val="92D050"/>
                </a:solidFill>
                <a:latin typeface="Arial" panose="020B0604020202020204" pitchFamily="34" charset="0"/>
              </a:rPr>
              <a:t>$</a:t>
            </a:r>
          </a:p>
        </p:txBody>
      </p:sp>
      <p:sp>
        <p:nvSpPr>
          <p:cNvPr id="14" name="TextBox 13">
            <a:extLst>
              <a:ext uri="{FF2B5EF4-FFF2-40B4-BE49-F238E27FC236}">
                <a16:creationId xmlns:a16="http://schemas.microsoft.com/office/drawing/2014/main" id="{D740DD9C-3921-7046-B69A-31EF60B17B39}"/>
              </a:ext>
            </a:extLst>
          </p:cNvPr>
          <p:cNvSpPr txBox="1">
            <a:spLocks noChangeArrowheads="1"/>
          </p:cNvSpPr>
          <p:nvPr/>
        </p:nvSpPr>
        <p:spPr bwMode="auto">
          <a:xfrm>
            <a:off x="7543800" y="2286000"/>
            <a:ext cx="6127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6000" b="1">
                <a:solidFill>
                  <a:srgbClr val="92D050"/>
                </a:solidFill>
                <a:latin typeface="Arial" panose="020B0604020202020204" pitchFamily="34" charset="0"/>
              </a:rPr>
              <a:t>$</a:t>
            </a:r>
          </a:p>
        </p:txBody>
      </p:sp>
      <p:sp>
        <p:nvSpPr>
          <p:cNvPr id="15" name="TextBox 14">
            <a:extLst>
              <a:ext uri="{FF2B5EF4-FFF2-40B4-BE49-F238E27FC236}">
                <a16:creationId xmlns:a16="http://schemas.microsoft.com/office/drawing/2014/main" id="{B7CBD0B8-A779-E74B-9948-338B4FCE4BF3}"/>
              </a:ext>
            </a:extLst>
          </p:cNvPr>
          <p:cNvSpPr txBox="1">
            <a:spLocks noChangeArrowheads="1"/>
          </p:cNvSpPr>
          <p:nvPr/>
        </p:nvSpPr>
        <p:spPr bwMode="auto">
          <a:xfrm>
            <a:off x="6477000" y="2133600"/>
            <a:ext cx="6127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6000" b="1">
                <a:solidFill>
                  <a:srgbClr val="92D050"/>
                </a:solidFill>
                <a:latin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dissolv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8ECE8744-10FD-A945-86E5-D5120A6DD064}"/>
              </a:ext>
            </a:extLst>
          </p:cNvPr>
          <p:cNvSpPr>
            <a:spLocks noGrp="1"/>
          </p:cNvSpPr>
          <p:nvPr>
            <p:ph type="title"/>
          </p:nvPr>
        </p:nvSpPr>
        <p:spPr/>
        <p:txBody>
          <a:bodyPr/>
          <a:lstStyle/>
          <a:p>
            <a:pPr eaLnBrk="1" hangingPunct="1"/>
            <a:r>
              <a:rPr lang="en-US" altLang="en-US"/>
              <a:t>Slavery in the Colonies</a:t>
            </a:r>
          </a:p>
        </p:txBody>
      </p:sp>
      <p:sp>
        <p:nvSpPr>
          <p:cNvPr id="3" name="Content Placeholder 2">
            <a:extLst>
              <a:ext uri="{FF2B5EF4-FFF2-40B4-BE49-F238E27FC236}">
                <a16:creationId xmlns:a16="http://schemas.microsoft.com/office/drawing/2014/main" id="{26E18E69-D2FE-9045-A39E-D420EFBB4055}"/>
              </a:ext>
            </a:extLst>
          </p:cNvPr>
          <p:cNvSpPr>
            <a:spLocks noGrp="1"/>
          </p:cNvSpPr>
          <p:nvPr>
            <p:ph idx="1"/>
          </p:nvPr>
        </p:nvSpPr>
        <p:spPr>
          <a:xfrm>
            <a:off x="304800" y="1417638"/>
            <a:ext cx="6858000" cy="5165725"/>
          </a:xfrm>
        </p:spPr>
        <p:txBody>
          <a:bodyPr rtlCol="0">
            <a:normAutofit fontScale="85000" lnSpcReduction="20000"/>
          </a:bodyPr>
          <a:lstStyle/>
          <a:p>
            <a:pPr marL="0" indent="0" eaLnBrk="1" fontAlgn="auto" hangingPunct="1">
              <a:spcAft>
                <a:spcPts val="0"/>
              </a:spcAft>
              <a:buFont typeface="Arial" panose="020B0604020202020204" pitchFamily="34" charset="0"/>
              <a:buNone/>
              <a:defRPr/>
            </a:pPr>
            <a:r>
              <a:rPr lang="en-US" dirty="0"/>
              <a:t>Why did slavery take root?</a:t>
            </a:r>
          </a:p>
          <a:p>
            <a:pPr eaLnBrk="1" fontAlgn="auto" hangingPunct="1">
              <a:spcAft>
                <a:spcPts val="0"/>
              </a:spcAft>
              <a:defRPr/>
            </a:pPr>
            <a:r>
              <a:rPr lang="en-US" dirty="0"/>
              <a:t>The </a:t>
            </a:r>
            <a:r>
              <a:rPr lang="en-US" b="1" u="sng" dirty="0">
                <a:solidFill>
                  <a:srgbClr val="0070C0"/>
                </a:solidFill>
              </a:rPr>
              <a:t>Plantation</a:t>
            </a:r>
            <a:r>
              <a:rPr lang="en-US" dirty="0"/>
              <a:t> system was a MAJOR FACTOR that led the southern economy to depend on slavery.</a:t>
            </a:r>
          </a:p>
          <a:p>
            <a:pPr lvl="1" eaLnBrk="1" fontAlgn="auto" hangingPunct="1">
              <a:spcAft>
                <a:spcPts val="0"/>
              </a:spcAft>
              <a:defRPr/>
            </a:pPr>
            <a:r>
              <a:rPr lang="en-US" dirty="0"/>
              <a:t>Profits from tobacco and rice</a:t>
            </a:r>
          </a:p>
          <a:p>
            <a:pPr eaLnBrk="1" fontAlgn="auto" hangingPunct="1">
              <a:spcAft>
                <a:spcPts val="0"/>
              </a:spcAft>
              <a:defRPr/>
            </a:pPr>
            <a:r>
              <a:rPr lang="en-US" dirty="0"/>
              <a:t>Planters preferred slaves over servants. Indentured </a:t>
            </a:r>
            <a:r>
              <a:rPr lang="en-US" b="1" dirty="0"/>
              <a:t>servants</a:t>
            </a:r>
            <a:r>
              <a:rPr lang="en-US" dirty="0"/>
              <a:t> were temporary workers. </a:t>
            </a:r>
          </a:p>
          <a:p>
            <a:pPr eaLnBrk="1" fontAlgn="auto" hangingPunct="1">
              <a:spcAft>
                <a:spcPts val="0"/>
              </a:spcAft>
              <a:defRPr/>
            </a:pPr>
            <a:r>
              <a:rPr lang="en-US" dirty="0"/>
              <a:t>Economic conditions were improving in England, so fewer servants came to Americas. </a:t>
            </a:r>
          </a:p>
          <a:p>
            <a:pPr eaLnBrk="1" fontAlgn="auto" hangingPunct="1">
              <a:spcAft>
                <a:spcPts val="0"/>
              </a:spcAft>
              <a:defRPr/>
            </a:pPr>
            <a:r>
              <a:rPr lang="en-US" dirty="0"/>
              <a:t>Many New England merchants grew wealthy from The Triangular Trade. </a:t>
            </a:r>
          </a:p>
        </p:txBody>
      </p:sp>
      <p:pic>
        <p:nvPicPr>
          <p:cNvPr id="53251" name="Picture 1">
            <a:extLst>
              <a:ext uri="{FF2B5EF4-FFF2-40B4-BE49-F238E27FC236}">
                <a16:creationId xmlns:a16="http://schemas.microsoft.com/office/drawing/2014/main" id="{F9AA6945-E657-BD4F-9519-11E5308FDB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5563" y="2628900"/>
            <a:ext cx="2463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C6CA0E3A-C5A3-704B-876A-80C5DCE02FAE}"/>
              </a:ext>
            </a:extLst>
          </p:cNvPr>
          <p:cNvSpPr>
            <a:spLocks noGrp="1"/>
          </p:cNvSpPr>
          <p:nvPr>
            <p:ph type="title"/>
          </p:nvPr>
        </p:nvSpPr>
        <p:spPr/>
        <p:txBody>
          <a:bodyPr/>
          <a:lstStyle/>
          <a:p>
            <a:r>
              <a:rPr lang="en-US" altLang="en-US"/>
              <a:t>Slavery in the Colonies</a:t>
            </a:r>
          </a:p>
        </p:txBody>
      </p:sp>
      <p:sp>
        <p:nvSpPr>
          <p:cNvPr id="54274" name="Content Placeholder 2">
            <a:extLst>
              <a:ext uri="{FF2B5EF4-FFF2-40B4-BE49-F238E27FC236}">
                <a16:creationId xmlns:a16="http://schemas.microsoft.com/office/drawing/2014/main" id="{C2D7867E-C3CC-CE4C-8A1D-3E08F34615FD}"/>
              </a:ext>
            </a:extLst>
          </p:cNvPr>
          <p:cNvSpPr>
            <a:spLocks noGrp="1"/>
          </p:cNvSpPr>
          <p:nvPr>
            <p:ph idx="1"/>
          </p:nvPr>
        </p:nvSpPr>
        <p:spPr>
          <a:xfrm>
            <a:off x="450850" y="1225550"/>
            <a:ext cx="8229600" cy="5632450"/>
          </a:xfrm>
        </p:spPr>
        <p:txBody>
          <a:bodyPr/>
          <a:lstStyle/>
          <a:p>
            <a:r>
              <a:rPr lang="en-US" altLang="en-US" sz="3100" dirty="0"/>
              <a:t>Colonies made slavery permanent through laws as the need for cheap labor grew.</a:t>
            </a:r>
          </a:p>
          <a:p>
            <a:r>
              <a:rPr lang="en-US" altLang="en-US" sz="3100" dirty="0"/>
              <a:t>Early on, there were attempts to stop slavery.</a:t>
            </a:r>
          </a:p>
          <a:p>
            <a:r>
              <a:rPr lang="en-US" altLang="en-US" sz="3100" b="1" u="sng" dirty="0">
                <a:solidFill>
                  <a:srgbClr val="0070C0"/>
                </a:solidFill>
              </a:rPr>
              <a:t>Georgia</a:t>
            </a:r>
            <a:r>
              <a:rPr lang="en-US" altLang="en-US" sz="3100" dirty="0"/>
              <a:t> had a ban on slavery until the 1750s, but it eventually became legal in all the colonies.</a:t>
            </a:r>
          </a:p>
          <a:p>
            <a:r>
              <a:rPr lang="en-US" altLang="en-US" sz="3100" dirty="0"/>
              <a:t>Not every African was a slave, but slavery came to be restricted to people of African descent. </a:t>
            </a:r>
          </a:p>
          <a:p>
            <a:r>
              <a:rPr lang="en-US" altLang="en-US" sz="3100" dirty="0"/>
              <a:t>Thus, it was linked to </a:t>
            </a:r>
            <a:r>
              <a:rPr lang="en-US" altLang="en-US" sz="3100" b="1" u="sng" dirty="0">
                <a:solidFill>
                  <a:srgbClr val="0070C0"/>
                </a:solidFill>
              </a:rPr>
              <a:t>racism</a:t>
            </a:r>
            <a:r>
              <a:rPr lang="en-US" altLang="en-US" sz="3100" dirty="0"/>
              <a:t>, the belief that one race is superior or inferior to another.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AF79741A-93A0-C14F-8F95-CAC32304E6BD}"/>
              </a:ext>
            </a:extLst>
          </p:cNvPr>
          <p:cNvSpPr>
            <a:spLocks noGrp="1"/>
          </p:cNvSpPr>
          <p:nvPr>
            <p:ph type="title"/>
          </p:nvPr>
        </p:nvSpPr>
        <p:spPr/>
        <p:txBody>
          <a:bodyPr/>
          <a:lstStyle/>
          <a:p>
            <a:pPr eaLnBrk="1" hangingPunct="1"/>
            <a:r>
              <a:rPr lang="en-US" altLang="en-US"/>
              <a:t>Slave Codes</a:t>
            </a:r>
          </a:p>
        </p:txBody>
      </p:sp>
      <p:sp>
        <p:nvSpPr>
          <p:cNvPr id="49154" name="Content Placeholder 2">
            <a:extLst>
              <a:ext uri="{FF2B5EF4-FFF2-40B4-BE49-F238E27FC236}">
                <a16:creationId xmlns:a16="http://schemas.microsoft.com/office/drawing/2014/main" id="{C7A09495-1A6C-D842-ABBA-F0A98E63DA45}"/>
              </a:ext>
            </a:extLst>
          </p:cNvPr>
          <p:cNvSpPr>
            <a:spLocks noGrp="1"/>
          </p:cNvSpPr>
          <p:nvPr>
            <p:ph idx="1"/>
          </p:nvPr>
        </p:nvSpPr>
        <p:spPr>
          <a:xfrm>
            <a:off x="165100" y="1600200"/>
            <a:ext cx="6375400" cy="5159375"/>
          </a:xfrm>
        </p:spPr>
        <p:txBody>
          <a:bodyPr/>
          <a:lstStyle/>
          <a:p>
            <a:pPr eaLnBrk="1" hangingPunct="1">
              <a:defRPr/>
            </a:pPr>
            <a:r>
              <a:rPr lang="en-US" altLang="en-US" sz="2400" dirty="0"/>
              <a:t>Colonial authorities wrote slave codes because they </a:t>
            </a:r>
            <a:r>
              <a:rPr lang="en-US" altLang="en-US" sz="2400" b="1" u="sng" dirty="0">
                <a:solidFill>
                  <a:srgbClr val="0070C0"/>
                </a:solidFill>
              </a:rPr>
              <a:t>feared the rise of slave revolts</a:t>
            </a:r>
            <a:r>
              <a:rPr lang="en-US" altLang="en-US" sz="2400" dirty="0"/>
              <a:t>. </a:t>
            </a:r>
          </a:p>
          <a:p>
            <a:pPr eaLnBrk="1" hangingPunct="1">
              <a:defRPr/>
            </a:pPr>
            <a:r>
              <a:rPr lang="en-US" altLang="en-US" sz="2400" b="1" u="sng" dirty="0">
                <a:solidFill>
                  <a:srgbClr val="0070C0"/>
                </a:solidFill>
              </a:rPr>
              <a:t>Slave</a:t>
            </a:r>
            <a:r>
              <a:rPr lang="en-US" altLang="en-US" sz="2400" b="1" u="sng" dirty="0"/>
              <a:t> codes </a:t>
            </a:r>
            <a:r>
              <a:rPr lang="en-US" altLang="en-US" sz="2400" dirty="0"/>
              <a:t>are strict laws that restricted the </a:t>
            </a:r>
            <a:r>
              <a:rPr lang="en-US" altLang="en-US" sz="2400" b="1" u="sng" dirty="0">
                <a:solidFill>
                  <a:srgbClr val="0070C0"/>
                </a:solidFill>
              </a:rPr>
              <a:t>rights</a:t>
            </a:r>
            <a:r>
              <a:rPr lang="en-US" altLang="en-US" sz="2400" dirty="0"/>
              <a:t> and activities of slaves.  </a:t>
            </a:r>
          </a:p>
          <a:p>
            <a:pPr eaLnBrk="1" hangingPunct="1">
              <a:defRPr/>
            </a:pPr>
            <a:r>
              <a:rPr lang="en-US" altLang="en-US" sz="2400" dirty="0"/>
              <a:t>Under these codes, enslaved people could not:</a:t>
            </a:r>
          </a:p>
          <a:p>
            <a:pPr lvl="1" eaLnBrk="1" hangingPunct="1">
              <a:defRPr/>
            </a:pPr>
            <a:r>
              <a:rPr lang="en-US" altLang="en-US" sz="2400" b="1" u="sng" dirty="0">
                <a:solidFill>
                  <a:srgbClr val="0070C0"/>
                </a:solidFill>
              </a:rPr>
              <a:t>Meet</a:t>
            </a:r>
            <a:r>
              <a:rPr lang="en-US" altLang="en-US" sz="2400" dirty="0"/>
              <a:t> in large numbers</a:t>
            </a:r>
          </a:p>
          <a:p>
            <a:pPr lvl="1" eaLnBrk="1" hangingPunct="1">
              <a:defRPr/>
            </a:pPr>
            <a:r>
              <a:rPr lang="en-US" altLang="en-US" sz="2400" dirty="0"/>
              <a:t>Learn to </a:t>
            </a:r>
            <a:r>
              <a:rPr lang="en-US" altLang="en-US" sz="2400" b="1" u="sng" dirty="0">
                <a:solidFill>
                  <a:srgbClr val="0070C0"/>
                </a:solidFill>
              </a:rPr>
              <a:t>read</a:t>
            </a:r>
            <a:r>
              <a:rPr lang="en-US" altLang="en-US" sz="2400" dirty="0"/>
              <a:t> or write</a:t>
            </a:r>
          </a:p>
          <a:p>
            <a:pPr lvl="1" eaLnBrk="1" hangingPunct="1">
              <a:defRPr/>
            </a:pPr>
            <a:r>
              <a:rPr lang="en-US" altLang="en-US" sz="2400" dirty="0"/>
              <a:t>Own a </a:t>
            </a:r>
            <a:r>
              <a:rPr lang="en-US" altLang="en-US" sz="2400" b="1" u="sng" dirty="0">
                <a:solidFill>
                  <a:srgbClr val="0070C0"/>
                </a:solidFill>
              </a:rPr>
              <a:t>weapon</a:t>
            </a:r>
          </a:p>
          <a:p>
            <a:pPr lvl="1" eaLnBrk="1" hangingPunct="1">
              <a:defRPr/>
            </a:pPr>
            <a:r>
              <a:rPr lang="en-US" altLang="en-US" sz="2400" b="1" u="sng" dirty="0">
                <a:solidFill>
                  <a:srgbClr val="0070C0"/>
                </a:solidFill>
              </a:rPr>
              <a:t>Leave</a:t>
            </a:r>
            <a:r>
              <a:rPr lang="en-US" altLang="en-US" sz="2400" dirty="0"/>
              <a:t> plantation w/out permission</a:t>
            </a:r>
          </a:p>
          <a:p>
            <a:pPr eaLnBrk="1" hangingPunct="1">
              <a:defRPr/>
            </a:pPr>
            <a:r>
              <a:rPr lang="en-US" altLang="en-US" sz="2400" dirty="0"/>
              <a:t>Slave codes also said that </a:t>
            </a:r>
            <a:r>
              <a:rPr lang="en-US" altLang="en-US" sz="2400" b="1" u="sng" dirty="0">
                <a:solidFill>
                  <a:srgbClr val="0070C0"/>
                </a:solidFill>
              </a:rPr>
              <a:t>masters</a:t>
            </a:r>
            <a:r>
              <a:rPr lang="en-US" altLang="en-US" sz="2400" dirty="0"/>
              <a:t> who killed slaves could not be tried for murder.</a:t>
            </a:r>
          </a:p>
          <a:p>
            <a:pPr eaLnBrk="1" hangingPunct="1">
              <a:defRPr/>
            </a:pPr>
            <a:endParaRPr lang="en-US" altLang="en-US" dirty="0"/>
          </a:p>
          <a:p>
            <a:pPr eaLnBrk="1" hangingPunct="1">
              <a:defRPr/>
            </a:pPr>
            <a:endParaRPr lang="en-US" altLang="en-US" dirty="0"/>
          </a:p>
          <a:p>
            <a:pPr marL="0" indent="0" eaLnBrk="1" hangingPunct="1">
              <a:buFont typeface="Arial" panose="020B0604020202020204" pitchFamily="34" charset="0"/>
              <a:buNone/>
              <a:defRPr/>
            </a:pPr>
            <a:endParaRPr lang="en-US" altLang="en-US" dirty="0"/>
          </a:p>
        </p:txBody>
      </p:sp>
      <p:pic>
        <p:nvPicPr>
          <p:cNvPr id="55299" name="Picture 1">
            <a:extLst>
              <a:ext uri="{FF2B5EF4-FFF2-40B4-BE49-F238E27FC236}">
                <a16:creationId xmlns:a16="http://schemas.microsoft.com/office/drawing/2014/main" id="{64551361-3C66-EA49-B872-C0C2E22F85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7800" y="1638300"/>
            <a:ext cx="25527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91" name="Group 27">
            <a:extLst>
              <a:ext uri="{FF2B5EF4-FFF2-40B4-BE49-F238E27FC236}">
                <a16:creationId xmlns:a16="http://schemas.microsoft.com/office/drawing/2014/main" id="{5334F17B-2659-A64D-BC81-2C1C4E991792}"/>
              </a:ext>
            </a:extLst>
          </p:cNvPr>
          <p:cNvGraphicFramePr>
            <a:graphicFrameLocks noGrp="1"/>
          </p:cNvGraphicFramePr>
          <p:nvPr/>
        </p:nvGraphicFramePr>
        <p:xfrm>
          <a:off x="838200" y="1371600"/>
          <a:ext cx="7543800" cy="4800600"/>
        </p:xfrm>
        <a:graphic>
          <a:graphicData uri="http://schemas.openxmlformats.org/drawingml/2006/table">
            <a:tbl>
              <a:tblPr/>
              <a:tblGrid>
                <a:gridCol w="1414463">
                  <a:extLst>
                    <a:ext uri="{9D8B030D-6E8A-4147-A177-3AD203B41FA5}">
                      <a16:colId xmlns:a16="http://schemas.microsoft.com/office/drawing/2014/main" val="20000"/>
                    </a:ext>
                  </a:extLst>
                </a:gridCol>
                <a:gridCol w="6129337">
                  <a:extLst>
                    <a:ext uri="{9D8B030D-6E8A-4147-A177-3AD203B41FA5}">
                      <a16:colId xmlns:a16="http://schemas.microsoft.com/office/drawing/2014/main" val="20001"/>
                    </a:ext>
                  </a:extLst>
                </a:gridCol>
              </a:tblGrid>
              <a:tr h="5842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latin typeface="Verdana" pitchFamily="34" charset="0"/>
                        </a:rPr>
                        <a:t>Lives of Enslaved Africans</a:t>
                      </a:r>
                    </a:p>
                  </a:txBody>
                  <a:tcPr marL="137160" marR="137160" marT="137160" marB="13716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extLst>
                  <a:ext uri="{0D108BD9-81ED-4DB2-BD59-A6C34878D82A}">
                    <a16:rowId xmlns:a16="http://schemas.microsoft.com/office/drawing/2014/main" val="10000"/>
                  </a:ext>
                </a:extLst>
              </a:tr>
              <a:tr h="2209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Verdana" pitchFamily="34" charset="0"/>
                        </a:rPr>
                        <a:t>In the North</a:t>
                      </a:r>
                    </a:p>
                  </a:txBody>
                  <a:tcPr marL="137160" marR="137160" marT="137160" marB="1371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234950" marR="0" lvl="0" indent="-234950" algn="l" defTabSz="914400" rtl="0" eaLnBrk="1" fontAlgn="base" latinLnBrk="0" hangingPunct="1">
                        <a:lnSpc>
                          <a:spcPct val="100000"/>
                        </a:lnSpc>
                        <a:spcBef>
                          <a:spcPct val="20000"/>
                        </a:spcBef>
                        <a:spcAft>
                          <a:spcPct val="60000"/>
                        </a:spcAft>
                        <a:buClrTx/>
                        <a:buSzTx/>
                        <a:buFontTx/>
                        <a:buChar char="•"/>
                        <a:tabLst/>
                      </a:pPr>
                      <a:r>
                        <a:rPr kumimoji="0" lang="en-US" sz="1800" b="0" i="0" u="none" strike="noStrike" cap="none" normalizeH="0" baseline="0" dirty="0">
                          <a:ln>
                            <a:noFill/>
                          </a:ln>
                          <a:solidFill>
                            <a:schemeClr val="tx1"/>
                          </a:solidFill>
                          <a:effectLst/>
                          <a:latin typeface="Verdana" pitchFamily="34" charset="0"/>
                        </a:rPr>
                        <a:t>Only 10 percent of the enslaved population lived north of Maryland.</a:t>
                      </a:r>
                    </a:p>
                    <a:p>
                      <a:pPr marL="234950" marR="0" lvl="0" indent="-234950" algn="l" defTabSz="914400" rtl="0" eaLnBrk="1" fontAlgn="base" latinLnBrk="0" hangingPunct="1">
                        <a:lnSpc>
                          <a:spcPct val="100000"/>
                        </a:lnSpc>
                        <a:spcBef>
                          <a:spcPct val="20000"/>
                        </a:spcBef>
                        <a:spcAft>
                          <a:spcPct val="60000"/>
                        </a:spcAft>
                        <a:buClrTx/>
                        <a:buSzTx/>
                        <a:buFontTx/>
                        <a:buChar char="•"/>
                        <a:tabLst/>
                      </a:pPr>
                      <a:r>
                        <a:rPr kumimoji="0" lang="en-US" sz="1800" b="0" i="0" u="none" strike="noStrike" cap="none" normalizeH="0" baseline="0" dirty="0">
                          <a:ln>
                            <a:noFill/>
                          </a:ln>
                          <a:solidFill>
                            <a:schemeClr val="tx1"/>
                          </a:solidFill>
                          <a:effectLst/>
                          <a:latin typeface="Verdana" pitchFamily="34" charset="0"/>
                        </a:rPr>
                        <a:t>Northern slaves worked as blacksmiths, house servants, or farm laborers.</a:t>
                      </a:r>
                    </a:p>
                    <a:p>
                      <a:pPr marL="234950" marR="0" lvl="0" indent="-234950" algn="l" defTabSz="914400" rtl="0" eaLnBrk="1" fontAlgn="base" latinLnBrk="0" hangingPunct="1">
                        <a:lnSpc>
                          <a:spcPct val="100000"/>
                        </a:lnSpc>
                        <a:spcBef>
                          <a:spcPct val="20000"/>
                        </a:spcBef>
                        <a:spcAft>
                          <a:spcPct val="60000"/>
                        </a:spcAft>
                        <a:buClrTx/>
                        <a:buSzTx/>
                        <a:buFontTx/>
                        <a:buChar char="•"/>
                        <a:tabLst/>
                      </a:pPr>
                      <a:r>
                        <a:rPr kumimoji="0" lang="en-US" sz="1800" b="0" i="0" u="none" strike="noStrike" cap="none" normalizeH="0" baseline="0" dirty="0">
                          <a:ln>
                            <a:noFill/>
                          </a:ln>
                          <a:solidFill>
                            <a:schemeClr val="tx1"/>
                          </a:solidFill>
                          <a:effectLst/>
                          <a:latin typeface="Verdana" pitchFamily="34" charset="0"/>
                        </a:rPr>
                        <a:t>Over time, they might buy their freedom.</a:t>
                      </a:r>
                    </a:p>
                  </a:txBody>
                  <a:tcPr marL="137160" marR="137160" marT="137160" marB="1371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1981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Verdana" pitchFamily="34" charset="0"/>
                        </a:rPr>
                        <a:t>In the South</a:t>
                      </a:r>
                    </a:p>
                  </a:txBody>
                  <a:tcPr marL="137160" marR="137160" marT="137160" marB="1371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234950" marR="0" lvl="0" indent="-234950" algn="l" defTabSz="914400" rtl="0" eaLnBrk="1" fontAlgn="base" latinLnBrk="0" hangingPunct="1">
                        <a:lnSpc>
                          <a:spcPct val="100000"/>
                        </a:lnSpc>
                        <a:spcBef>
                          <a:spcPct val="20000"/>
                        </a:spcBef>
                        <a:spcAft>
                          <a:spcPct val="60000"/>
                        </a:spcAft>
                        <a:buClrTx/>
                        <a:buSzTx/>
                        <a:buFontTx/>
                        <a:buChar char="•"/>
                        <a:tabLst/>
                      </a:pPr>
                      <a:r>
                        <a:rPr kumimoji="0" lang="en-US" sz="1800" b="0" i="0" u="none" strike="noStrike" cap="none" normalizeH="0" baseline="0" dirty="0">
                          <a:ln>
                            <a:noFill/>
                          </a:ln>
                          <a:solidFill>
                            <a:schemeClr val="tx1"/>
                          </a:solidFill>
                          <a:effectLst/>
                          <a:latin typeface="Verdana" pitchFamily="34" charset="0"/>
                        </a:rPr>
                        <a:t>On rice plantations in South Carolina, slaves kept the customs of West Africa.</a:t>
                      </a:r>
                    </a:p>
                    <a:p>
                      <a:pPr marL="234950" marR="0" lvl="0" indent="-234950" algn="l" defTabSz="914400" rtl="0" eaLnBrk="1" fontAlgn="base" latinLnBrk="0" hangingPunct="1">
                        <a:lnSpc>
                          <a:spcPct val="100000"/>
                        </a:lnSpc>
                        <a:spcBef>
                          <a:spcPct val="20000"/>
                        </a:spcBef>
                        <a:spcAft>
                          <a:spcPct val="60000"/>
                        </a:spcAft>
                        <a:buClrTx/>
                        <a:buSzTx/>
                        <a:buFontTx/>
                        <a:buChar char="•"/>
                        <a:tabLst/>
                      </a:pPr>
                      <a:r>
                        <a:rPr kumimoji="0" lang="en-US" sz="1800" b="0" i="0" u="none" strike="noStrike" cap="none" normalizeH="0" baseline="0" dirty="0">
                          <a:ln>
                            <a:noFill/>
                          </a:ln>
                          <a:solidFill>
                            <a:schemeClr val="tx1"/>
                          </a:solidFill>
                          <a:effectLst/>
                          <a:latin typeface="Verdana" pitchFamily="34" charset="0"/>
                        </a:rPr>
                        <a:t>They made African grass baskets and spoke Gullah, a dialect that blended English and several African languages.</a:t>
                      </a:r>
                    </a:p>
                  </a:txBody>
                  <a:tcPr marL="137160" marR="137160" marT="137160" marB="1371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CA65C6F1-9C50-C541-BA66-B379A4DB8A52}"/>
              </a:ext>
            </a:extLst>
          </p:cNvPr>
          <p:cNvSpPr>
            <a:spLocks noGrp="1"/>
          </p:cNvSpPr>
          <p:nvPr>
            <p:ph type="title"/>
          </p:nvPr>
        </p:nvSpPr>
        <p:spPr/>
        <p:txBody>
          <a:bodyPr/>
          <a:lstStyle/>
          <a:p>
            <a:r>
              <a:rPr lang="en-US" altLang="en-US"/>
              <a:t>African Cultural Influences</a:t>
            </a:r>
          </a:p>
        </p:txBody>
      </p:sp>
      <p:sp>
        <p:nvSpPr>
          <p:cNvPr id="58370" name="Content Placeholder 2">
            <a:extLst>
              <a:ext uri="{FF2B5EF4-FFF2-40B4-BE49-F238E27FC236}">
                <a16:creationId xmlns:a16="http://schemas.microsoft.com/office/drawing/2014/main" id="{BBEC22CA-BF4E-A84C-97E2-D37EF430D50A}"/>
              </a:ext>
            </a:extLst>
          </p:cNvPr>
          <p:cNvSpPr>
            <a:spLocks noGrp="1"/>
          </p:cNvSpPr>
          <p:nvPr>
            <p:ph idx="1"/>
          </p:nvPr>
        </p:nvSpPr>
        <p:spPr/>
        <p:txBody>
          <a:bodyPr/>
          <a:lstStyle/>
          <a:p>
            <a:r>
              <a:rPr lang="en-US" altLang="en-US"/>
              <a:t>Craftworkers in cities used African styles of quilts, furniture, and other objects.</a:t>
            </a:r>
          </a:p>
          <a:p>
            <a:r>
              <a:rPr lang="en-US" altLang="en-US"/>
              <a:t>African drums and banjos became part of American music.</a:t>
            </a:r>
          </a:p>
          <a:p>
            <a:r>
              <a:rPr lang="en-US" altLang="en-US"/>
              <a:t>African folk tales became part of American culture.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4C2B442D-85F6-8642-BC71-86014F64F7B4}"/>
              </a:ext>
            </a:extLst>
          </p:cNvPr>
          <p:cNvSpPr>
            <a:spLocks noGrp="1"/>
          </p:cNvSpPr>
          <p:nvPr>
            <p:ph type="title"/>
          </p:nvPr>
        </p:nvSpPr>
        <p:spPr/>
        <p:txBody>
          <a:bodyPr/>
          <a:lstStyle/>
          <a:p>
            <a:pPr eaLnBrk="1" hangingPunct="1"/>
            <a:r>
              <a:rPr lang="en-US" altLang="en-US"/>
              <a:t>Section 4: The Spread of New Ideas</a:t>
            </a:r>
          </a:p>
        </p:txBody>
      </p:sp>
      <p:sp>
        <p:nvSpPr>
          <p:cNvPr id="59394" name="Content Placeholder 2">
            <a:extLst>
              <a:ext uri="{FF2B5EF4-FFF2-40B4-BE49-F238E27FC236}">
                <a16:creationId xmlns:a16="http://schemas.microsoft.com/office/drawing/2014/main" id="{8D8047B9-332F-274A-A9E7-5F2BB6EEBCD9}"/>
              </a:ext>
            </a:extLst>
          </p:cNvPr>
          <p:cNvSpPr>
            <a:spLocks noGrp="1"/>
          </p:cNvSpPr>
          <p:nvPr>
            <p:ph idx="1"/>
          </p:nvPr>
        </p:nvSpPr>
        <p:spPr/>
        <p:txBody>
          <a:bodyPr/>
          <a:lstStyle/>
          <a:p>
            <a:pPr eaLnBrk="1" hangingPunct="1"/>
            <a:r>
              <a:rPr lang="en-US" altLang="en-US" b="1"/>
              <a:t>How did colonial life take shape?</a:t>
            </a:r>
          </a:p>
          <a:p>
            <a:pPr eaLnBrk="1" hangingPunct="1"/>
            <a:r>
              <a:rPr lang="en-US" altLang="en-US" b="1"/>
              <a:t>What are some of the social roots of colonial settlements in the Americas?</a:t>
            </a:r>
          </a:p>
          <a:p>
            <a:pPr eaLnBrk="1" hangingPunct="1"/>
            <a:r>
              <a:rPr lang="en-US" altLang="en-US" b="1"/>
              <a:t>How did ideas about religion and government influence colonial life?</a:t>
            </a:r>
            <a:endParaRPr lang="en-US" altLang="en-US"/>
          </a:p>
          <a:p>
            <a:pPr eaLnBrk="1" hangingPunct="1"/>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F5B01EDF-6565-6C48-BD37-2D219818F283}"/>
              </a:ext>
            </a:extLst>
          </p:cNvPr>
          <p:cNvSpPr>
            <a:spLocks noGrp="1"/>
          </p:cNvSpPr>
          <p:nvPr>
            <p:ph type="title"/>
          </p:nvPr>
        </p:nvSpPr>
        <p:spPr/>
        <p:txBody>
          <a:bodyPr/>
          <a:lstStyle/>
          <a:p>
            <a:pPr eaLnBrk="1" hangingPunct="1"/>
            <a:r>
              <a:rPr lang="en-US" altLang="en-US"/>
              <a:t>Parliament</a:t>
            </a:r>
          </a:p>
        </p:txBody>
      </p:sp>
      <p:sp>
        <p:nvSpPr>
          <p:cNvPr id="18434" name="Content Placeholder 2">
            <a:extLst>
              <a:ext uri="{FF2B5EF4-FFF2-40B4-BE49-F238E27FC236}">
                <a16:creationId xmlns:a16="http://schemas.microsoft.com/office/drawing/2014/main" id="{098B6ABD-4AF1-5D4A-AF43-B9396971C721}"/>
              </a:ext>
            </a:extLst>
          </p:cNvPr>
          <p:cNvSpPr>
            <a:spLocks noGrp="1"/>
          </p:cNvSpPr>
          <p:nvPr>
            <p:ph idx="1"/>
          </p:nvPr>
        </p:nvSpPr>
        <p:spPr/>
        <p:txBody>
          <a:bodyPr/>
          <a:lstStyle/>
          <a:p>
            <a:pPr eaLnBrk="1" hangingPunct="1"/>
            <a:r>
              <a:rPr lang="en-US" altLang="en-US" dirty="0"/>
              <a:t>Under the Magna Carta, nobles formed a council to advise the king.</a:t>
            </a:r>
          </a:p>
          <a:p>
            <a:pPr eaLnBrk="1" hangingPunct="1"/>
            <a:r>
              <a:rPr lang="en-US" altLang="en-US" dirty="0"/>
              <a:t>This developed into Parliament, a two-house legislature. </a:t>
            </a:r>
          </a:p>
          <a:p>
            <a:pPr lvl="1" eaLnBrk="1" hangingPunct="1"/>
            <a:r>
              <a:rPr lang="en-US" altLang="en-US" dirty="0"/>
              <a:t>House of Lords</a:t>
            </a:r>
          </a:p>
          <a:p>
            <a:pPr lvl="1" eaLnBrk="1" hangingPunct="1"/>
            <a:r>
              <a:rPr lang="en-US" altLang="en-US" dirty="0"/>
              <a:t>House of Commons</a:t>
            </a:r>
          </a:p>
          <a:p>
            <a:pPr eaLnBrk="1" hangingPunct="1"/>
            <a:r>
              <a:rPr lang="en-US" altLang="en-US" dirty="0"/>
              <a:t>A </a:t>
            </a:r>
            <a:r>
              <a:rPr lang="en-US" altLang="en-US" b="1" dirty="0"/>
              <a:t>legislature</a:t>
            </a:r>
            <a:r>
              <a:rPr lang="en-US" altLang="en-US" dirty="0"/>
              <a:t> is a group of people who have the power to make laws.</a:t>
            </a:r>
          </a:p>
          <a:p>
            <a:pPr eaLnBrk="1" hangingPunct="1"/>
            <a:endParaRPr lang="en-US" altLang="en-US" dirty="0"/>
          </a:p>
        </p:txBody>
      </p:sp>
      <p:pic>
        <p:nvPicPr>
          <p:cNvPr id="18435" name="Picture 1">
            <a:extLst>
              <a:ext uri="{FF2B5EF4-FFF2-40B4-BE49-F238E27FC236}">
                <a16:creationId xmlns:a16="http://schemas.microsoft.com/office/drawing/2014/main" id="{E0C4BF5C-4FD6-8840-9E41-5E5CCA52E1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276600"/>
            <a:ext cx="2130425"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ED8BCCAF-FD71-DE4D-A085-75117CAA2A50}"/>
              </a:ext>
            </a:extLst>
          </p:cNvPr>
          <p:cNvSpPr>
            <a:spLocks noGrp="1"/>
          </p:cNvSpPr>
          <p:nvPr>
            <p:ph type="title"/>
          </p:nvPr>
        </p:nvSpPr>
        <p:spPr/>
        <p:txBody>
          <a:bodyPr/>
          <a:lstStyle/>
          <a:p>
            <a:pPr eaLnBrk="1" hangingPunct="1"/>
            <a:r>
              <a:rPr lang="en-US" altLang="en-US"/>
              <a:t>Public Schools in the colonies</a:t>
            </a:r>
          </a:p>
        </p:txBody>
      </p:sp>
      <p:sp>
        <p:nvSpPr>
          <p:cNvPr id="3" name="Content Placeholder 2">
            <a:extLst>
              <a:ext uri="{FF2B5EF4-FFF2-40B4-BE49-F238E27FC236}">
                <a16:creationId xmlns:a16="http://schemas.microsoft.com/office/drawing/2014/main" id="{B5B74A6C-01DF-4C4D-9D5F-0F557C89CA85}"/>
              </a:ext>
            </a:extLst>
          </p:cNvPr>
          <p:cNvSpPr>
            <a:spLocks noGrp="1"/>
          </p:cNvSpPr>
          <p:nvPr>
            <p:ph idx="1"/>
          </p:nvPr>
        </p:nvSpPr>
        <p:spPr>
          <a:xfrm>
            <a:off x="304800" y="1374775"/>
            <a:ext cx="6477000" cy="5483225"/>
          </a:xfrm>
        </p:spPr>
        <p:txBody>
          <a:bodyPr rtlCol="0">
            <a:normAutofit fontScale="85000" lnSpcReduction="10000"/>
          </a:bodyPr>
          <a:lstStyle/>
          <a:p>
            <a:pPr eaLnBrk="1" fontAlgn="auto" hangingPunct="1">
              <a:spcAft>
                <a:spcPts val="0"/>
              </a:spcAft>
              <a:defRPr/>
            </a:pPr>
            <a:r>
              <a:rPr lang="en-US" dirty="0"/>
              <a:t>The Puritans thought education was very important!</a:t>
            </a:r>
          </a:p>
          <a:p>
            <a:pPr eaLnBrk="1" fontAlgn="auto" hangingPunct="1">
              <a:spcAft>
                <a:spcPts val="0"/>
              </a:spcAft>
              <a:defRPr/>
            </a:pPr>
            <a:r>
              <a:rPr lang="en-US" dirty="0"/>
              <a:t>Massachusetts developed laws that required colonial youth to receive an education.</a:t>
            </a:r>
          </a:p>
          <a:p>
            <a:pPr eaLnBrk="1" fontAlgn="auto" hangingPunct="1">
              <a:spcAft>
                <a:spcPts val="0"/>
              </a:spcAft>
              <a:defRPr/>
            </a:pPr>
            <a:r>
              <a:rPr lang="en-US" dirty="0"/>
              <a:t>Every town with at least 50 families was required to </a:t>
            </a:r>
            <a:r>
              <a:rPr lang="en-US" b="1" u="sng" dirty="0">
                <a:solidFill>
                  <a:srgbClr val="0070C0"/>
                </a:solidFill>
              </a:rPr>
              <a:t>start an elementary school</a:t>
            </a:r>
            <a:r>
              <a:rPr lang="en-US" dirty="0"/>
              <a:t>.</a:t>
            </a:r>
          </a:p>
          <a:p>
            <a:pPr eaLnBrk="1" fontAlgn="auto" hangingPunct="1">
              <a:spcAft>
                <a:spcPts val="0"/>
              </a:spcAft>
              <a:defRPr/>
            </a:pPr>
            <a:r>
              <a:rPr lang="en-US" dirty="0"/>
              <a:t>Everytown with 100 families had to have a </a:t>
            </a:r>
            <a:r>
              <a:rPr lang="en-US" b="1" dirty="0"/>
              <a:t>grammar</a:t>
            </a:r>
            <a:r>
              <a:rPr lang="en-US" dirty="0"/>
              <a:t> school for older students.</a:t>
            </a:r>
          </a:p>
          <a:p>
            <a:pPr eaLnBrk="1" fontAlgn="auto" hangingPunct="1">
              <a:spcAft>
                <a:spcPts val="0"/>
              </a:spcAft>
              <a:defRPr/>
            </a:pPr>
            <a:r>
              <a:rPr lang="en-US" dirty="0"/>
              <a:t>Puritan grammar schools are like today’s </a:t>
            </a:r>
            <a:r>
              <a:rPr lang="en-US" b="1" u="sng" dirty="0">
                <a:solidFill>
                  <a:srgbClr val="0070C0"/>
                </a:solidFill>
              </a:rPr>
              <a:t>high schools.</a:t>
            </a:r>
          </a:p>
          <a:p>
            <a:pPr eaLnBrk="1" fontAlgn="auto" hangingPunct="1">
              <a:spcAft>
                <a:spcPts val="0"/>
              </a:spcAft>
              <a:defRPr/>
            </a:pPr>
            <a:r>
              <a:rPr lang="en-US" dirty="0"/>
              <a:t>Towns that did not set up a school were </a:t>
            </a:r>
            <a:r>
              <a:rPr lang="en-US" b="1" u="sng" dirty="0">
                <a:solidFill>
                  <a:srgbClr val="0070C0"/>
                </a:solidFill>
              </a:rPr>
              <a:t>fined</a:t>
            </a:r>
            <a:r>
              <a:rPr lang="en-US" dirty="0">
                <a:solidFill>
                  <a:srgbClr val="0070C0"/>
                </a:solidFill>
              </a:rPr>
              <a:t>. </a:t>
            </a:r>
          </a:p>
          <a:p>
            <a:pPr eaLnBrk="1" fontAlgn="auto" hangingPunct="1">
              <a:spcAft>
                <a:spcPts val="0"/>
              </a:spcAft>
              <a:defRPr/>
            </a:pPr>
            <a:endParaRPr lang="en-US" dirty="0"/>
          </a:p>
        </p:txBody>
      </p:sp>
      <p:pic>
        <p:nvPicPr>
          <p:cNvPr id="60419" name="Picture 3">
            <a:extLst>
              <a:ext uri="{FF2B5EF4-FFF2-40B4-BE49-F238E27FC236}">
                <a16:creationId xmlns:a16="http://schemas.microsoft.com/office/drawing/2014/main" id="{DC7C12CF-A44F-4841-AA25-AEDF9E71B2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3581400"/>
            <a:ext cx="2193925"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2FD22AD8-2F46-B549-A56F-120FACA95AD9}"/>
              </a:ext>
            </a:extLst>
          </p:cNvPr>
          <p:cNvSpPr>
            <a:spLocks noGrp="1"/>
          </p:cNvSpPr>
          <p:nvPr>
            <p:ph type="title"/>
          </p:nvPr>
        </p:nvSpPr>
        <p:spPr/>
        <p:txBody>
          <a:bodyPr/>
          <a:lstStyle/>
          <a:p>
            <a:r>
              <a:rPr lang="en-US" altLang="en-US"/>
              <a:t>Modern Public Schools vs. Colonial Schools</a:t>
            </a:r>
          </a:p>
        </p:txBody>
      </p:sp>
      <p:sp>
        <p:nvSpPr>
          <p:cNvPr id="61442" name="Content Placeholder 2">
            <a:extLst>
              <a:ext uri="{FF2B5EF4-FFF2-40B4-BE49-F238E27FC236}">
                <a16:creationId xmlns:a16="http://schemas.microsoft.com/office/drawing/2014/main" id="{DF0CF064-5077-6145-BD81-C98E0CD1D890}"/>
              </a:ext>
            </a:extLst>
          </p:cNvPr>
          <p:cNvSpPr>
            <a:spLocks noGrp="1"/>
          </p:cNvSpPr>
          <p:nvPr>
            <p:ph idx="1"/>
          </p:nvPr>
        </p:nvSpPr>
        <p:spPr>
          <a:xfrm>
            <a:off x="457200" y="1600200"/>
            <a:ext cx="8229600" cy="5257800"/>
          </a:xfrm>
        </p:spPr>
        <p:txBody>
          <a:bodyPr/>
          <a:lstStyle/>
          <a:p>
            <a:r>
              <a:rPr lang="en-US" altLang="en-US" dirty="0"/>
              <a:t>Unlike modern public schools, </a:t>
            </a:r>
            <a:r>
              <a:rPr lang="en-US" altLang="en-US" b="1" u="sng" dirty="0">
                <a:solidFill>
                  <a:srgbClr val="0070C0"/>
                </a:solidFill>
              </a:rPr>
              <a:t>colonial</a:t>
            </a:r>
            <a:r>
              <a:rPr lang="en-US" altLang="en-US" dirty="0"/>
              <a:t> public schools included instruction in </a:t>
            </a:r>
            <a:r>
              <a:rPr lang="en-US" altLang="en-US" b="1" u="sng" dirty="0">
                <a:solidFill>
                  <a:srgbClr val="0070C0"/>
                </a:solidFill>
              </a:rPr>
              <a:t>religion</a:t>
            </a:r>
            <a:r>
              <a:rPr lang="en-US" altLang="en-US" dirty="0"/>
              <a:t>.</a:t>
            </a:r>
          </a:p>
          <a:p>
            <a:r>
              <a:rPr lang="en-US" altLang="en-US" dirty="0"/>
              <a:t>Puritan schools were run with both </a:t>
            </a:r>
            <a:r>
              <a:rPr lang="en-US" altLang="en-US" b="1" u="sng" dirty="0">
                <a:solidFill>
                  <a:srgbClr val="0070C0"/>
                </a:solidFill>
              </a:rPr>
              <a:t>private</a:t>
            </a:r>
            <a:r>
              <a:rPr lang="en-US" altLang="en-US" dirty="0"/>
              <a:t> and </a:t>
            </a:r>
            <a:r>
              <a:rPr lang="en-US" altLang="en-US" b="1" u="sng" dirty="0">
                <a:solidFill>
                  <a:srgbClr val="0070C0"/>
                </a:solidFill>
              </a:rPr>
              <a:t>public</a:t>
            </a:r>
            <a:r>
              <a:rPr lang="en-US" altLang="en-US" dirty="0"/>
              <a:t> money.</a:t>
            </a:r>
          </a:p>
          <a:p>
            <a:r>
              <a:rPr lang="en-US" altLang="en-US" dirty="0"/>
              <a:t>Puritan education laws were not completely </a:t>
            </a:r>
            <a:r>
              <a:rPr lang="en-US" altLang="en-US" b="1" u="sng" dirty="0">
                <a:solidFill>
                  <a:srgbClr val="0070C0"/>
                </a:solidFill>
              </a:rPr>
              <a:t>compulsory</a:t>
            </a:r>
            <a:r>
              <a:rPr lang="en-US" altLang="en-US" dirty="0"/>
              <a:t>.</a:t>
            </a:r>
          </a:p>
          <a:p>
            <a:r>
              <a:rPr lang="en-US" altLang="en-US" dirty="0"/>
              <a:t>In the south, there were few schools. So the </a:t>
            </a:r>
            <a:r>
              <a:rPr lang="en-US" altLang="en-US" b="1" dirty="0"/>
              <a:t>southern</a:t>
            </a:r>
            <a:r>
              <a:rPr lang="en-US" altLang="en-US" dirty="0"/>
              <a:t> </a:t>
            </a:r>
            <a:r>
              <a:rPr lang="en-US" altLang="en-US" b="1" dirty="0"/>
              <a:t>gentry</a:t>
            </a:r>
            <a:r>
              <a:rPr lang="en-US" altLang="en-US" dirty="0"/>
              <a:t> </a:t>
            </a:r>
            <a:r>
              <a:rPr lang="en-US" altLang="en-US" b="1" dirty="0"/>
              <a:t>often hired </a:t>
            </a:r>
            <a:r>
              <a:rPr lang="en-US" altLang="en-US" b="1" u="sng" dirty="0">
                <a:solidFill>
                  <a:srgbClr val="0070C0"/>
                </a:solidFill>
              </a:rPr>
              <a:t>private tutors</a:t>
            </a:r>
            <a:r>
              <a:rPr lang="en-US" altLang="en-US" u="sng" dirty="0">
                <a:solidFill>
                  <a:srgbClr val="0070C0"/>
                </a:solidFill>
              </a:rPr>
              <a:t> </a:t>
            </a:r>
            <a:r>
              <a:rPr lang="en-US" altLang="en-US" dirty="0"/>
              <a:t>to teach their children. Poor children often received no formal education at all.</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856" name="Group 32">
            <a:extLst>
              <a:ext uri="{FF2B5EF4-FFF2-40B4-BE49-F238E27FC236}">
                <a16:creationId xmlns:a16="http://schemas.microsoft.com/office/drawing/2014/main" id="{390B97F4-AEFC-7E44-A234-325AD2C654DD}"/>
              </a:ext>
            </a:extLst>
          </p:cNvPr>
          <p:cNvGraphicFramePr>
            <a:graphicFrameLocks noGrp="1"/>
          </p:cNvGraphicFramePr>
          <p:nvPr/>
        </p:nvGraphicFramePr>
        <p:xfrm>
          <a:off x="914400" y="1295400"/>
          <a:ext cx="7315200" cy="4902200"/>
        </p:xfrm>
        <a:graphic>
          <a:graphicData uri="http://schemas.openxmlformats.org/drawingml/2006/table">
            <a:tbl>
              <a:tblPr/>
              <a:tblGrid>
                <a:gridCol w="1543878">
                  <a:extLst>
                    <a:ext uri="{9D8B030D-6E8A-4147-A177-3AD203B41FA5}">
                      <a16:colId xmlns:a16="http://schemas.microsoft.com/office/drawing/2014/main" val="20000"/>
                    </a:ext>
                  </a:extLst>
                </a:gridCol>
                <a:gridCol w="5771322">
                  <a:extLst>
                    <a:ext uri="{9D8B030D-6E8A-4147-A177-3AD203B41FA5}">
                      <a16:colId xmlns:a16="http://schemas.microsoft.com/office/drawing/2014/main" val="20001"/>
                    </a:ext>
                  </a:extLst>
                </a:gridCol>
              </a:tblGrid>
              <a:tr h="50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latin typeface="Verdana" pitchFamily="34" charset="0"/>
                        </a:rPr>
                        <a:t>Higher Education</a:t>
                      </a:r>
                    </a:p>
                  </a:txBody>
                  <a:tcPr marL="137160" marR="137160" marT="137160" marB="13716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extLst>
                  <a:ext uri="{0D108BD9-81ED-4DB2-BD59-A6C34878D82A}">
                    <a16:rowId xmlns:a16="http://schemas.microsoft.com/office/drawing/2014/main" val="10000"/>
                  </a:ext>
                </a:extLst>
              </a:tr>
              <a:tr h="1930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Verdana" pitchFamily="34" charset="0"/>
                        </a:rPr>
                        <a:t>Grammar Schools</a:t>
                      </a:r>
                    </a:p>
                  </a:txBody>
                  <a:tcPr marL="137160" marR="137160" marT="137160" marB="1371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234950" marR="0" lvl="0" indent="-234950" algn="l" defTabSz="914400" rtl="0" eaLnBrk="1" fontAlgn="base" latinLnBrk="0" hangingPunct="1">
                        <a:lnSpc>
                          <a:spcPct val="100000"/>
                        </a:lnSpc>
                        <a:spcBef>
                          <a:spcPct val="20000"/>
                        </a:spcBef>
                        <a:spcAft>
                          <a:spcPct val="60000"/>
                        </a:spcAft>
                        <a:buClrTx/>
                        <a:buSzTx/>
                        <a:buFontTx/>
                        <a:buChar char="•"/>
                        <a:tabLst/>
                      </a:pPr>
                      <a:r>
                        <a:rPr kumimoji="0" lang="en-US" sz="1800" b="0" i="0" u="none" strike="noStrike" cap="none" normalizeH="0" baseline="0" dirty="0">
                          <a:ln>
                            <a:noFill/>
                          </a:ln>
                          <a:solidFill>
                            <a:schemeClr val="tx1"/>
                          </a:solidFill>
                          <a:effectLst/>
                          <a:latin typeface="Verdana" pitchFamily="34" charset="0"/>
                        </a:rPr>
                        <a:t>Some boys went on to grammar schools, which prepared them for college.</a:t>
                      </a:r>
                    </a:p>
                    <a:p>
                      <a:pPr marL="234950" marR="0" lvl="0" indent="-234950" algn="l" defTabSz="914400" rtl="0" eaLnBrk="1" fontAlgn="base" latinLnBrk="0" hangingPunct="1">
                        <a:lnSpc>
                          <a:spcPct val="100000"/>
                        </a:lnSpc>
                        <a:spcBef>
                          <a:spcPct val="20000"/>
                        </a:spcBef>
                        <a:spcAft>
                          <a:spcPct val="60000"/>
                        </a:spcAft>
                        <a:buClrTx/>
                        <a:buSzTx/>
                        <a:buFontTx/>
                        <a:buChar char="•"/>
                        <a:tabLst/>
                      </a:pPr>
                      <a:r>
                        <a:rPr kumimoji="0" lang="en-US" sz="1800" b="0" i="0" u="none" strike="noStrike" cap="none" normalizeH="0" baseline="0" dirty="0">
                          <a:ln>
                            <a:noFill/>
                          </a:ln>
                          <a:solidFill>
                            <a:schemeClr val="tx1"/>
                          </a:solidFill>
                          <a:effectLst/>
                          <a:latin typeface="Verdana" pitchFamily="34" charset="0"/>
                        </a:rPr>
                        <a:t>Grammar schools taught Greek, Latin, geography, mathematics, and English composition.</a:t>
                      </a:r>
                    </a:p>
                  </a:txBody>
                  <a:tcPr marL="137160" marR="137160" marT="137160" marB="1371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2362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Verdana" pitchFamily="34" charset="0"/>
                        </a:rPr>
                        <a:t>Colleges</a:t>
                      </a:r>
                    </a:p>
                  </a:txBody>
                  <a:tcPr marL="137160" marR="137160" marT="137160" marB="1371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234950" marR="0" lvl="0" indent="-234950" algn="l" defTabSz="914400" rtl="0" eaLnBrk="1" fontAlgn="base" latinLnBrk="0" hangingPunct="1">
                        <a:lnSpc>
                          <a:spcPct val="100000"/>
                        </a:lnSpc>
                        <a:spcBef>
                          <a:spcPct val="20000"/>
                        </a:spcBef>
                        <a:spcAft>
                          <a:spcPct val="60000"/>
                        </a:spcAft>
                        <a:buClrTx/>
                        <a:buSzTx/>
                        <a:buFontTx/>
                        <a:buChar char="•"/>
                        <a:tabLst/>
                      </a:pPr>
                      <a:r>
                        <a:rPr kumimoji="0" lang="en-US" sz="1800" b="0" i="0" u="none" strike="noStrike" cap="none" normalizeH="0" baseline="0" dirty="0">
                          <a:ln>
                            <a:noFill/>
                          </a:ln>
                          <a:solidFill>
                            <a:schemeClr val="tx1"/>
                          </a:solidFill>
                          <a:effectLst/>
                          <a:latin typeface="Verdana" pitchFamily="34" charset="0"/>
                        </a:rPr>
                        <a:t>The first American colleges were founded largely to educate men for the ministry.</a:t>
                      </a:r>
                    </a:p>
                    <a:p>
                      <a:pPr marL="234950" marR="0" lvl="0" indent="-234950" algn="l" defTabSz="914400" rtl="0" eaLnBrk="1" fontAlgn="base" latinLnBrk="0" hangingPunct="1">
                        <a:lnSpc>
                          <a:spcPct val="100000"/>
                        </a:lnSpc>
                        <a:spcBef>
                          <a:spcPct val="20000"/>
                        </a:spcBef>
                        <a:spcAft>
                          <a:spcPct val="60000"/>
                        </a:spcAft>
                        <a:buClrTx/>
                        <a:buSzTx/>
                        <a:buFontTx/>
                        <a:buChar char="•"/>
                        <a:tabLst/>
                      </a:pPr>
                      <a:r>
                        <a:rPr kumimoji="0" lang="en-US" sz="1800" b="0" i="0" u="none" strike="noStrike" cap="none" normalizeH="0" baseline="0" dirty="0">
                          <a:ln>
                            <a:noFill/>
                          </a:ln>
                          <a:solidFill>
                            <a:schemeClr val="tx1"/>
                          </a:solidFill>
                          <a:effectLst/>
                          <a:latin typeface="Verdana" pitchFamily="34" charset="0"/>
                        </a:rPr>
                        <a:t>Harvard University (1638) was the first college in the English colonies.</a:t>
                      </a:r>
                    </a:p>
                    <a:p>
                      <a:pPr marL="234950" marR="0" lvl="0" indent="-234950" algn="l" defTabSz="914400" rtl="0" eaLnBrk="1" fontAlgn="base" latinLnBrk="0" hangingPunct="1">
                        <a:lnSpc>
                          <a:spcPct val="100000"/>
                        </a:lnSpc>
                        <a:spcBef>
                          <a:spcPct val="20000"/>
                        </a:spcBef>
                        <a:spcAft>
                          <a:spcPct val="60000"/>
                        </a:spcAft>
                        <a:buClrTx/>
                        <a:buSzTx/>
                        <a:buFontTx/>
                        <a:buChar char="•"/>
                        <a:tabLst/>
                      </a:pPr>
                      <a:r>
                        <a:rPr kumimoji="0" lang="en-US" sz="1800" b="0" i="0" u="none" strike="noStrike" cap="none" normalizeH="0" baseline="0" dirty="0">
                          <a:ln>
                            <a:noFill/>
                          </a:ln>
                          <a:solidFill>
                            <a:schemeClr val="tx1"/>
                          </a:solidFill>
                          <a:effectLst/>
                          <a:latin typeface="Verdana" pitchFamily="34" charset="0"/>
                        </a:rPr>
                        <a:t>The College of William and Mary (1693) was the first college in the South.</a:t>
                      </a:r>
                      <a:endParaRPr kumimoji="0" lang="en-US" sz="1800" b="0" i="1" u="none" strike="noStrike" cap="none" normalizeH="0" baseline="0" dirty="0">
                        <a:ln>
                          <a:noFill/>
                        </a:ln>
                        <a:solidFill>
                          <a:schemeClr val="tx1"/>
                        </a:solidFill>
                        <a:effectLst/>
                        <a:latin typeface="Verdana" pitchFamily="34" charset="0"/>
                      </a:endParaRPr>
                    </a:p>
                  </a:txBody>
                  <a:tcPr marL="137160" marR="137160" marT="137160" marB="1371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a:extLst>
              <a:ext uri="{FF2B5EF4-FFF2-40B4-BE49-F238E27FC236}">
                <a16:creationId xmlns:a16="http://schemas.microsoft.com/office/drawing/2014/main" id="{86CC2F20-D8C7-1B48-9C09-5C14C294E259}"/>
              </a:ext>
            </a:extLst>
          </p:cNvPr>
          <p:cNvSpPr>
            <a:spLocks noGrp="1"/>
          </p:cNvSpPr>
          <p:nvPr>
            <p:ph type="title"/>
          </p:nvPr>
        </p:nvSpPr>
        <p:spPr/>
        <p:txBody>
          <a:bodyPr/>
          <a:lstStyle/>
          <a:p>
            <a:r>
              <a:rPr lang="en-US" altLang="en-US"/>
              <a:t>Education for African Americans</a:t>
            </a:r>
          </a:p>
        </p:txBody>
      </p:sp>
      <p:sp>
        <p:nvSpPr>
          <p:cNvPr id="64514" name="Content Placeholder 2">
            <a:extLst>
              <a:ext uri="{FF2B5EF4-FFF2-40B4-BE49-F238E27FC236}">
                <a16:creationId xmlns:a16="http://schemas.microsoft.com/office/drawing/2014/main" id="{2F13B825-9464-494A-B905-75F0AFA04B7C}"/>
              </a:ext>
            </a:extLst>
          </p:cNvPr>
          <p:cNvSpPr>
            <a:spLocks noGrp="1"/>
          </p:cNvSpPr>
          <p:nvPr>
            <p:ph idx="1"/>
          </p:nvPr>
        </p:nvSpPr>
        <p:spPr/>
        <p:txBody>
          <a:bodyPr/>
          <a:lstStyle/>
          <a:p>
            <a:r>
              <a:rPr lang="en-US" altLang="en-US"/>
              <a:t>In NY, a church group ran a school for free African Americans, Native Americans and poor whites.</a:t>
            </a:r>
          </a:p>
          <a:p>
            <a:r>
              <a:rPr lang="en-US" altLang="en-US"/>
              <a:t>Some missionaries taught enslaved people to read, and those enslaved people passed along their learning. Others taught themselves from stolen or borrowed books.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a:extLst>
              <a:ext uri="{FF2B5EF4-FFF2-40B4-BE49-F238E27FC236}">
                <a16:creationId xmlns:a16="http://schemas.microsoft.com/office/drawing/2014/main" id="{C4A503F2-0AA8-4846-A684-25E327D129A9}"/>
              </a:ext>
            </a:extLst>
          </p:cNvPr>
          <p:cNvSpPr>
            <a:spLocks noGrp="1"/>
          </p:cNvSpPr>
          <p:nvPr>
            <p:ph type="title"/>
          </p:nvPr>
        </p:nvSpPr>
        <p:spPr/>
        <p:txBody>
          <a:bodyPr/>
          <a:lstStyle/>
          <a:p>
            <a:r>
              <a:rPr lang="en-US" altLang="en-US"/>
              <a:t>Roots of American Literature</a:t>
            </a:r>
          </a:p>
        </p:txBody>
      </p:sp>
      <p:sp>
        <p:nvSpPr>
          <p:cNvPr id="65538" name="Content Placeholder 2">
            <a:extLst>
              <a:ext uri="{FF2B5EF4-FFF2-40B4-BE49-F238E27FC236}">
                <a16:creationId xmlns:a16="http://schemas.microsoft.com/office/drawing/2014/main" id="{765F2401-FCB9-3B4B-A8A8-85082013879C}"/>
              </a:ext>
            </a:extLst>
          </p:cNvPr>
          <p:cNvSpPr>
            <a:spLocks noGrp="1"/>
          </p:cNvSpPr>
          <p:nvPr>
            <p:ph idx="1"/>
          </p:nvPr>
        </p:nvSpPr>
        <p:spPr/>
        <p:txBody>
          <a:bodyPr/>
          <a:lstStyle/>
          <a:p>
            <a:r>
              <a:rPr lang="en-US" altLang="en-US" dirty="0"/>
              <a:t>Poetry:</a:t>
            </a:r>
          </a:p>
          <a:p>
            <a:pPr lvl="1"/>
            <a:r>
              <a:rPr lang="en-US" altLang="en-US" dirty="0"/>
              <a:t>The first colonial poet was </a:t>
            </a:r>
            <a:r>
              <a:rPr lang="en-US" altLang="en-US" b="1" u="sng" dirty="0">
                <a:solidFill>
                  <a:srgbClr val="0070C0"/>
                </a:solidFill>
              </a:rPr>
              <a:t>Anne</a:t>
            </a:r>
            <a:r>
              <a:rPr lang="en-US" altLang="en-US" dirty="0">
                <a:solidFill>
                  <a:srgbClr val="0070C0"/>
                </a:solidFill>
              </a:rPr>
              <a:t> </a:t>
            </a:r>
            <a:r>
              <a:rPr lang="en-US" altLang="en-US" b="1" u="sng" dirty="0">
                <a:solidFill>
                  <a:srgbClr val="0070C0"/>
                </a:solidFill>
              </a:rPr>
              <a:t>Bradstreet</a:t>
            </a:r>
            <a:r>
              <a:rPr lang="en-US" altLang="en-US" dirty="0"/>
              <a:t>. She published a book of poetry in </a:t>
            </a:r>
            <a:r>
              <a:rPr lang="en-US" altLang="en-US" b="1" u="sng" dirty="0">
                <a:solidFill>
                  <a:srgbClr val="0070C0"/>
                </a:solidFill>
              </a:rPr>
              <a:t>1650</a:t>
            </a:r>
            <a:r>
              <a:rPr lang="en-US" altLang="en-US" dirty="0"/>
              <a:t>.</a:t>
            </a:r>
          </a:p>
          <a:p>
            <a:pPr lvl="1"/>
            <a:r>
              <a:rPr lang="en-US" altLang="en-US" dirty="0"/>
              <a:t>Another poet, </a:t>
            </a:r>
            <a:r>
              <a:rPr lang="en-US" altLang="en-US" b="1" dirty="0"/>
              <a:t> </a:t>
            </a:r>
            <a:r>
              <a:rPr lang="en-US" altLang="en-US" b="1" u="sng" dirty="0">
                <a:solidFill>
                  <a:srgbClr val="0070C0"/>
                </a:solidFill>
              </a:rPr>
              <a:t>Phyllis Wheatley</a:t>
            </a:r>
            <a:r>
              <a:rPr lang="en-US" altLang="en-US" dirty="0"/>
              <a:t>: an </a:t>
            </a:r>
            <a:r>
              <a:rPr lang="en-US" altLang="en-US" b="1" dirty="0"/>
              <a:t>enslaved</a:t>
            </a:r>
            <a:r>
              <a:rPr lang="en-US" altLang="en-US" dirty="0"/>
              <a:t> African in Boston. Her first poem was published in the 1760s when she was </a:t>
            </a:r>
            <a:r>
              <a:rPr lang="en-US" altLang="en-US" b="1" u="sng" dirty="0">
                <a:solidFill>
                  <a:srgbClr val="0070C0"/>
                </a:solidFill>
              </a:rPr>
              <a:t>14</a:t>
            </a:r>
            <a:r>
              <a:rPr lang="en-US" altLang="en-US" dirty="0"/>
              <a:t>.</a:t>
            </a:r>
          </a:p>
        </p:txBody>
      </p:sp>
      <p:grpSp>
        <p:nvGrpSpPr>
          <p:cNvPr id="4" name="Group 13">
            <a:extLst>
              <a:ext uri="{FF2B5EF4-FFF2-40B4-BE49-F238E27FC236}">
                <a16:creationId xmlns:a16="http://schemas.microsoft.com/office/drawing/2014/main" id="{AF49A05E-E6DE-E344-9624-367DB2D89A08}"/>
              </a:ext>
            </a:extLst>
          </p:cNvPr>
          <p:cNvGrpSpPr>
            <a:grpSpLocks/>
          </p:cNvGrpSpPr>
          <p:nvPr/>
        </p:nvGrpSpPr>
        <p:grpSpPr bwMode="auto">
          <a:xfrm>
            <a:off x="6553200" y="4156075"/>
            <a:ext cx="1676400" cy="2427288"/>
            <a:chOff x="5254752" y="2209800"/>
            <a:chExt cx="2974848" cy="4026932"/>
          </a:xfrm>
        </p:grpSpPr>
        <p:pic>
          <p:nvPicPr>
            <p:cNvPr id="65540" name="Picture 11" descr="ch04_img_ahon_se_p0120.jpg">
              <a:extLst>
                <a:ext uri="{FF2B5EF4-FFF2-40B4-BE49-F238E27FC236}">
                  <a16:creationId xmlns:a16="http://schemas.microsoft.com/office/drawing/2014/main" id="{F29D8127-93CB-2C44-9E7C-19182FCE12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4752" y="2209800"/>
              <a:ext cx="297484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TextBox 12">
              <a:extLst>
                <a:ext uri="{FF2B5EF4-FFF2-40B4-BE49-F238E27FC236}">
                  <a16:creationId xmlns:a16="http://schemas.microsoft.com/office/drawing/2014/main" id="{D62832A8-0F1E-3644-92AB-F1A9C1215E0D}"/>
                </a:ext>
              </a:extLst>
            </p:cNvPr>
            <p:cNvSpPr txBox="1">
              <a:spLocks noChangeArrowheads="1"/>
            </p:cNvSpPr>
            <p:nvPr/>
          </p:nvSpPr>
          <p:spPr bwMode="auto">
            <a:xfrm>
              <a:off x="5771398" y="5867400"/>
              <a:ext cx="19415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latin typeface="Arial" panose="020B0604020202020204" pitchFamily="34" charset="0"/>
                </a:rPr>
                <a:t>Phillis Wheatley</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a:extLst>
              <a:ext uri="{FF2B5EF4-FFF2-40B4-BE49-F238E27FC236}">
                <a16:creationId xmlns:a16="http://schemas.microsoft.com/office/drawing/2014/main" id="{49AE049B-38E3-904A-ACA4-CE2E959169AE}"/>
              </a:ext>
            </a:extLst>
          </p:cNvPr>
          <p:cNvSpPr>
            <a:spLocks noGrp="1"/>
          </p:cNvSpPr>
          <p:nvPr>
            <p:ph type="title"/>
          </p:nvPr>
        </p:nvSpPr>
        <p:spPr/>
        <p:txBody>
          <a:bodyPr/>
          <a:lstStyle/>
          <a:p>
            <a:pPr eaLnBrk="1" hangingPunct="1"/>
            <a:r>
              <a:rPr lang="en-US" altLang="en-US"/>
              <a:t>Benjamin Franklin</a:t>
            </a:r>
          </a:p>
        </p:txBody>
      </p:sp>
      <p:sp>
        <p:nvSpPr>
          <p:cNvPr id="3" name="Content Placeholder 2">
            <a:extLst>
              <a:ext uri="{FF2B5EF4-FFF2-40B4-BE49-F238E27FC236}">
                <a16:creationId xmlns:a16="http://schemas.microsoft.com/office/drawing/2014/main" id="{6F92E60A-CC03-3C4E-8FFE-94AAFF3C46FB}"/>
              </a:ext>
            </a:extLst>
          </p:cNvPr>
          <p:cNvSpPr>
            <a:spLocks noGrp="1"/>
          </p:cNvSpPr>
          <p:nvPr>
            <p:ph idx="1"/>
          </p:nvPr>
        </p:nvSpPr>
        <p:spPr>
          <a:xfrm>
            <a:off x="457200" y="1600200"/>
            <a:ext cx="8229600" cy="4983163"/>
          </a:xfrm>
        </p:spPr>
        <p:txBody>
          <a:bodyPr rtlCol="0">
            <a:normAutofit fontScale="92500" lnSpcReduction="20000"/>
          </a:bodyPr>
          <a:lstStyle/>
          <a:p>
            <a:pPr eaLnBrk="1" fontAlgn="auto" hangingPunct="1">
              <a:spcAft>
                <a:spcPts val="0"/>
              </a:spcAft>
              <a:defRPr/>
            </a:pPr>
            <a:r>
              <a:rPr lang="en-US" dirty="0"/>
              <a:t>Many would consider Benjamin Franklin to be America’s Renaissance man. </a:t>
            </a:r>
          </a:p>
          <a:p>
            <a:pPr eaLnBrk="1" fontAlgn="auto" hangingPunct="1">
              <a:spcAft>
                <a:spcPts val="0"/>
              </a:spcAft>
              <a:defRPr/>
            </a:pPr>
            <a:r>
              <a:rPr lang="en-US" dirty="0"/>
              <a:t>Benjamin </a:t>
            </a:r>
            <a:r>
              <a:rPr lang="en-US" b="1" u="sng" dirty="0">
                <a:solidFill>
                  <a:srgbClr val="0070C0"/>
                </a:solidFill>
              </a:rPr>
              <a:t>Franklin</a:t>
            </a:r>
            <a:r>
              <a:rPr lang="en-US" dirty="0"/>
              <a:t> was the founder of a newspaper, the </a:t>
            </a:r>
            <a:r>
              <a:rPr lang="en-US" i="1" dirty="0"/>
              <a:t>Pennsylvania </a:t>
            </a:r>
            <a:r>
              <a:rPr lang="en-US" b="1" i="1" u="sng" dirty="0">
                <a:solidFill>
                  <a:srgbClr val="0070C0"/>
                </a:solidFill>
              </a:rPr>
              <a:t>Gazette</a:t>
            </a:r>
            <a:r>
              <a:rPr lang="en-US" dirty="0"/>
              <a:t>, which became the most widely read newspaper in the colonies.</a:t>
            </a:r>
          </a:p>
          <a:p>
            <a:pPr eaLnBrk="1" fontAlgn="auto" hangingPunct="1">
              <a:spcAft>
                <a:spcPts val="0"/>
              </a:spcAft>
              <a:defRPr/>
            </a:pPr>
            <a:r>
              <a:rPr lang="en-US" dirty="0"/>
              <a:t>Inventor of the Stove, street lamps, lightning rod, bifocals</a:t>
            </a:r>
          </a:p>
          <a:p>
            <a:pPr eaLnBrk="1" fontAlgn="auto" hangingPunct="1">
              <a:spcAft>
                <a:spcPts val="0"/>
              </a:spcAft>
              <a:defRPr/>
            </a:pPr>
            <a:r>
              <a:rPr lang="en-US" dirty="0"/>
              <a:t>Most popular work: </a:t>
            </a:r>
            <a:r>
              <a:rPr lang="en-US" b="1" i="1" u="sng" dirty="0">
                <a:solidFill>
                  <a:srgbClr val="0070C0"/>
                </a:solidFill>
              </a:rPr>
              <a:t>Poor Richard’s Almanac</a:t>
            </a:r>
          </a:p>
          <a:p>
            <a:pPr eaLnBrk="1" fontAlgn="auto" hangingPunct="1">
              <a:spcAft>
                <a:spcPts val="0"/>
              </a:spcAft>
              <a:defRPr/>
            </a:pPr>
            <a:r>
              <a:rPr lang="en-US" dirty="0"/>
              <a:t>Co-Founder of first public hospital, library, fire department, liberal arts academy (University of Pennsylvania)</a:t>
            </a:r>
          </a:p>
          <a:p>
            <a:pPr eaLnBrk="1" fontAlgn="auto" hangingPunct="1">
              <a:spcAft>
                <a:spcPts val="0"/>
              </a:spcAft>
              <a:defRPr/>
            </a:pP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a:extLst>
              <a:ext uri="{FF2B5EF4-FFF2-40B4-BE49-F238E27FC236}">
                <a16:creationId xmlns:a16="http://schemas.microsoft.com/office/drawing/2014/main" id="{9E3AB219-F771-4C4C-A372-4032BCB27837}"/>
              </a:ext>
            </a:extLst>
          </p:cNvPr>
          <p:cNvSpPr>
            <a:spLocks noGrp="1"/>
          </p:cNvSpPr>
          <p:nvPr>
            <p:ph type="title"/>
          </p:nvPr>
        </p:nvSpPr>
        <p:spPr>
          <a:xfrm>
            <a:off x="457200" y="152400"/>
            <a:ext cx="8229600" cy="1143000"/>
          </a:xfrm>
        </p:spPr>
        <p:txBody>
          <a:bodyPr/>
          <a:lstStyle/>
          <a:p>
            <a:pPr eaLnBrk="1" hangingPunct="1"/>
            <a:r>
              <a:rPr lang="en-US" altLang="en-US"/>
              <a:t>The Great Awakening</a:t>
            </a:r>
          </a:p>
        </p:txBody>
      </p:sp>
      <p:sp>
        <p:nvSpPr>
          <p:cNvPr id="68610" name="Content Placeholder 2">
            <a:extLst>
              <a:ext uri="{FF2B5EF4-FFF2-40B4-BE49-F238E27FC236}">
                <a16:creationId xmlns:a16="http://schemas.microsoft.com/office/drawing/2014/main" id="{1C5C0964-73C4-5047-9B6F-A6DD360E49BC}"/>
              </a:ext>
            </a:extLst>
          </p:cNvPr>
          <p:cNvSpPr>
            <a:spLocks noGrp="1"/>
          </p:cNvSpPr>
          <p:nvPr>
            <p:ph idx="1"/>
          </p:nvPr>
        </p:nvSpPr>
        <p:spPr>
          <a:xfrm>
            <a:off x="152400" y="1022350"/>
            <a:ext cx="8991600" cy="5695950"/>
          </a:xfrm>
        </p:spPr>
        <p:txBody>
          <a:bodyPr/>
          <a:lstStyle/>
          <a:p>
            <a:pPr eaLnBrk="1" hangingPunct="1"/>
            <a:r>
              <a:rPr lang="en-US" altLang="en-US" sz="3100" dirty="0"/>
              <a:t>The </a:t>
            </a:r>
            <a:r>
              <a:rPr lang="en-US" altLang="en-US" sz="3100" b="1" dirty="0"/>
              <a:t>Great Awakening </a:t>
            </a:r>
            <a:r>
              <a:rPr lang="en-US" altLang="en-US" sz="3100" dirty="0"/>
              <a:t>was a </a:t>
            </a:r>
            <a:r>
              <a:rPr lang="en-US" altLang="en-US" sz="3100" b="1" u="sng" dirty="0">
                <a:solidFill>
                  <a:srgbClr val="0070C0"/>
                </a:solidFill>
              </a:rPr>
              <a:t>Christian revival </a:t>
            </a:r>
            <a:r>
              <a:rPr lang="en-US" altLang="en-US" sz="3100" dirty="0"/>
              <a:t>that swept through the colonies in the </a:t>
            </a:r>
            <a:r>
              <a:rPr lang="en-US" altLang="en-US" sz="3100" b="1" u="sng" dirty="0">
                <a:solidFill>
                  <a:srgbClr val="0070C0"/>
                </a:solidFill>
              </a:rPr>
              <a:t>1730s</a:t>
            </a:r>
            <a:r>
              <a:rPr lang="en-US" altLang="en-US" sz="3100" dirty="0"/>
              <a:t> and 1740s.</a:t>
            </a:r>
          </a:p>
          <a:p>
            <a:pPr eaLnBrk="1" hangingPunct="1"/>
            <a:r>
              <a:rPr lang="en-US" altLang="en-US" sz="3100" dirty="0"/>
              <a:t>Christians wanted to spread religious beliefs because of the decline of religious zeal in the colonies.  </a:t>
            </a:r>
          </a:p>
          <a:p>
            <a:pPr eaLnBrk="1" hangingPunct="1"/>
            <a:r>
              <a:rPr lang="en-US" altLang="en-US" sz="3100" dirty="0"/>
              <a:t>Effects:</a:t>
            </a:r>
          </a:p>
          <a:p>
            <a:pPr lvl="1" eaLnBrk="1" hangingPunct="1"/>
            <a:r>
              <a:rPr lang="en-US" altLang="en-US" sz="3100" dirty="0"/>
              <a:t>The rise of many </a:t>
            </a:r>
            <a:r>
              <a:rPr lang="en-US" altLang="en-US" sz="3100" b="1" dirty="0"/>
              <a:t>new </a:t>
            </a:r>
            <a:r>
              <a:rPr lang="en-US" altLang="en-US" sz="3100" b="1" u="sng" dirty="0">
                <a:solidFill>
                  <a:srgbClr val="0070C0"/>
                </a:solidFill>
              </a:rPr>
              <a:t>churches</a:t>
            </a:r>
            <a:r>
              <a:rPr lang="en-US" altLang="en-US" sz="3100" dirty="0"/>
              <a:t> in the colonies</a:t>
            </a:r>
          </a:p>
          <a:p>
            <a:pPr lvl="1" eaLnBrk="1" hangingPunct="1"/>
            <a:r>
              <a:rPr lang="en-US" altLang="en-US" sz="3100" dirty="0"/>
              <a:t>Split of some churches</a:t>
            </a:r>
          </a:p>
          <a:p>
            <a:pPr lvl="1" eaLnBrk="1" hangingPunct="1"/>
            <a:r>
              <a:rPr lang="en-US" altLang="en-US" sz="3100" dirty="0"/>
              <a:t>More tolerance of religious differences</a:t>
            </a:r>
          </a:p>
          <a:p>
            <a:pPr eaLnBrk="1" hangingPunct="1"/>
            <a:r>
              <a:rPr lang="en-US" altLang="en-US" sz="3100" dirty="0"/>
              <a:t>Jonathan </a:t>
            </a:r>
            <a:r>
              <a:rPr lang="en-US" altLang="en-US" sz="3100" b="1" u="sng" dirty="0">
                <a:solidFill>
                  <a:srgbClr val="0070C0"/>
                </a:solidFill>
              </a:rPr>
              <a:t>Edwards</a:t>
            </a:r>
            <a:r>
              <a:rPr lang="en-US" altLang="en-US" sz="3100" dirty="0"/>
              <a:t> was a </a:t>
            </a:r>
            <a:r>
              <a:rPr lang="en-US" altLang="en-US" sz="3100" b="1" u="sng" dirty="0">
                <a:solidFill>
                  <a:srgbClr val="0070C0"/>
                </a:solidFill>
              </a:rPr>
              <a:t>preacher</a:t>
            </a:r>
            <a:r>
              <a:rPr lang="en-US" altLang="en-US" sz="3100" dirty="0"/>
              <a:t> who taught people to examine their lives and commit to God.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C8268-55C7-184D-B5A7-3A92AF6F9DC3}"/>
              </a:ext>
            </a:extLst>
          </p:cNvPr>
          <p:cNvSpPr>
            <a:spLocks noGrp="1"/>
          </p:cNvSpPr>
          <p:nvPr>
            <p:ph type="title"/>
          </p:nvPr>
        </p:nvSpPr>
        <p:spPr/>
        <p:txBody>
          <a:bodyPr rtlCol="0">
            <a:normAutofit fontScale="90000"/>
          </a:bodyPr>
          <a:lstStyle/>
          <a:p>
            <a:pPr eaLnBrk="1" fontAlgn="auto" hangingPunct="1">
              <a:spcAft>
                <a:spcPts val="0"/>
              </a:spcAft>
              <a:defRPr/>
            </a:pPr>
            <a:r>
              <a:rPr lang="en-US" dirty="0"/>
              <a:t>Philosophies/Ideas from the Enlightenment Era</a:t>
            </a:r>
          </a:p>
        </p:txBody>
      </p:sp>
      <p:sp>
        <p:nvSpPr>
          <p:cNvPr id="69634" name="Content Placeholder 2">
            <a:extLst>
              <a:ext uri="{FF2B5EF4-FFF2-40B4-BE49-F238E27FC236}">
                <a16:creationId xmlns:a16="http://schemas.microsoft.com/office/drawing/2014/main" id="{2826EDEF-40EE-9048-9C1E-0198BC7232C1}"/>
              </a:ext>
            </a:extLst>
          </p:cNvPr>
          <p:cNvSpPr>
            <a:spLocks noGrp="1"/>
          </p:cNvSpPr>
          <p:nvPr>
            <p:ph idx="1"/>
          </p:nvPr>
        </p:nvSpPr>
        <p:spPr/>
        <p:txBody>
          <a:bodyPr/>
          <a:lstStyle/>
          <a:p>
            <a:pPr eaLnBrk="1" hangingPunct="1"/>
            <a:r>
              <a:rPr lang="en-US" altLang="en-US" dirty="0"/>
              <a:t>The </a:t>
            </a:r>
            <a:r>
              <a:rPr lang="en-US" altLang="en-US" b="1" u="sng" dirty="0">
                <a:solidFill>
                  <a:srgbClr val="0070C0"/>
                </a:solidFill>
              </a:rPr>
              <a:t>Enlightenment</a:t>
            </a:r>
            <a:r>
              <a:rPr lang="en-US" altLang="en-US" dirty="0"/>
              <a:t> was an intellectual movement in the 1600s started by a group of thinkers who said all problems could be solved by </a:t>
            </a:r>
            <a:r>
              <a:rPr lang="en-US" altLang="en-US" b="1" u="sng" dirty="0">
                <a:solidFill>
                  <a:srgbClr val="0070C0"/>
                </a:solidFill>
              </a:rPr>
              <a:t>human</a:t>
            </a:r>
            <a:r>
              <a:rPr lang="en-US" altLang="en-US" dirty="0">
                <a:solidFill>
                  <a:srgbClr val="0070C0"/>
                </a:solidFill>
              </a:rPr>
              <a:t> </a:t>
            </a:r>
            <a:r>
              <a:rPr lang="en-US" altLang="en-US" b="1" u="sng" dirty="0">
                <a:solidFill>
                  <a:srgbClr val="0070C0"/>
                </a:solidFill>
              </a:rPr>
              <a:t>reason</a:t>
            </a:r>
            <a:r>
              <a:rPr lang="en-US" altLang="en-US" dirty="0"/>
              <a:t>.</a:t>
            </a:r>
          </a:p>
          <a:p>
            <a:pPr eaLnBrk="1" hangingPunct="1"/>
            <a:r>
              <a:rPr lang="en-US" altLang="en-US" dirty="0"/>
              <a:t>John </a:t>
            </a:r>
            <a:r>
              <a:rPr lang="en-US" altLang="en-US" b="1" u="sng" dirty="0">
                <a:solidFill>
                  <a:srgbClr val="0070C0"/>
                </a:solidFill>
              </a:rPr>
              <a:t>Locke</a:t>
            </a:r>
            <a:r>
              <a:rPr lang="en-US" altLang="en-US" dirty="0"/>
              <a:t> (English) and Baron de Montesquieu (French) were two Enlightenment thinkers whose ideas were used in the establishment of the United States </a:t>
            </a:r>
            <a:r>
              <a:rPr lang="en-US" altLang="en-US" b="1" u="sng" dirty="0">
                <a:solidFill>
                  <a:srgbClr val="0070C0"/>
                </a:solidFill>
              </a:rPr>
              <a:t>government</a:t>
            </a:r>
            <a:r>
              <a:rPr lang="en-US" altLang="en-US" dirty="0"/>
              <a: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a:extLst>
              <a:ext uri="{FF2B5EF4-FFF2-40B4-BE49-F238E27FC236}">
                <a16:creationId xmlns:a16="http://schemas.microsoft.com/office/drawing/2014/main" id="{CFE3D59C-FB9D-5145-A0E6-0788FE511030}"/>
              </a:ext>
            </a:extLst>
          </p:cNvPr>
          <p:cNvSpPr>
            <a:spLocks noGrp="1"/>
          </p:cNvSpPr>
          <p:nvPr>
            <p:ph type="title"/>
          </p:nvPr>
        </p:nvSpPr>
        <p:spPr/>
        <p:txBody>
          <a:bodyPr/>
          <a:lstStyle/>
          <a:p>
            <a:pPr eaLnBrk="1" hangingPunct="1"/>
            <a:r>
              <a:rPr lang="en-US" altLang="en-US"/>
              <a:t>John Locke and Natural Rights</a:t>
            </a:r>
          </a:p>
        </p:txBody>
      </p:sp>
      <p:sp>
        <p:nvSpPr>
          <p:cNvPr id="70658" name="Content Placeholder 2">
            <a:extLst>
              <a:ext uri="{FF2B5EF4-FFF2-40B4-BE49-F238E27FC236}">
                <a16:creationId xmlns:a16="http://schemas.microsoft.com/office/drawing/2014/main" id="{282931CB-D000-C944-8E6A-14ACD50B63B3}"/>
              </a:ext>
            </a:extLst>
          </p:cNvPr>
          <p:cNvSpPr>
            <a:spLocks noGrp="1"/>
          </p:cNvSpPr>
          <p:nvPr>
            <p:ph idx="1"/>
          </p:nvPr>
        </p:nvSpPr>
        <p:spPr/>
        <p:txBody>
          <a:bodyPr/>
          <a:lstStyle/>
          <a:p>
            <a:pPr lvl="1" eaLnBrk="1" hangingPunct="1"/>
            <a:r>
              <a:rPr lang="en-US" altLang="en-US" dirty="0"/>
              <a:t>People have certain inalienable </a:t>
            </a:r>
            <a:r>
              <a:rPr lang="en-US" altLang="en-US" b="1" u="sng" dirty="0">
                <a:solidFill>
                  <a:srgbClr val="0070C0"/>
                </a:solidFill>
              </a:rPr>
              <a:t>natural rights </a:t>
            </a:r>
            <a:r>
              <a:rPr lang="en-US" altLang="en-US" dirty="0"/>
              <a:t>are rights that belong to every human being from birth. </a:t>
            </a:r>
          </a:p>
          <a:p>
            <a:pPr lvl="1" eaLnBrk="1" hangingPunct="1"/>
            <a:r>
              <a:rPr lang="en-US" altLang="en-US" dirty="0"/>
              <a:t>Locke believed they consisted of </a:t>
            </a:r>
            <a:r>
              <a:rPr lang="en-US" altLang="en-US" b="1" u="sng" dirty="0">
                <a:solidFill>
                  <a:srgbClr val="0070C0"/>
                </a:solidFill>
              </a:rPr>
              <a:t>life,</a:t>
            </a:r>
            <a:r>
              <a:rPr lang="en-US" altLang="en-US" b="1" dirty="0">
                <a:solidFill>
                  <a:srgbClr val="0070C0"/>
                </a:solidFill>
              </a:rPr>
              <a:t> </a:t>
            </a:r>
            <a:r>
              <a:rPr lang="en-US" altLang="en-US" b="1" u="sng" dirty="0">
                <a:solidFill>
                  <a:srgbClr val="0070C0"/>
                </a:solidFill>
              </a:rPr>
              <a:t>liberty,</a:t>
            </a:r>
            <a:r>
              <a:rPr lang="en-US" altLang="en-US" b="1" dirty="0">
                <a:solidFill>
                  <a:srgbClr val="0070C0"/>
                </a:solidFill>
              </a:rPr>
              <a:t> </a:t>
            </a:r>
            <a:r>
              <a:rPr lang="en-US" altLang="en-US" dirty="0"/>
              <a:t>and </a:t>
            </a:r>
            <a:r>
              <a:rPr lang="en-US" altLang="en-US" b="1" u="sng" dirty="0">
                <a:solidFill>
                  <a:srgbClr val="0070C0"/>
                </a:solidFill>
              </a:rPr>
              <a:t>property</a:t>
            </a:r>
            <a:r>
              <a:rPr lang="en-US" altLang="en-US" dirty="0"/>
              <a:t>. </a:t>
            </a:r>
          </a:p>
          <a:p>
            <a:pPr lvl="1" eaLnBrk="1" hangingPunct="1"/>
            <a:r>
              <a:rPr lang="en-US" altLang="en-US" dirty="0"/>
              <a:t> Locke also thought they were inalienable, which means that they cannot be taken away.</a:t>
            </a:r>
          </a:p>
          <a:p>
            <a:pPr lvl="1" eaLnBrk="1" hangingPunct="1"/>
            <a:r>
              <a:rPr lang="en-US" altLang="en-US" dirty="0"/>
              <a:t>Locke believed people/societies formed governments in order to </a:t>
            </a:r>
            <a:r>
              <a:rPr lang="en-US" altLang="en-US" b="1" u="sng" dirty="0">
                <a:solidFill>
                  <a:srgbClr val="0070C0"/>
                </a:solidFill>
              </a:rPr>
              <a:t>protect their rights.</a:t>
            </a:r>
          </a:p>
          <a:p>
            <a:pPr marL="0" indent="0" eaLnBrk="1" hangingPunct="1">
              <a:buFont typeface="Arial" panose="020B0604020202020204" pitchFamily="34" charset="0"/>
              <a:buNone/>
            </a:pPr>
            <a:endParaRPr lang="en-US"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 Box 2">
            <a:extLst>
              <a:ext uri="{FF2B5EF4-FFF2-40B4-BE49-F238E27FC236}">
                <a16:creationId xmlns:a16="http://schemas.microsoft.com/office/drawing/2014/main" id="{A74503FC-F538-014B-B1C5-B353C6D6614B}"/>
              </a:ext>
            </a:extLst>
          </p:cNvPr>
          <p:cNvSpPr txBox="1">
            <a:spLocks noChangeArrowheads="1"/>
          </p:cNvSpPr>
          <p:nvPr/>
        </p:nvSpPr>
        <p:spPr bwMode="auto">
          <a:xfrm>
            <a:off x="536575" y="1096963"/>
            <a:ext cx="7693025"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pPr>
            <a:r>
              <a:rPr lang="en-US" altLang="en-US" sz="2200" dirty="0">
                <a:latin typeface="Verdana" panose="020B0604030504040204" pitchFamily="34" charset="0"/>
              </a:rPr>
              <a:t>Montesquieu suggested a </a:t>
            </a:r>
            <a:r>
              <a:rPr lang="en-US" altLang="en-US" sz="2200" b="1" u="sng" dirty="0">
                <a:solidFill>
                  <a:srgbClr val="0070C0"/>
                </a:solidFill>
                <a:latin typeface="Verdana" panose="020B0604030504040204" pitchFamily="34" charset="0"/>
              </a:rPr>
              <a:t>separation of powers</a:t>
            </a:r>
            <a:r>
              <a:rPr lang="en-US" altLang="en-US" sz="2200" u="sng" dirty="0">
                <a:solidFill>
                  <a:srgbClr val="0070C0"/>
                </a:solidFill>
                <a:latin typeface="Verdana" panose="020B0604030504040204" pitchFamily="34" charset="0"/>
              </a:rPr>
              <a:t> </a:t>
            </a:r>
            <a:r>
              <a:rPr lang="en-US" altLang="en-US" sz="2200" dirty="0">
                <a:latin typeface="Verdana" panose="020B0604030504040204" pitchFamily="34" charset="0"/>
              </a:rPr>
              <a:t>in the government because it keeps any one group or individual from </a:t>
            </a:r>
            <a:r>
              <a:rPr lang="en-US" altLang="en-US" sz="2200" b="1" u="sng" dirty="0">
                <a:solidFill>
                  <a:srgbClr val="0070C0"/>
                </a:solidFill>
                <a:latin typeface="Verdana" panose="020B0604030504040204" pitchFamily="34" charset="0"/>
              </a:rPr>
              <a:t>gaining too much power</a:t>
            </a:r>
            <a:r>
              <a:rPr lang="en-US" altLang="en-US" sz="2200" dirty="0">
                <a:latin typeface="Verdana" panose="020B0604030504040204" pitchFamily="34" charset="0"/>
              </a:rPr>
              <a:t>.</a:t>
            </a:r>
          </a:p>
          <a:p>
            <a:pPr eaLnBrk="1" hangingPunct="1">
              <a:spcBef>
                <a:spcPct val="50000"/>
              </a:spcBef>
            </a:pPr>
            <a:r>
              <a:rPr lang="en-US" altLang="en-US" sz="2200" dirty="0">
                <a:latin typeface="Verdana" panose="020B0604030504040204" pitchFamily="34" charset="0"/>
              </a:rPr>
              <a:t>He believed the government should be</a:t>
            </a:r>
            <a:r>
              <a:rPr lang="en-US" altLang="en-US" sz="2200" b="1" dirty="0">
                <a:latin typeface="Verdana" panose="020B0604030504040204" pitchFamily="34" charset="0"/>
              </a:rPr>
              <a:t> </a:t>
            </a:r>
            <a:r>
              <a:rPr lang="en-US" altLang="en-US" sz="2200" dirty="0">
                <a:latin typeface="Verdana" panose="020B0604030504040204" pitchFamily="34" charset="0"/>
              </a:rPr>
              <a:t>divided into </a:t>
            </a:r>
            <a:r>
              <a:rPr lang="en-US" altLang="en-US" sz="2200" dirty="0">
                <a:solidFill>
                  <a:srgbClr val="0062AC"/>
                </a:solidFill>
                <a:latin typeface="Verdana" panose="020B0604030504040204" pitchFamily="34" charset="0"/>
              </a:rPr>
              <a:t>three branches:</a:t>
            </a:r>
          </a:p>
        </p:txBody>
      </p:sp>
      <p:sp>
        <p:nvSpPr>
          <p:cNvPr id="89092" name="Text Box 4">
            <a:extLst>
              <a:ext uri="{FF2B5EF4-FFF2-40B4-BE49-F238E27FC236}">
                <a16:creationId xmlns:a16="http://schemas.microsoft.com/office/drawing/2014/main" id="{350ABDCA-DF3D-9241-A544-2D1AD633741C}"/>
              </a:ext>
            </a:extLst>
          </p:cNvPr>
          <p:cNvSpPr txBox="1">
            <a:spLocks noChangeArrowheads="1"/>
          </p:cNvSpPr>
          <p:nvPr/>
        </p:nvSpPr>
        <p:spPr bwMode="auto">
          <a:xfrm>
            <a:off x="914400" y="5257800"/>
            <a:ext cx="731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200" b="1" dirty="0">
                <a:latin typeface="Verdana" panose="020B0604030504040204" pitchFamily="34" charset="0"/>
              </a:rPr>
              <a:t>This division of power became the basis of </a:t>
            </a:r>
            <a:r>
              <a:rPr lang="en-US" altLang="en-US" sz="2200" b="1" u="sng" dirty="0">
                <a:solidFill>
                  <a:srgbClr val="0070C0"/>
                </a:solidFill>
                <a:latin typeface="Verdana" panose="020B0604030504040204" pitchFamily="34" charset="0"/>
              </a:rPr>
              <a:t>government</a:t>
            </a:r>
            <a:r>
              <a:rPr lang="en-US" altLang="en-US" sz="2200" b="1" dirty="0">
                <a:latin typeface="Verdana" panose="020B0604030504040204" pitchFamily="34" charset="0"/>
              </a:rPr>
              <a:t> in the </a:t>
            </a:r>
            <a:r>
              <a:rPr lang="en-US" altLang="en-US" sz="2200" b="1" u="sng" dirty="0">
                <a:solidFill>
                  <a:srgbClr val="0070C0"/>
                </a:solidFill>
                <a:latin typeface="Verdana" panose="020B0604030504040204" pitchFamily="34" charset="0"/>
              </a:rPr>
              <a:t>United States</a:t>
            </a:r>
            <a:r>
              <a:rPr lang="en-US" altLang="en-US" sz="2200" b="1" dirty="0">
                <a:latin typeface="Verdana" panose="020B0604030504040204" pitchFamily="34" charset="0"/>
              </a:rPr>
              <a:t>.</a:t>
            </a:r>
          </a:p>
        </p:txBody>
      </p:sp>
      <p:cxnSp>
        <p:nvCxnSpPr>
          <p:cNvPr id="22" name="Straight Arrow Connector 21">
            <a:extLst>
              <a:ext uri="{FF2B5EF4-FFF2-40B4-BE49-F238E27FC236}">
                <a16:creationId xmlns:a16="http://schemas.microsoft.com/office/drawing/2014/main" id="{B6A5ED4A-B700-8A4C-9630-CC95F9EDD6EF}"/>
              </a:ext>
            </a:extLst>
          </p:cNvPr>
          <p:cNvCxnSpPr>
            <a:cxnSpLocks/>
          </p:cNvCxnSpPr>
          <p:nvPr/>
        </p:nvCxnSpPr>
        <p:spPr>
          <a:xfrm rot="5400000">
            <a:off x="4000501" y="3994150"/>
            <a:ext cx="1143000" cy="317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FB2DDFD-B8A3-D044-9CC7-0CE8E3CB5C0D}"/>
              </a:ext>
            </a:extLst>
          </p:cNvPr>
          <p:cNvCxnSpPr/>
          <p:nvPr/>
        </p:nvCxnSpPr>
        <p:spPr>
          <a:xfrm>
            <a:off x="4914900" y="2952750"/>
            <a:ext cx="914400" cy="914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F1AE615-8F3E-DF41-9E8A-874E51D1A86C}"/>
              </a:ext>
            </a:extLst>
          </p:cNvPr>
          <p:cNvCxnSpPr/>
          <p:nvPr/>
        </p:nvCxnSpPr>
        <p:spPr>
          <a:xfrm rot="5400000">
            <a:off x="3126582" y="2971006"/>
            <a:ext cx="914400" cy="91598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BDE36DB-0F7F-4143-97D1-F903C3C697AD}"/>
              </a:ext>
            </a:extLst>
          </p:cNvPr>
          <p:cNvSpPr txBox="1">
            <a:spLocks noChangeArrowheads="1"/>
          </p:cNvSpPr>
          <p:nvPr/>
        </p:nvSpPr>
        <p:spPr bwMode="auto">
          <a:xfrm>
            <a:off x="1106488" y="3989388"/>
            <a:ext cx="2133600" cy="43021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200" b="1" dirty="0">
                <a:latin typeface="Arial" panose="020B0604020202020204" pitchFamily="34" charset="0"/>
              </a:rPr>
              <a:t>executive</a:t>
            </a:r>
          </a:p>
        </p:txBody>
      </p:sp>
      <p:sp>
        <p:nvSpPr>
          <p:cNvPr id="28" name="TextBox 27">
            <a:extLst>
              <a:ext uri="{FF2B5EF4-FFF2-40B4-BE49-F238E27FC236}">
                <a16:creationId xmlns:a16="http://schemas.microsoft.com/office/drawing/2014/main" id="{EF690CD9-FC9A-324E-8B58-9E5FD4EE4120}"/>
              </a:ext>
            </a:extLst>
          </p:cNvPr>
          <p:cNvSpPr txBox="1">
            <a:spLocks noChangeArrowheads="1"/>
          </p:cNvSpPr>
          <p:nvPr/>
        </p:nvSpPr>
        <p:spPr bwMode="auto">
          <a:xfrm>
            <a:off x="3505200" y="4700588"/>
            <a:ext cx="2057400" cy="4318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200" b="1" dirty="0">
                <a:latin typeface="Arial" panose="020B0604020202020204" pitchFamily="34" charset="0"/>
              </a:rPr>
              <a:t>legislative</a:t>
            </a:r>
          </a:p>
        </p:txBody>
      </p:sp>
      <p:sp>
        <p:nvSpPr>
          <p:cNvPr id="29" name="TextBox 28">
            <a:extLst>
              <a:ext uri="{FF2B5EF4-FFF2-40B4-BE49-F238E27FC236}">
                <a16:creationId xmlns:a16="http://schemas.microsoft.com/office/drawing/2014/main" id="{125D113A-B074-954E-9594-34A3E20F8FF1}"/>
              </a:ext>
            </a:extLst>
          </p:cNvPr>
          <p:cNvSpPr txBox="1">
            <a:spLocks noChangeArrowheads="1"/>
          </p:cNvSpPr>
          <p:nvPr/>
        </p:nvSpPr>
        <p:spPr bwMode="auto">
          <a:xfrm>
            <a:off x="5829300" y="3989388"/>
            <a:ext cx="2057400" cy="4318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200" b="1" dirty="0">
                <a:latin typeface="Arial" panose="020B0604020202020204" pitchFamily="34" charset="0"/>
              </a:rPr>
              <a:t>judicial</a:t>
            </a:r>
          </a:p>
        </p:txBody>
      </p:sp>
      <p:sp>
        <p:nvSpPr>
          <p:cNvPr id="71689" name="TextBox 1">
            <a:extLst>
              <a:ext uri="{FF2B5EF4-FFF2-40B4-BE49-F238E27FC236}">
                <a16:creationId xmlns:a16="http://schemas.microsoft.com/office/drawing/2014/main" id="{50582FE9-7DB3-6C4D-B75F-A860E0A93027}"/>
              </a:ext>
            </a:extLst>
          </p:cNvPr>
          <p:cNvSpPr txBox="1">
            <a:spLocks noChangeArrowheads="1"/>
          </p:cNvSpPr>
          <p:nvPr/>
        </p:nvSpPr>
        <p:spPr bwMode="auto">
          <a:xfrm>
            <a:off x="1808163" y="488950"/>
            <a:ext cx="552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a:latin typeface="Verdana" panose="020B0604030504040204" pitchFamily="34" charset="0"/>
              </a:rPr>
              <a:t>Baron de Montesquieu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dissolve">
                                      <p:cBhvr>
                                        <p:cTn id="11" dur="500"/>
                                        <p:tgtEl>
                                          <p:spTgt spid="2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up)">
                                      <p:cBhvr>
                                        <p:cTn id="16" dur="500"/>
                                        <p:tgtEl>
                                          <p:spTgt spid="22"/>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dissolve">
                                      <p:cBhvr>
                                        <p:cTn id="20" dur="500"/>
                                        <p:tgtEl>
                                          <p:spTgt spid="2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up)">
                                      <p:cBhvr>
                                        <p:cTn id="25" dur="500"/>
                                        <p:tgtEl>
                                          <p:spTgt spid="23"/>
                                        </p:tgtEl>
                                      </p:cBhvr>
                                    </p:animEffect>
                                  </p:childTnLst>
                                </p:cTn>
                              </p:par>
                            </p:childTnLst>
                          </p:cTn>
                        </p:par>
                        <p:par>
                          <p:cTn id="26" fill="hold" nodeType="afterGroup">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dissolve">
                                      <p:cBhvr>
                                        <p:cTn id="29" dur="500"/>
                                        <p:tgtEl>
                                          <p:spTgt spid="2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89092"/>
                                        </p:tgtEl>
                                        <p:attrNameLst>
                                          <p:attrName>style.visibility</p:attrName>
                                        </p:attrNameLst>
                                      </p:cBhvr>
                                      <p:to>
                                        <p:strVal val="visible"/>
                                      </p:to>
                                    </p:set>
                                    <p:animEffect transition="in" filter="dissolve">
                                      <p:cBhvr>
                                        <p:cTn id="34" dur="500"/>
                                        <p:tgtEl>
                                          <p:spTgt spid="89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p:bldP spid="27" grpId="0" animBg="1"/>
      <p:bldP spid="28"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3">
            <a:extLst>
              <a:ext uri="{FF2B5EF4-FFF2-40B4-BE49-F238E27FC236}">
                <a16:creationId xmlns:a16="http://schemas.microsoft.com/office/drawing/2014/main" id="{2845AFD0-9095-0540-A264-DD5B96003E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 y="-276225"/>
            <a:ext cx="9880600" cy="741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itle 1">
            <a:extLst>
              <a:ext uri="{FF2B5EF4-FFF2-40B4-BE49-F238E27FC236}">
                <a16:creationId xmlns:a16="http://schemas.microsoft.com/office/drawing/2014/main" id="{7CD45354-2823-D841-A073-0B2C8929E7E5}"/>
              </a:ext>
            </a:extLst>
          </p:cNvPr>
          <p:cNvSpPr>
            <a:spLocks noGrp="1"/>
          </p:cNvSpPr>
          <p:nvPr>
            <p:ph type="title"/>
          </p:nvPr>
        </p:nvSpPr>
        <p:spPr/>
        <p:txBody>
          <a:bodyPr/>
          <a:lstStyle/>
          <a:p>
            <a:pPr eaLnBrk="1" hangingPunct="1"/>
            <a:r>
              <a:rPr lang="en-US" altLang="en-US"/>
              <a:t>Bill of Rights</a:t>
            </a:r>
          </a:p>
        </p:txBody>
      </p:sp>
      <p:sp>
        <p:nvSpPr>
          <p:cNvPr id="20483" name="Content Placeholder 2">
            <a:extLst>
              <a:ext uri="{FF2B5EF4-FFF2-40B4-BE49-F238E27FC236}">
                <a16:creationId xmlns:a16="http://schemas.microsoft.com/office/drawing/2014/main" id="{C995FB9C-ECEC-2744-84B3-E2ADEDBF128D}"/>
              </a:ext>
            </a:extLst>
          </p:cNvPr>
          <p:cNvSpPr>
            <a:spLocks noGrp="1"/>
          </p:cNvSpPr>
          <p:nvPr>
            <p:ph idx="1"/>
          </p:nvPr>
        </p:nvSpPr>
        <p:spPr/>
        <p:txBody>
          <a:bodyPr/>
          <a:lstStyle/>
          <a:p>
            <a:pPr eaLnBrk="1" hangingPunct="1"/>
            <a:r>
              <a:rPr lang="en-US" altLang="en-US" dirty="0"/>
              <a:t>A bill of rights is a written list of freedoms that a government promises to protect for its citizens.</a:t>
            </a:r>
          </a:p>
          <a:p>
            <a:pPr eaLnBrk="1" hangingPunct="1"/>
            <a:r>
              <a:rPr lang="en-US" altLang="en-US" dirty="0"/>
              <a:t>In 1688 the Parliament was able to overthrow the King of England in the Glorious Revolution.</a:t>
            </a:r>
          </a:p>
          <a:p>
            <a:pPr eaLnBrk="1" hangingPunct="1"/>
            <a:r>
              <a:rPr lang="en-US" altLang="en-US" dirty="0"/>
              <a:t>In 1689, </a:t>
            </a:r>
            <a:r>
              <a:rPr lang="en-US" altLang="en-US" b="1" u="sng" dirty="0">
                <a:solidFill>
                  <a:srgbClr val="0070C0"/>
                </a:solidFill>
              </a:rPr>
              <a:t>King William </a:t>
            </a:r>
            <a:r>
              <a:rPr lang="en-US" altLang="en-US" dirty="0"/>
              <a:t>and Queen Mary</a:t>
            </a:r>
            <a:r>
              <a:rPr lang="en-US" altLang="en-US" b="1" u="sng" dirty="0"/>
              <a:t> </a:t>
            </a:r>
            <a:r>
              <a:rPr lang="en-US" altLang="en-US" dirty="0"/>
              <a:t>signed the English </a:t>
            </a:r>
            <a:r>
              <a:rPr lang="en-US" altLang="en-US" b="1" u="sng" dirty="0">
                <a:solidFill>
                  <a:srgbClr val="0070C0"/>
                </a:solidFill>
              </a:rPr>
              <a:t>Bill of Rights.</a:t>
            </a:r>
          </a:p>
          <a:p>
            <a:pPr lvl="1" eaLnBrk="1" hangingPunct="1"/>
            <a:r>
              <a:rPr lang="en-US" altLang="en-US" sz="1600" dirty="0"/>
              <a:t>The United States first ten amendments are the United States Bill of Rights.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B95442C9-FFB7-134E-83B4-E8DF246FE804}"/>
              </a:ext>
            </a:extLst>
          </p:cNvPr>
          <p:cNvSpPr>
            <a:spLocks noGrp="1"/>
          </p:cNvSpPr>
          <p:nvPr>
            <p:ph type="title"/>
          </p:nvPr>
        </p:nvSpPr>
        <p:spPr/>
        <p:txBody>
          <a:bodyPr/>
          <a:lstStyle/>
          <a:p>
            <a:pPr eaLnBrk="1" hangingPunct="1"/>
            <a:r>
              <a:rPr lang="en-US" altLang="en-US"/>
              <a:t>Bill of Rights</a:t>
            </a:r>
          </a:p>
        </p:txBody>
      </p:sp>
      <p:sp>
        <p:nvSpPr>
          <p:cNvPr id="21506" name="Content Placeholder 2">
            <a:extLst>
              <a:ext uri="{FF2B5EF4-FFF2-40B4-BE49-F238E27FC236}">
                <a16:creationId xmlns:a16="http://schemas.microsoft.com/office/drawing/2014/main" id="{F7A242E3-F20D-3C4B-B120-053CBE807C06}"/>
              </a:ext>
            </a:extLst>
          </p:cNvPr>
          <p:cNvSpPr>
            <a:spLocks noGrp="1"/>
          </p:cNvSpPr>
          <p:nvPr>
            <p:ph idx="1"/>
          </p:nvPr>
        </p:nvSpPr>
        <p:spPr/>
        <p:txBody>
          <a:bodyPr/>
          <a:lstStyle/>
          <a:p>
            <a:pPr eaLnBrk="1" hangingPunct="1"/>
            <a:r>
              <a:rPr lang="en-US" altLang="en-US" dirty="0"/>
              <a:t>The English Bill of Rights upheld </a:t>
            </a:r>
            <a:r>
              <a:rPr lang="en-US" altLang="en-US" b="1" u="sng" dirty="0">
                <a:solidFill>
                  <a:srgbClr val="0070C0"/>
                </a:solidFill>
              </a:rPr>
              <a:t>habeas</a:t>
            </a:r>
            <a:r>
              <a:rPr lang="en-US" altLang="en-US" b="1" u="sng" dirty="0"/>
              <a:t> </a:t>
            </a:r>
            <a:r>
              <a:rPr lang="en-US" altLang="en-US" b="1" u="sng" dirty="0">
                <a:solidFill>
                  <a:srgbClr val="0070C0"/>
                </a:solidFill>
              </a:rPr>
              <a:t>corpus</a:t>
            </a:r>
            <a:r>
              <a:rPr lang="en-US" altLang="en-US" dirty="0"/>
              <a:t>, the principle that a person cannot be held in </a:t>
            </a:r>
            <a:r>
              <a:rPr lang="en-US" altLang="en-US" b="1" u="sng" dirty="0">
                <a:solidFill>
                  <a:srgbClr val="0070C0"/>
                </a:solidFill>
              </a:rPr>
              <a:t>prison</a:t>
            </a:r>
            <a:r>
              <a:rPr lang="en-US" altLang="en-US" dirty="0"/>
              <a:t> without being charged with a specific </a:t>
            </a:r>
            <a:r>
              <a:rPr lang="en-US" altLang="en-US" b="1" u="sng" dirty="0">
                <a:solidFill>
                  <a:srgbClr val="0070C0"/>
                </a:solidFill>
              </a:rPr>
              <a:t>crime</a:t>
            </a:r>
            <a:r>
              <a:rPr lang="en-US" altLang="en-US" dirty="0"/>
              <a:t>.</a:t>
            </a:r>
          </a:p>
          <a:p>
            <a:pPr lvl="1" eaLnBrk="1" hangingPunct="1"/>
            <a:r>
              <a:rPr lang="en-US" altLang="en-US" dirty="0"/>
              <a:t>This was often a common practice used by Kings/Queens, tyrants, or dictators to eliminate political adversaries.</a:t>
            </a:r>
          </a:p>
          <a:p>
            <a:pPr eaLnBrk="1" hangingPunct="1"/>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BFCD0165-FAFF-3448-81D3-3CC171B7AB30}"/>
              </a:ext>
            </a:extLst>
          </p:cNvPr>
          <p:cNvSpPr>
            <a:spLocks noGrp="1"/>
          </p:cNvSpPr>
          <p:nvPr>
            <p:ph type="title"/>
          </p:nvPr>
        </p:nvSpPr>
        <p:spPr/>
        <p:txBody>
          <a:bodyPr/>
          <a:lstStyle/>
          <a:p>
            <a:pPr eaLnBrk="1" hangingPunct="1"/>
            <a:r>
              <a:rPr lang="en-US" altLang="en-US"/>
              <a:t>Colonial Self-Government</a:t>
            </a:r>
          </a:p>
        </p:txBody>
      </p:sp>
      <p:sp>
        <p:nvSpPr>
          <p:cNvPr id="3" name="Content Placeholder 2">
            <a:extLst>
              <a:ext uri="{FF2B5EF4-FFF2-40B4-BE49-F238E27FC236}">
                <a16:creationId xmlns:a16="http://schemas.microsoft.com/office/drawing/2014/main" id="{7ACC56F3-2306-5442-9AEE-D02222A69256}"/>
              </a:ext>
            </a:extLst>
          </p:cNvPr>
          <p:cNvSpPr>
            <a:spLocks noGrp="1"/>
          </p:cNvSpPr>
          <p:nvPr>
            <p:ph idx="1"/>
          </p:nvPr>
        </p:nvSpPr>
        <p:spPr/>
        <p:txBody>
          <a:bodyPr rtlCol="0">
            <a:normAutofit fontScale="92500"/>
          </a:bodyPr>
          <a:lstStyle/>
          <a:p>
            <a:pPr eaLnBrk="1" fontAlgn="auto" hangingPunct="1">
              <a:spcAft>
                <a:spcPts val="0"/>
              </a:spcAft>
              <a:defRPr/>
            </a:pPr>
            <a:r>
              <a:rPr lang="en-US" dirty="0"/>
              <a:t>The legal rights that Englishmen had led the colonists to </a:t>
            </a:r>
            <a:r>
              <a:rPr lang="en-US" b="1" dirty="0"/>
              <a:t>expect </a:t>
            </a:r>
            <a:r>
              <a:rPr lang="en-US" b="1" u="sng" dirty="0">
                <a:solidFill>
                  <a:srgbClr val="0070C0"/>
                </a:solidFill>
              </a:rPr>
              <a:t>a voice</a:t>
            </a:r>
            <a:r>
              <a:rPr lang="en-US" dirty="0">
                <a:solidFill>
                  <a:srgbClr val="0070C0"/>
                </a:solidFill>
              </a:rPr>
              <a:t> </a:t>
            </a:r>
            <a:r>
              <a:rPr lang="en-US" dirty="0"/>
              <a:t>in their government.</a:t>
            </a:r>
          </a:p>
          <a:p>
            <a:pPr eaLnBrk="1" fontAlgn="auto" hangingPunct="1">
              <a:spcAft>
                <a:spcPts val="0"/>
              </a:spcAft>
              <a:defRPr/>
            </a:pPr>
            <a:r>
              <a:rPr lang="en-US" dirty="0"/>
              <a:t>The first two legislative groups for the English colonists were The House of Burgesses, in Virginia, and General Court, in Massachusetts.</a:t>
            </a:r>
          </a:p>
          <a:p>
            <a:pPr eaLnBrk="1" fontAlgn="auto" hangingPunct="1">
              <a:spcAft>
                <a:spcPts val="0"/>
              </a:spcAft>
              <a:defRPr/>
            </a:pPr>
            <a:r>
              <a:rPr lang="en-US" dirty="0"/>
              <a:t>By 1760, every British colony in North America had a legislature, but those legislatures still clashed with colonial governors appointed by the king of England.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E8E1BC28-A5F9-F94E-BA20-A84A8C837BF4}"/>
              </a:ext>
            </a:extLst>
          </p:cNvPr>
          <p:cNvSpPr>
            <a:spLocks noGrp="1"/>
          </p:cNvSpPr>
          <p:nvPr>
            <p:ph type="title"/>
          </p:nvPr>
        </p:nvSpPr>
        <p:spPr/>
        <p:txBody>
          <a:bodyPr/>
          <a:lstStyle/>
          <a:p>
            <a:pPr eaLnBrk="1" hangingPunct="1"/>
            <a:r>
              <a:rPr lang="en-US" altLang="en-US"/>
              <a:t>Colonial Self Government</a:t>
            </a:r>
          </a:p>
        </p:txBody>
      </p:sp>
      <p:sp>
        <p:nvSpPr>
          <p:cNvPr id="23554" name="Content Placeholder 2">
            <a:extLst>
              <a:ext uri="{FF2B5EF4-FFF2-40B4-BE49-F238E27FC236}">
                <a16:creationId xmlns:a16="http://schemas.microsoft.com/office/drawing/2014/main" id="{02F90A09-3AC7-D94C-9020-5C53B573DEB1}"/>
              </a:ext>
            </a:extLst>
          </p:cNvPr>
          <p:cNvSpPr>
            <a:spLocks noGrp="1"/>
          </p:cNvSpPr>
          <p:nvPr>
            <p:ph idx="1"/>
          </p:nvPr>
        </p:nvSpPr>
        <p:spPr/>
        <p:txBody>
          <a:bodyPr/>
          <a:lstStyle/>
          <a:p>
            <a:pPr eaLnBrk="1" hangingPunct="1"/>
            <a:r>
              <a:rPr lang="en-US" altLang="en-US" dirty="0"/>
              <a:t>The colonies offered a greater chance of gaining political rights.  The American colonies allowed </a:t>
            </a:r>
            <a:r>
              <a:rPr lang="en-US" altLang="en-US" b="1" u="sng" dirty="0">
                <a:solidFill>
                  <a:srgbClr val="0070C0"/>
                </a:solidFill>
              </a:rPr>
              <a:t>50%</a:t>
            </a:r>
            <a:r>
              <a:rPr lang="en-US" altLang="en-US" dirty="0">
                <a:solidFill>
                  <a:srgbClr val="0070C0"/>
                </a:solidFill>
              </a:rPr>
              <a:t> to </a:t>
            </a:r>
            <a:r>
              <a:rPr lang="en-US" altLang="en-US" b="1" u="sng" dirty="0">
                <a:solidFill>
                  <a:srgbClr val="0070C0"/>
                </a:solidFill>
              </a:rPr>
              <a:t>75%</a:t>
            </a:r>
            <a:r>
              <a:rPr lang="en-US" altLang="en-US" dirty="0">
                <a:solidFill>
                  <a:srgbClr val="0070C0"/>
                </a:solidFill>
              </a:rPr>
              <a:t> </a:t>
            </a:r>
            <a:r>
              <a:rPr lang="en-US" altLang="en-US" dirty="0"/>
              <a:t>of </a:t>
            </a:r>
            <a:r>
              <a:rPr lang="en-US" altLang="en-US" b="1" u="sng" dirty="0">
                <a:solidFill>
                  <a:srgbClr val="0070C0"/>
                </a:solidFill>
              </a:rPr>
              <a:t>white males </a:t>
            </a:r>
            <a:r>
              <a:rPr lang="en-US" altLang="en-US" dirty="0"/>
              <a:t>to vote.</a:t>
            </a:r>
          </a:p>
          <a:p>
            <a:pPr eaLnBrk="1" hangingPunct="1"/>
            <a:endParaRPr lang="en-US" altLang="en-US" dirty="0"/>
          </a:p>
          <a:p>
            <a:pPr eaLnBrk="1" hangingPunct="1"/>
            <a:endParaRPr lang="en-US" altLang="en-US" sz="2800" dirty="0"/>
          </a:p>
          <a:p>
            <a:pPr eaLnBrk="1" hangingPunct="1"/>
            <a:r>
              <a:rPr lang="en-US" altLang="en-US" sz="2800" dirty="0"/>
              <a:t>But the following groups could not vote:​</a:t>
            </a:r>
          </a:p>
          <a:p>
            <a:pPr lvl="1"/>
            <a:r>
              <a:rPr lang="en-US" altLang="en-US" sz="2400" dirty="0"/>
              <a:t>English women, even those who owned property.​</a:t>
            </a:r>
          </a:p>
          <a:p>
            <a:pPr lvl="1"/>
            <a:r>
              <a:rPr lang="en-US" altLang="en-US" sz="2400" dirty="0"/>
              <a:t>Native Americans.​</a:t>
            </a:r>
          </a:p>
          <a:p>
            <a:pPr lvl="1"/>
            <a:r>
              <a:rPr lang="en-US" altLang="en-US" sz="2400" dirty="0"/>
              <a:t>Africans, whether free or enslaved.</a:t>
            </a:r>
          </a:p>
          <a:p>
            <a:pPr eaLnBrk="1" hangingPunct="1"/>
            <a:endParaRPr lang="en-US" altLang="en-US" dirty="0"/>
          </a:p>
        </p:txBody>
      </p:sp>
      <p:pic>
        <p:nvPicPr>
          <p:cNvPr id="23555" name="Picture 1">
            <a:extLst>
              <a:ext uri="{FF2B5EF4-FFF2-40B4-BE49-F238E27FC236}">
                <a16:creationId xmlns:a16="http://schemas.microsoft.com/office/drawing/2014/main" id="{922838A5-9DDF-FD4D-B299-6925E3A872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1388" y="2882900"/>
            <a:ext cx="2181225" cy="196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C1422317-3996-724E-9C52-0C397CD36017}"/>
              </a:ext>
            </a:extLst>
          </p:cNvPr>
          <p:cNvSpPr>
            <a:spLocks noGrp="1"/>
          </p:cNvSpPr>
          <p:nvPr>
            <p:ph type="title"/>
          </p:nvPr>
        </p:nvSpPr>
        <p:spPr/>
        <p:txBody>
          <a:bodyPr/>
          <a:lstStyle/>
          <a:p>
            <a:pPr eaLnBrk="1" hangingPunct="1"/>
            <a:r>
              <a:rPr lang="en-US" altLang="en-US"/>
              <a:t>Freedom of the Press</a:t>
            </a:r>
          </a:p>
        </p:txBody>
      </p:sp>
      <p:sp>
        <p:nvSpPr>
          <p:cNvPr id="24578" name="Content Placeholder 2">
            <a:extLst>
              <a:ext uri="{FF2B5EF4-FFF2-40B4-BE49-F238E27FC236}">
                <a16:creationId xmlns:a16="http://schemas.microsoft.com/office/drawing/2014/main" id="{17C64483-0968-AD48-BC9F-7FA8CDDA0D97}"/>
              </a:ext>
            </a:extLst>
          </p:cNvPr>
          <p:cNvSpPr>
            <a:spLocks noGrp="1"/>
          </p:cNvSpPr>
          <p:nvPr>
            <p:ph idx="1"/>
          </p:nvPr>
        </p:nvSpPr>
        <p:spPr>
          <a:xfrm>
            <a:off x="457200" y="1477963"/>
            <a:ext cx="8229600" cy="5105400"/>
          </a:xfrm>
        </p:spPr>
        <p:txBody>
          <a:bodyPr/>
          <a:lstStyle/>
          <a:p>
            <a:pPr eaLnBrk="1" hangingPunct="1"/>
            <a:r>
              <a:rPr lang="en-US" altLang="en-US" sz="2600" dirty="0"/>
              <a:t>A notable court case in 1735 helped establish freedom of the press.</a:t>
            </a:r>
          </a:p>
          <a:p>
            <a:pPr eaLnBrk="1" hangingPunct="1"/>
            <a:r>
              <a:rPr lang="en-US" altLang="en-US" sz="2600" dirty="0"/>
              <a:t>John Peter </a:t>
            </a:r>
            <a:r>
              <a:rPr lang="en-US" altLang="en-US" sz="2600" b="1" u="sng" dirty="0">
                <a:solidFill>
                  <a:srgbClr val="0070C0"/>
                </a:solidFill>
              </a:rPr>
              <a:t>Zenger</a:t>
            </a:r>
            <a:r>
              <a:rPr lang="en-US" altLang="en-US" sz="2600" dirty="0"/>
              <a:t>, publisher of the New York Weekly Journal, was arrested for printing a series of articles that criticized the governor.</a:t>
            </a:r>
          </a:p>
          <a:p>
            <a:pPr lvl="1" eaLnBrk="1" hangingPunct="1"/>
            <a:r>
              <a:rPr lang="en-US" altLang="en-US" sz="2600" dirty="0"/>
              <a:t>Charged with </a:t>
            </a:r>
            <a:r>
              <a:rPr lang="en-US" altLang="en-US" sz="2600" b="1" dirty="0"/>
              <a:t>libel</a:t>
            </a:r>
            <a:r>
              <a:rPr lang="en-US" altLang="en-US" sz="2600" dirty="0"/>
              <a:t>, or the publishing of statements that damage a person’s reputation.</a:t>
            </a:r>
            <a:endParaRPr lang="en-US" altLang="en-US" sz="2600" b="1" u="sng" dirty="0"/>
          </a:p>
          <a:p>
            <a:pPr eaLnBrk="1" hangingPunct="1"/>
            <a:r>
              <a:rPr lang="en-US" altLang="en-US" sz="2600" dirty="0"/>
              <a:t>The court found Zenger </a:t>
            </a:r>
            <a:r>
              <a:rPr lang="en-US" altLang="en-US" sz="2600" b="1" dirty="0"/>
              <a:t>not guilty </a:t>
            </a:r>
            <a:r>
              <a:rPr lang="en-US" altLang="en-US" sz="2600" dirty="0"/>
              <a:t>determined that the press has a right and responsibility to keep the public informed of the truth.</a:t>
            </a:r>
          </a:p>
          <a:p>
            <a:pPr eaLnBrk="1" hangingPunct="1"/>
            <a:r>
              <a:rPr lang="en-US" altLang="en-US" sz="2600" dirty="0"/>
              <a:t>Freedom of the press gives journalists the right to </a:t>
            </a:r>
            <a:r>
              <a:rPr lang="en-US" altLang="en-US" sz="2600" b="1" u="sng" dirty="0">
                <a:solidFill>
                  <a:srgbClr val="0070C0"/>
                </a:solidFill>
              </a:rPr>
              <a:t>publish the truth without restriction </a:t>
            </a:r>
            <a:r>
              <a:rPr lang="en-US" altLang="en-US" sz="2600" dirty="0"/>
              <a:t>or penalty.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824</TotalTime>
  <Words>2968</Words>
  <Application>Microsoft Office PowerPoint</Application>
  <PresentationFormat>On-screen Show (4:3)</PresentationFormat>
  <Paragraphs>266</Paragraphs>
  <Slides>49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Gabriel Weiss' Friends Font</vt:lpstr>
      <vt:lpstr>Verdana</vt:lpstr>
      <vt:lpstr>Office Theme</vt:lpstr>
      <vt:lpstr>Chapter 4 Life in the Colonies</vt:lpstr>
      <vt:lpstr>Section 1: Governing the Colonies</vt:lpstr>
      <vt:lpstr>Magna Carta</vt:lpstr>
      <vt:lpstr>Parliament</vt:lpstr>
      <vt:lpstr>Bill of Rights</vt:lpstr>
      <vt:lpstr>Bill of Rights</vt:lpstr>
      <vt:lpstr>Colonial Self-Government</vt:lpstr>
      <vt:lpstr>Colonial Self Government</vt:lpstr>
      <vt:lpstr>Freedom of the Press</vt:lpstr>
      <vt:lpstr>Navigation Acts</vt:lpstr>
      <vt:lpstr>Three Parts of the Navigation Acts</vt:lpstr>
      <vt:lpstr>PowerPoint Presentation</vt:lpstr>
      <vt:lpstr>Section 2: Colonial Society</vt:lpstr>
      <vt:lpstr>Life on the Farm</vt:lpstr>
      <vt:lpstr>Women’s Role?</vt:lpstr>
      <vt:lpstr>Colonial Children</vt:lpstr>
      <vt:lpstr>Upper Class Colonial Society</vt:lpstr>
      <vt:lpstr>The Majority</vt:lpstr>
      <vt:lpstr>European vs Colonial Class</vt:lpstr>
      <vt:lpstr>Why come to America?</vt:lpstr>
      <vt:lpstr>Indentured Servants</vt:lpstr>
      <vt:lpstr>African Americans’ Rights?</vt:lpstr>
      <vt:lpstr>Free Labor</vt:lpstr>
      <vt:lpstr>Privileges and Opportunities</vt:lpstr>
      <vt:lpstr>Section 3 : Slavery in the Colonies</vt:lpstr>
      <vt:lpstr>PowerPoint Presentation</vt:lpstr>
      <vt:lpstr>Industry of Slavery</vt:lpstr>
      <vt:lpstr>What was the Middle Passage?</vt:lpstr>
      <vt:lpstr>The Middle Passage</vt:lpstr>
      <vt:lpstr>Slavery in the Americas</vt:lpstr>
      <vt:lpstr>The Triangular Trade</vt:lpstr>
      <vt:lpstr>PowerPoint Presentation</vt:lpstr>
      <vt:lpstr>PowerPoint Presentation</vt:lpstr>
      <vt:lpstr>Slavery in the Colonies</vt:lpstr>
      <vt:lpstr>Slavery in the Colonies</vt:lpstr>
      <vt:lpstr>Slave Codes</vt:lpstr>
      <vt:lpstr>PowerPoint Presentation</vt:lpstr>
      <vt:lpstr>African Cultural Influences</vt:lpstr>
      <vt:lpstr>Section 4: The Spread of New Ideas</vt:lpstr>
      <vt:lpstr>Public Schools in the colonies</vt:lpstr>
      <vt:lpstr>Modern Public Schools vs. Colonial Schools</vt:lpstr>
      <vt:lpstr>PowerPoint Presentation</vt:lpstr>
      <vt:lpstr>Education for African Americans</vt:lpstr>
      <vt:lpstr>Roots of American Literature</vt:lpstr>
      <vt:lpstr>Benjamin Franklin</vt:lpstr>
      <vt:lpstr>The Great Awakening</vt:lpstr>
      <vt:lpstr>Philosophies/Ideas from the Enlightenment Era</vt:lpstr>
      <vt:lpstr>John Locke and Natural Rights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Life in the Colonies</dc:title>
  <dc:creator>mhoward</dc:creator>
  <cp:lastModifiedBy>Willard Rutland</cp:lastModifiedBy>
  <cp:revision>66</cp:revision>
  <dcterms:created xsi:type="dcterms:W3CDTF">2014-10-18T01:06:38Z</dcterms:created>
  <dcterms:modified xsi:type="dcterms:W3CDTF">2021-01-11T13:25:12Z</dcterms:modified>
</cp:coreProperties>
</file>