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6" r:id="rId2"/>
    <p:sldId id="256" r:id="rId3"/>
    <p:sldId id="258" r:id="rId4"/>
    <p:sldId id="257" r:id="rId5"/>
    <p:sldId id="306" r:id="rId6"/>
    <p:sldId id="317" r:id="rId7"/>
    <p:sldId id="316" r:id="rId8"/>
    <p:sldId id="320" r:id="rId9"/>
    <p:sldId id="319" r:id="rId10"/>
    <p:sldId id="327" r:id="rId11"/>
    <p:sldId id="304" r:id="rId12"/>
    <p:sldId id="307" r:id="rId13"/>
    <p:sldId id="308" r:id="rId14"/>
    <p:sldId id="309" r:id="rId15"/>
    <p:sldId id="310" r:id="rId16"/>
    <p:sldId id="311" r:id="rId17"/>
    <p:sldId id="313" r:id="rId18"/>
    <p:sldId id="312" r:id="rId19"/>
    <p:sldId id="314" r:id="rId20"/>
    <p:sldId id="318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336" r:id="rId30"/>
    <p:sldId id="337" r:id="rId31"/>
    <p:sldId id="338" r:id="rId32"/>
    <p:sldId id="339" r:id="rId33"/>
    <p:sldId id="340" r:id="rId34"/>
    <p:sldId id="341" r:id="rId35"/>
    <p:sldId id="342" r:id="rId36"/>
    <p:sldId id="343" r:id="rId37"/>
    <p:sldId id="321" r:id="rId38"/>
    <p:sldId id="322" r:id="rId39"/>
    <p:sldId id="323" r:id="rId40"/>
    <p:sldId id="324" r:id="rId41"/>
    <p:sldId id="344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FF34"/>
    <a:srgbClr val="7AC025"/>
    <a:srgbClr val="55871B"/>
    <a:srgbClr val="A131C7"/>
    <a:srgbClr val="6F2287"/>
    <a:srgbClr val="1CB6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67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71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9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2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15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98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6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6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04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8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  <a:ln w="38100" cmpd="sng">
            <a:solidFill>
              <a:srgbClr val="55871B"/>
            </a:solidFill>
          </a:ln>
          <a:effectLst>
            <a:outerShdw blurRad="50800" dist="38100" dir="2940000" algn="tl" rotWithShape="0">
              <a:srgbClr val="000000">
                <a:alpha val="72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55871B"/>
            </a:solidFill>
          </a:ln>
          <a:effectLst>
            <a:outerShdw blurRad="50800" dist="38100" dir="2940000" algn="tl" rotWithShape="0">
              <a:srgbClr val="000000">
                <a:alpha val="72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50CE8-58BC-844A-AFB4-952AAAF606BE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93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ln>
            <a:solidFill>
              <a:srgbClr val="7AC025"/>
            </a:solidFill>
          </a:ln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animal would judge us the most? Write a scene where two or more people are doing something silly, and they’re being observed and criticized by animals.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Use dialogue!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448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 Activity	- Other Ways to Say “Said”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character says something neutrally</a:t>
            </a:r>
          </a:p>
          <a:p>
            <a:r>
              <a:rPr lang="en-US" dirty="0" smtClean="0"/>
              <a:t>The character says something excitedly</a:t>
            </a:r>
          </a:p>
          <a:p>
            <a:r>
              <a:rPr lang="en-US" dirty="0" smtClean="0"/>
              <a:t>The character says something angrily</a:t>
            </a:r>
          </a:p>
          <a:p>
            <a:r>
              <a:rPr lang="en-US" dirty="0" smtClean="0"/>
              <a:t>The character says something happily</a:t>
            </a:r>
          </a:p>
          <a:p>
            <a:r>
              <a:rPr lang="en-US" dirty="0" smtClean="0"/>
              <a:t>The character asks a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829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Dialogue Should…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Reveal characters’ relationships with one another</a:t>
            </a:r>
          </a:p>
          <a:p>
            <a:r>
              <a:rPr lang="en-US" dirty="0" smtClean="0"/>
              <a:t>Reveal the characters’ thoughts and wishes</a:t>
            </a:r>
          </a:p>
          <a:p>
            <a:r>
              <a:rPr lang="en-US" dirty="0" smtClean="0"/>
              <a:t>Help develop the character (indirect characterization)</a:t>
            </a:r>
          </a:p>
          <a:p>
            <a:r>
              <a:rPr lang="en-US" dirty="0" smtClean="0"/>
              <a:t>Move the plot forward</a:t>
            </a:r>
          </a:p>
          <a:p>
            <a:r>
              <a:rPr lang="en-US" dirty="0" smtClean="0"/>
              <a:t>Increase the suspense</a:t>
            </a:r>
          </a:p>
          <a:p>
            <a:r>
              <a:rPr lang="en-US" dirty="0" smtClean="0"/>
              <a:t>Be realistic and believable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72316" y="4930784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38100">
                    <a:srgbClr val="55871B">
                      <a:alpha val="96000"/>
                    </a:srgbClr>
                  </a:glo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38100">
                  <a:srgbClr val="55871B">
                    <a:alpha val="96000"/>
                  </a:srgbClr>
                </a:glo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10293" y="-657106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38100">
                    <a:srgbClr val="55871B">
                      <a:alpha val="96000"/>
                    </a:srgbClr>
                  </a:glo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38100">
                  <a:srgbClr val="55871B">
                    <a:alpha val="96000"/>
                  </a:srgbClr>
                </a:glo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247796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Punctuate it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63210" y="-939365"/>
            <a:ext cx="242316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7AC025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23900" b="1" dirty="0">
              <a:ln w="12700">
                <a:solidFill>
                  <a:schemeClr val="bg1"/>
                </a:solidFill>
              </a:ln>
              <a:effectLst>
                <a:glow rad="25400">
                  <a:srgbClr val="7AC025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There are several ways to include and punctuate dialogue:</a:t>
            </a:r>
          </a:p>
          <a:p>
            <a:pPr lvl="2"/>
            <a:r>
              <a:rPr lang="en-US" sz="3200" dirty="0" smtClean="0"/>
              <a:t>Dialogue followed by the tag line</a:t>
            </a:r>
          </a:p>
          <a:p>
            <a:pPr lvl="2"/>
            <a:r>
              <a:rPr lang="en-US" sz="3200" dirty="0" smtClean="0"/>
              <a:t>Tag line followed by the dialogue</a:t>
            </a:r>
          </a:p>
          <a:p>
            <a:pPr lvl="2"/>
            <a:r>
              <a:rPr lang="en-US" sz="3200" dirty="0" smtClean="0"/>
              <a:t>Tag line interrupting the dialogue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660640" y="4599972"/>
            <a:ext cx="205232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7AC025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23900" b="1" dirty="0">
              <a:ln w="12700">
                <a:solidFill>
                  <a:schemeClr val="bg1"/>
                </a:solidFill>
              </a:ln>
              <a:effectLst>
                <a:glow rad="25400">
                  <a:srgbClr val="7AC025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405396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Punctuate it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63210" y="-939365"/>
            <a:ext cx="242316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7AC025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23900" b="1" dirty="0">
              <a:ln w="12700">
                <a:solidFill>
                  <a:schemeClr val="bg1"/>
                </a:solidFill>
              </a:ln>
              <a:effectLst>
                <a:glow rad="25400">
                  <a:srgbClr val="7AC025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“I want to get some ice cream,” Mary said.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6854329">
            <a:off x="577284" y="3143020"/>
            <a:ext cx="525238" cy="346462"/>
          </a:xfrm>
          <a:prstGeom prst="rightArrow">
            <a:avLst/>
          </a:prstGeom>
          <a:solidFill>
            <a:srgbClr val="7AC025"/>
          </a:solidFill>
          <a:ln w="12700">
            <a:solidFill>
              <a:schemeClr val="tx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3899031">
            <a:off x="5859180" y="3209578"/>
            <a:ext cx="525238" cy="346462"/>
          </a:xfrm>
          <a:prstGeom prst="rightArrow">
            <a:avLst/>
          </a:prstGeom>
          <a:solidFill>
            <a:srgbClr val="7AC025"/>
          </a:solidFill>
          <a:ln w="12700">
            <a:solidFill>
              <a:schemeClr val="tx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9531504">
            <a:off x="5544627" y="4227030"/>
            <a:ext cx="525238" cy="346462"/>
          </a:xfrm>
          <a:prstGeom prst="rightArrow">
            <a:avLst/>
          </a:prstGeom>
          <a:solidFill>
            <a:srgbClr val="7AC025"/>
          </a:solidFill>
          <a:ln w="12700">
            <a:solidFill>
              <a:schemeClr val="tx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5987658">
            <a:off x="7208910" y="4208380"/>
            <a:ext cx="525238" cy="346462"/>
          </a:xfrm>
          <a:prstGeom prst="rightArrow">
            <a:avLst/>
          </a:prstGeom>
          <a:solidFill>
            <a:srgbClr val="7AC025"/>
          </a:solidFill>
          <a:ln w="12700">
            <a:solidFill>
              <a:schemeClr val="tx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58599" y="2645195"/>
            <a:ext cx="4620701" cy="830997"/>
          </a:xfrm>
          <a:prstGeom prst="rect">
            <a:avLst/>
          </a:prstGeom>
          <a:solidFill>
            <a:srgbClr val="7AC025">
              <a:alpha val="43000"/>
            </a:srgbClr>
          </a:solidFill>
          <a:ln w="19050">
            <a:solidFill>
              <a:srgbClr val="55871B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Quotation marks go around all of the words that the character says.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970187" y="4412468"/>
            <a:ext cx="4480494" cy="1200328"/>
          </a:xfrm>
          <a:prstGeom prst="rect">
            <a:avLst/>
          </a:prstGeom>
          <a:solidFill>
            <a:srgbClr val="7AC025">
              <a:alpha val="43000"/>
            </a:srgbClr>
          </a:solidFill>
          <a:ln w="19050">
            <a:solidFill>
              <a:srgbClr val="55871B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comma is placed before the quotation mark to separate the dialogue from the tag line.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726380" y="4688485"/>
            <a:ext cx="2865472" cy="1200328"/>
          </a:xfrm>
          <a:prstGeom prst="rect">
            <a:avLst/>
          </a:prstGeom>
          <a:solidFill>
            <a:srgbClr val="7AC025">
              <a:alpha val="43000"/>
            </a:srgbClr>
          </a:solidFill>
          <a:ln w="19050">
            <a:solidFill>
              <a:srgbClr val="55871B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tag line provides ownership for who said the quote.</a:t>
            </a:r>
            <a:endParaRPr lang="en-US" sz="2400" dirty="0"/>
          </a:p>
        </p:txBody>
      </p:sp>
      <p:sp>
        <p:nvSpPr>
          <p:cNvPr id="13" name="Right Arrow 12"/>
          <p:cNvSpPr/>
          <p:nvPr/>
        </p:nvSpPr>
        <p:spPr>
          <a:xfrm rot="5400000">
            <a:off x="8156002" y="3172367"/>
            <a:ext cx="525238" cy="346462"/>
          </a:xfrm>
          <a:prstGeom prst="rightArrow">
            <a:avLst/>
          </a:prstGeom>
          <a:solidFill>
            <a:srgbClr val="7AC025"/>
          </a:solidFill>
          <a:ln w="12700">
            <a:solidFill>
              <a:schemeClr val="tx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192444" y="1731931"/>
            <a:ext cx="2391626" cy="1200328"/>
          </a:xfrm>
          <a:prstGeom prst="rect">
            <a:avLst/>
          </a:prstGeom>
          <a:solidFill>
            <a:srgbClr val="7AC025">
              <a:alpha val="43000"/>
            </a:srgbClr>
          </a:solidFill>
          <a:ln w="19050">
            <a:solidFill>
              <a:srgbClr val="55871B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sentence ends with proper punctuation.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660640" y="4599972"/>
            <a:ext cx="205232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7AC025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23900" b="1" dirty="0">
              <a:ln w="12700">
                <a:solidFill>
                  <a:schemeClr val="bg1"/>
                </a:solidFill>
              </a:ln>
              <a:effectLst>
                <a:glow rad="25400">
                  <a:srgbClr val="7AC025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288981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Punctuate it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63210" y="-939365"/>
            <a:ext cx="242316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7AC025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23900" b="1" dirty="0">
              <a:ln w="12700">
                <a:solidFill>
                  <a:schemeClr val="bg1"/>
                </a:solidFill>
              </a:ln>
              <a:effectLst>
                <a:glow rad="25400">
                  <a:srgbClr val="7AC025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Mary said, “I want to get some ice cream.”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rot="7435607">
            <a:off x="2689111" y="3184517"/>
            <a:ext cx="525238" cy="346462"/>
          </a:xfrm>
          <a:prstGeom prst="rightArrow">
            <a:avLst/>
          </a:prstGeom>
          <a:solidFill>
            <a:srgbClr val="7AC025"/>
          </a:solidFill>
          <a:ln w="12700">
            <a:solidFill>
              <a:schemeClr val="tx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5400000">
            <a:off x="1081773" y="3201211"/>
            <a:ext cx="525238" cy="346462"/>
          </a:xfrm>
          <a:prstGeom prst="rightArrow">
            <a:avLst/>
          </a:prstGeom>
          <a:solidFill>
            <a:srgbClr val="7AC025"/>
          </a:solidFill>
          <a:ln w="12700">
            <a:solidFill>
              <a:schemeClr val="tx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233553" y="2332095"/>
            <a:ext cx="3240424" cy="1200328"/>
          </a:xfrm>
          <a:prstGeom prst="rect">
            <a:avLst/>
          </a:prstGeom>
          <a:solidFill>
            <a:srgbClr val="7AC025">
              <a:alpha val="43000"/>
            </a:srgbClr>
          </a:solidFill>
          <a:ln w="19050">
            <a:solidFill>
              <a:srgbClr val="55871B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Quotation marks go around all of the words that the character says.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97407" y="4713316"/>
            <a:ext cx="4480494" cy="1200328"/>
          </a:xfrm>
          <a:prstGeom prst="rect">
            <a:avLst/>
          </a:prstGeom>
          <a:solidFill>
            <a:srgbClr val="7AC025">
              <a:alpha val="43000"/>
            </a:srgbClr>
          </a:solidFill>
          <a:ln w="19050">
            <a:solidFill>
              <a:srgbClr val="55871B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comma is placed before the quotation mark to separate the dialogue from the tag line.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97406" y="1731931"/>
            <a:ext cx="3106939" cy="1200328"/>
          </a:xfrm>
          <a:prstGeom prst="rect">
            <a:avLst/>
          </a:prstGeom>
          <a:solidFill>
            <a:srgbClr val="7AC025">
              <a:alpha val="43000"/>
            </a:srgbClr>
          </a:solidFill>
          <a:ln w="19050">
            <a:solidFill>
              <a:srgbClr val="55871B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tag line provides ownership for who said the quote.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853765" y="4413387"/>
            <a:ext cx="2391626" cy="1200328"/>
          </a:xfrm>
          <a:prstGeom prst="rect">
            <a:avLst/>
          </a:prstGeom>
          <a:solidFill>
            <a:srgbClr val="7AC025">
              <a:alpha val="43000"/>
            </a:srgbClr>
          </a:solidFill>
          <a:ln w="19050">
            <a:solidFill>
              <a:srgbClr val="55871B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sentence ends with proper punctuation.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660640" y="4599972"/>
            <a:ext cx="205232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7AC025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23900" b="1" dirty="0">
              <a:ln w="12700">
                <a:solidFill>
                  <a:schemeClr val="bg1"/>
                </a:solidFill>
              </a:ln>
              <a:effectLst>
                <a:glow rad="25400">
                  <a:srgbClr val="7AC025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13" name="Right Arrow 12"/>
          <p:cNvSpPr/>
          <p:nvPr/>
        </p:nvSpPr>
        <p:spPr>
          <a:xfrm rot="15980099">
            <a:off x="7982771" y="4327790"/>
            <a:ext cx="525238" cy="346462"/>
          </a:xfrm>
          <a:prstGeom prst="rightArrow">
            <a:avLst/>
          </a:prstGeom>
          <a:solidFill>
            <a:srgbClr val="7AC025"/>
          </a:solidFill>
          <a:ln w="12700">
            <a:solidFill>
              <a:schemeClr val="tx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2328125">
            <a:off x="7716996" y="3143020"/>
            <a:ext cx="525238" cy="346462"/>
          </a:xfrm>
          <a:prstGeom prst="rightArrow">
            <a:avLst/>
          </a:prstGeom>
          <a:solidFill>
            <a:srgbClr val="7AC025"/>
          </a:solidFill>
          <a:ln w="12700">
            <a:solidFill>
              <a:schemeClr val="tx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6426376">
            <a:off x="2186443" y="4327497"/>
            <a:ext cx="525238" cy="346462"/>
          </a:xfrm>
          <a:prstGeom prst="rightArrow">
            <a:avLst/>
          </a:prstGeom>
          <a:solidFill>
            <a:srgbClr val="7AC025"/>
          </a:solidFill>
          <a:ln w="12700">
            <a:solidFill>
              <a:schemeClr val="tx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1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Punctuate it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63210" y="-939365"/>
            <a:ext cx="242316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7AC025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23900" b="1" dirty="0">
              <a:ln w="12700">
                <a:solidFill>
                  <a:schemeClr val="bg1"/>
                </a:solidFill>
              </a:ln>
              <a:effectLst>
                <a:glow rad="25400">
                  <a:srgbClr val="7AC025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“Well,” said Mary, “I want ice cream.”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rot="7435607">
            <a:off x="2108480" y="3213360"/>
            <a:ext cx="525238" cy="346462"/>
          </a:xfrm>
          <a:prstGeom prst="rightArrow">
            <a:avLst/>
          </a:prstGeom>
          <a:solidFill>
            <a:srgbClr val="7AC025"/>
          </a:solidFill>
          <a:ln w="12700">
            <a:solidFill>
              <a:schemeClr val="tx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4354450">
            <a:off x="837845" y="3201211"/>
            <a:ext cx="525238" cy="346462"/>
          </a:xfrm>
          <a:prstGeom prst="rightArrow">
            <a:avLst/>
          </a:prstGeom>
          <a:solidFill>
            <a:srgbClr val="7AC025"/>
          </a:solidFill>
          <a:ln w="12700">
            <a:solidFill>
              <a:schemeClr val="tx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6831" y="1682361"/>
            <a:ext cx="8069409" cy="830997"/>
          </a:xfrm>
          <a:prstGeom prst="rect">
            <a:avLst/>
          </a:prstGeom>
          <a:solidFill>
            <a:srgbClr val="7AC025">
              <a:alpha val="43000"/>
            </a:srgbClr>
          </a:solidFill>
          <a:ln w="19050">
            <a:solidFill>
              <a:srgbClr val="55871B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Quotation marks go around all of the words the character says, even if the dialogue is interrupted by the tag line.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719149" y="2578177"/>
            <a:ext cx="5871970" cy="461665"/>
          </a:xfrm>
          <a:prstGeom prst="rect">
            <a:avLst/>
          </a:prstGeom>
          <a:solidFill>
            <a:srgbClr val="7AC025">
              <a:alpha val="43000"/>
            </a:srgbClr>
          </a:solidFill>
          <a:ln w="19050">
            <a:solidFill>
              <a:srgbClr val="55871B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Commas separate dialogue from the tag line.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17391" y="4759633"/>
            <a:ext cx="4180617" cy="1200328"/>
          </a:xfrm>
          <a:prstGeom prst="rect">
            <a:avLst/>
          </a:prstGeom>
          <a:solidFill>
            <a:srgbClr val="7AC025">
              <a:alpha val="43000"/>
            </a:srgbClr>
          </a:solidFill>
          <a:ln w="19050">
            <a:solidFill>
              <a:srgbClr val="55871B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tag line provides ownership for who said the quote. It can interrupt the dialogue. 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080245" y="4416485"/>
            <a:ext cx="2580395" cy="1200328"/>
          </a:xfrm>
          <a:prstGeom prst="rect">
            <a:avLst/>
          </a:prstGeom>
          <a:solidFill>
            <a:srgbClr val="7AC025">
              <a:alpha val="43000"/>
            </a:srgbClr>
          </a:solidFill>
          <a:ln w="19050">
            <a:solidFill>
              <a:srgbClr val="55871B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sentence ends with proper punctuation.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660640" y="4599972"/>
            <a:ext cx="205232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7AC025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23900" b="1" dirty="0">
              <a:ln w="12700">
                <a:solidFill>
                  <a:schemeClr val="bg1"/>
                </a:solidFill>
              </a:ln>
              <a:effectLst>
                <a:glow rad="25400">
                  <a:srgbClr val="7AC025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13" name="Right Arrow 12"/>
          <p:cNvSpPr/>
          <p:nvPr/>
        </p:nvSpPr>
        <p:spPr>
          <a:xfrm rot="15980099">
            <a:off x="7587686" y="4240156"/>
            <a:ext cx="525238" cy="346462"/>
          </a:xfrm>
          <a:prstGeom prst="rightArrow">
            <a:avLst/>
          </a:prstGeom>
          <a:solidFill>
            <a:srgbClr val="7AC025"/>
          </a:solidFill>
          <a:ln w="12700">
            <a:solidFill>
              <a:schemeClr val="tx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4091590">
            <a:off x="7398021" y="3236888"/>
            <a:ext cx="525238" cy="346462"/>
          </a:xfrm>
          <a:prstGeom prst="rightArrow">
            <a:avLst/>
          </a:prstGeom>
          <a:solidFill>
            <a:srgbClr val="7AC025"/>
          </a:solidFill>
          <a:ln w="12700">
            <a:solidFill>
              <a:schemeClr val="tx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6426376">
            <a:off x="2997871" y="4327497"/>
            <a:ext cx="525238" cy="346462"/>
          </a:xfrm>
          <a:prstGeom prst="rightArrow">
            <a:avLst/>
          </a:prstGeom>
          <a:solidFill>
            <a:srgbClr val="7AC025"/>
          </a:solidFill>
          <a:ln w="12700">
            <a:solidFill>
              <a:schemeClr val="tx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6339299">
            <a:off x="4515195" y="3228333"/>
            <a:ext cx="525238" cy="346462"/>
          </a:xfrm>
          <a:prstGeom prst="rightArrow">
            <a:avLst/>
          </a:prstGeom>
          <a:solidFill>
            <a:srgbClr val="7AC025"/>
          </a:solidFill>
          <a:ln w="12700">
            <a:solidFill>
              <a:schemeClr val="tx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4101641">
            <a:off x="3867627" y="3330423"/>
            <a:ext cx="525238" cy="346462"/>
          </a:xfrm>
          <a:prstGeom prst="rightArrow">
            <a:avLst/>
          </a:prstGeom>
          <a:solidFill>
            <a:srgbClr val="7AC025"/>
          </a:solidFill>
          <a:ln w="12700">
            <a:solidFill>
              <a:schemeClr val="tx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82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549033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latin typeface="Arial Black"/>
                <a:cs typeface="Arial Black"/>
              </a:rPr>
              <a:t>Punctuate it</a:t>
            </a:r>
            <a:endParaRPr lang="en-US" sz="72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722313" y="3183511"/>
            <a:ext cx="7772400" cy="3273153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What do you do when the dialogue needs to include a question mark or exclamation point?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1117602">
            <a:off x="0" y="-727671"/>
            <a:ext cx="24231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>
                <a:ln w="12700">
                  <a:solidFill>
                    <a:schemeClr val="bg1"/>
                  </a:solidFill>
                </a:ln>
                <a:effectLst>
                  <a:glow rad="25400">
                    <a:srgbClr val="7AC025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 rot="828079">
            <a:off x="8083997" y="4070739"/>
            <a:ext cx="205232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7AC025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!</a:t>
            </a:r>
            <a:endParaRPr lang="en-US" sz="19900" b="1" dirty="0">
              <a:ln w="12700">
                <a:solidFill>
                  <a:schemeClr val="bg1"/>
                </a:solidFill>
              </a:ln>
              <a:effectLst>
                <a:glow rad="25400">
                  <a:srgbClr val="7AC025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38314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Punctuate it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Arial" charset="0"/>
              </a:rPr>
              <a:t>Place the exclamation </a:t>
            </a:r>
            <a:r>
              <a:rPr lang="en-US" sz="2800" dirty="0">
                <a:latin typeface="Arial" charset="0"/>
              </a:rPr>
              <a:t>point or question mark </a:t>
            </a:r>
            <a:r>
              <a:rPr lang="en-US" sz="2800" dirty="0" smtClean="0">
                <a:latin typeface="Arial" charset="0"/>
              </a:rPr>
              <a:t>inside </a:t>
            </a:r>
            <a:r>
              <a:rPr lang="en-US" sz="2800" dirty="0">
                <a:latin typeface="Arial" charset="0"/>
              </a:rPr>
              <a:t>the quotation marks when </a:t>
            </a:r>
            <a:r>
              <a:rPr lang="en-US" sz="2800" dirty="0" smtClean="0">
                <a:latin typeface="Arial" charset="0"/>
              </a:rPr>
              <a:t>they  punctuate </a:t>
            </a:r>
            <a:r>
              <a:rPr lang="en-US" sz="2800" dirty="0">
                <a:latin typeface="Arial" charset="0"/>
              </a:rPr>
              <a:t>the quotation.  </a:t>
            </a:r>
            <a:endParaRPr lang="en-US" sz="2800" dirty="0" smtClean="0">
              <a:latin typeface="Arial" charset="0"/>
            </a:endParaRPr>
          </a:p>
          <a:p>
            <a:r>
              <a:rPr lang="en-US" sz="2800" dirty="0" smtClean="0">
                <a:latin typeface="Arial" charset="0"/>
              </a:rPr>
              <a:t>Place them outside </a:t>
            </a:r>
            <a:r>
              <a:rPr lang="en-US" sz="2800" dirty="0">
                <a:latin typeface="Arial" charset="0"/>
              </a:rPr>
              <a:t>when </a:t>
            </a:r>
            <a:r>
              <a:rPr lang="en-US" sz="2800" dirty="0" smtClean="0">
                <a:latin typeface="Arial" charset="0"/>
              </a:rPr>
              <a:t>they punctuate </a:t>
            </a:r>
            <a:r>
              <a:rPr lang="en-US" sz="2800" dirty="0">
                <a:latin typeface="Arial" charset="0"/>
              </a:rPr>
              <a:t>the main sentence.</a:t>
            </a:r>
          </a:p>
          <a:p>
            <a:r>
              <a:rPr lang="en-US" sz="2800" b="1" dirty="0" smtClean="0">
                <a:effectLst>
                  <a:outerShdw blurRad="50800" dist="38100" dir="2700000" algn="tl" rotWithShape="0">
                    <a:srgbClr val="A2FF34">
                      <a:alpha val="43000"/>
                    </a:srgbClr>
                  </a:outerShdw>
                </a:effectLst>
                <a:latin typeface="Arial" charset="0"/>
              </a:rPr>
              <a:t>EXAMPLE:</a:t>
            </a:r>
            <a:endParaRPr lang="en-US" sz="2800" b="1" dirty="0">
              <a:effectLst>
                <a:outerShdw blurRad="50800" dist="38100" dir="2700000" algn="tl" rotWithShape="0">
                  <a:srgbClr val="A2FF34">
                    <a:alpha val="43000"/>
                  </a:srgbClr>
                </a:outerShdw>
              </a:effectLst>
              <a:latin typeface="Arial" charset="0"/>
            </a:endParaRPr>
          </a:p>
          <a:p>
            <a:pPr lvl="2"/>
            <a:r>
              <a:rPr lang="en-US" sz="2800" dirty="0">
                <a:latin typeface="Arial" charset="0"/>
              </a:rPr>
              <a:t>I </a:t>
            </a:r>
            <a:r>
              <a:rPr lang="en-US" sz="2800" dirty="0" smtClean="0">
                <a:latin typeface="Arial" charset="0"/>
              </a:rPr>
              <a:t>was a little mad when </a:t>
            </a:r>
            <a:r>
              <a:rPr lang="en-US" sz="2800" dirty="0">
                <a:latin typeface="Arial" charset="0"/>
              </a:rPr>
              <a:t>s</a:t>
            </a:r>
            <a:r>
              <a:rPr lang="en-US" sz="2800" dirty="0" smtClean="0">
                <a:latin typeface="Arial" charset="0"/>
              </a:rPr>
              <a:t>he </a:t>
            </a:r>
            <a:r>
              <a:rPr lang="en-US" sz="2800" dirty="0">
                <a:latin typeface="Arial" charset="0"/>
              </a:rPr>
              <a:t>asked, </a:t>
            </a:r>
            <a:r>
              <a:rPr lang="ja-JP" altLang="en-US" sz="2800" dirty="0" smtClean="0">
                <a:latin typeface="Arial" charset="0"/>
              </a:rPr>
              <a:t>“</a:t>
            </a:r>
            <a:r>
              <a:rPr lang="en-US" sz="2800" dirty="0" smtClean="0">
                <a:latin typeface="Arial" charset="0"/>
              </a:rPr>
              <a:t>Hey! Can I borrow your new skirt?</a:t>
            </a:r>
            <a:r>
              <a:rPr lang="ja-JP" altLang="en-US" sz="2800" dirty="0" smtClean="0">
                <a:latin typeface="Arial" charset="0"/>
              </a:rPr>
              <a:t>”</a:t>
            </a:r>
            <a:endParaRPr lang="en-US" sz="2800" dirty="0">
              <a:latin typeface="Arial" charset="0"/>
            </a:endParaRPr>
          </a:p>
          <a:p>
            <a:pPr lvl="2"/>
            <a:r>
              <a:rPr lang="en-US" sz="2800" dirty="0">
                <a:latin typeface="Arial" charset="0"/>
              </a:rPr>
              <a:t>Did </a:t>
            </a:r>
            <a:r>
              <a:rPr lang="en-US" sz="2800" dirty="0" smtClean="0">
                <a:latin typeface="Arial" charset="0"/>
              </a:rPr>
              <a:t>she really just say, </a:t>
            </a:r>
            <a:r>
              <a:rPr lang="ja-JP" altLang="en-US" sz="2800" dirty="0">
                <a:latin typeface="Arial" charset="0"/>
              </a:rPr>
              <a:t>“</a:t>
            </a:r>
            <a:r>
              <a:rPr lang="en-US" sz="2800" dirty="0">
                <a:latin typeface="Arial" charset="0"/>
              </a:rPr>
              <a:t>Finish by tomorrow</a:t>
            </a:r>
            <a:r>
              <a:rPr lang="ja-JP" altLang="en-US" sz="2800" dirty="0">
                <a:latin typeface="Arial" charset="0"/>
              </a:rPr>
              <a:t>”</a:t>
            </a:r>
            <a:r>
              <a:rPr lang="en-US" sz="2800" dirty="0">
                <a:latin typeface="Arial" charset="0"/>
              </a:rPr>
              <a:t>?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-727671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>
                <a:ln w="12700">
                  <a:solidFill>
                    <a:schemeClr val="bg1"/>
                  </a:solidFill>
                </a:ln>
                <a:effectLst>
                  <a:glow rad="25400">
                    <a:srgbClr val="7AC025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83997" y="4476484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7AC025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!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7AC025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99587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Punctuate it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>
                <a:latin typeface="Arial" charset="0"/>
              </a:rPr>
              <a:t>When </a:t>
            </a:r>
            <a:r>
              <a:rPr lang="en-US" sz="2800" dirty="0" smtClean="0">
                <a:latin typeface="Arial" charset="0"/>
              </a:rPr>
              <a:t>exclamations </a:t>
            </a:r>
            <a:r>
              <a:rPr lang="en-US" sz="2800" dirty="0">
                <a:latin typeface="Arial" charset="0"/>
              </a:rPr>
              <a:t>and questions </a:t>
            </a:r>
            <a:r>
              <a:rPr lang="en-US" sz="2800" dirty="0" smtClean="0">
                <a:latin typeface="Arial" charset="0"/>
              </a:rPr>
              <a:t>are used in </a:t>
            </a:r>
            <a:r>
              <a:rPr lang="en-US" sz="2800" dirty="0">
                <a:latin typeface="Arial" charset="0"/>
              </a:rPr>
              <a:t>your </a:t>
            </a:r>
            <a:r>
              <a:rPr lang="en-US" sz="2800" dirty="0" smtClean="0">
                <a:latin typeface="Arial" charset="0"/>
              </a:rPr>
              <a:t>dialogue, properly </a:t>
            </a:r>
            <a:r>
              <a:rPr lang="en-US" sz="2800" dirty="0">
                <a:latin typeface="Arial" charset="0"/>
              </a:rPr>
              <a:t>punctuate </a:t>
            </a:r>
            <a:r>
              <a:rPr lang="en-US" sz="2800" dirty="0" smtClean="0">
                <a:latin typeface="Arial" charset="0"/>
              </a:rPr>
              <a:t>the tag line.  </a:t>
            </a:r>
          </a:p>
          <a:p>
            <a:r>
              <a:rPr lang="en-US" sz="2800" dirty="0" smtClean="0">
                <a:latin typeface="Arial" charset="0"/>
              </a:rPr>
              <a:t>If </a:t>
            </a:r>
            <a:r>
              <a:rPr lang="en-US" sz="2800" dirty="0">
                <a:latin typeface="Arial" charset="0"/>
              </a:rPr>
              <a:t>the sentence continues and the following words are not proper </a:t>
            </a:r>
            <a:r>
              <a:rPr lang="en-US" sz="2800" dirty="0" smtClean="0">
                <a:latin typeface="Arial" charset="0"/>
              </a:rPr>
              <a:t>nouns, </a:t>
            </a:r>
            <a:r>
              <a:rPr lang="en-US" sz="2800" b="1" dirty="0" smtClean="0">
                <a:effectLst>
                  <a:outerShdw blurRad="50800" dist="38100" dir="2700000" algn="tl" rotWithShape="0">
                    <a:srgbClr val="A2FF34">
                      <a:alpha val="43000"/>
                    </a:srgbClr>
                  </a:outerShdw>
                </a:effectLst>
                <a:latin typeface="Arial" charset="0"/>
              </a:rPr>
              <a:t>DO </a:t>
            </a:r>
            <a:r>
              <a:rPr lang="en-US" sz="2800" b="1" dirty="0">
                <a:effectLst>
                  <a:outerShdw blurRad="50800" dist="38100" dir="2700000" algn="tl" rotWithShape="0">
                    <a:srgbClr val="A2FF34">
                      <a:alpha val="43000"/>
                    </a:srgbClr>
                  </a:outerShdw>
                </a:effectLst>
                <a:latin typeface="Arial" charset="0"/>
              </a:rPr>
              <a:t>NOT </a:t>
            </a:r>
            <a:r>
              <a:rPr lang="en-US" sz="2800" dirty="0">
                <a:latin typeface="Arial" charset="0"/>
              </a:rPr>
              <a:t>capitalize the next word.</a:t>
            </a:r>
          </a:p>
          <a:p>
            <a:r>
              <a:rPr lang="en-US" sz="2800" b="1" dirty="0" smtClean="0">
                <a:effectLst>
                  <a:outerShdw blurRad="50800" dist="38100" dir="2700000" algn="tl" rotWithShape="0">
                    <a:srgbClr val="A2FF34">
                      <a:alpha val="43000"/>
                    </a:srgbClr>
                  </a:outerShdw>
                </a:effectLst>
                <a:latin typeface="Arial" charset="0"/>
              </a:rPr>
              <a:t>EXAMPLE:</a:t>
            </a:r>
            <a:endParaRPr lang="en-US" sz="2800" b="1" dirty="0">
              <a:effectLst>
                <a:outerShdw blurRad="50800" dist="38100" dir="2700000" algn="tl" rotWithShape="0">
                  <a:srgbClr val="A2FF34">
                    <a:alpha val="43000"/>
                  </a:srgbClr>
                </a:outerShdw>
              </a:effectLst>
              <a:latin typeface="Arial" charset="0"/>
            </a:endParaRPr>
          </a:p>
          <a:p>
            <a:pPr lvl="2"/>
            <a:r>
              <a:rPr lang="ja-JP" altLang="en-US" sz="2800" dirty="0">
                <a:latin typeface="Arial" charset="0"/>
              </a:rPr>
              <a:t>“</a:t>
            </a:r>
            <a:r>
              <a:rPr lang="en-US" sz="2800" dirty="0">
                <a:latin typeface="Arial" charset="0"/>
              </a:rPr>
              <a:t>Did you </a:t>
            </a:r>
            <a:r>
              <a:rPr lang="en-US" sz="2800" dirty="0" smtClean="0">
                <a:latin typeface="Arial" charset="0"/>
              </a:rPr>
              <a:t>want to get ice cream?</a:t>
            </a:r>
            <a:r>
              <a:rPr lang="ja-JP" altLang="en-US" sz="2800" dirty="0">
                <a:latin typeface="Arial" charset="0"/>
              </a:rPr>
              <a:t>”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b="1" i="1" dirty="0">
                <a:latin typeface="Arial" charset="0"/>
              </a:rPr>
              <a:t>a</a:t>
            </a:r>
            <a:r>
              <a:rPr lang="en-US" sz="2800" dirty="0">
                <a:latin typeface="Arial" charset="0"/>
              </a:rPr>
              <a:t>sked </a:t>
            </a:r>
            <a:r>
              <a:rPr lang="en-US" sz="2800" dirty="0" smtClean="0">
                <a:latin typeface="Arial" charset="0"/>
              </a:rPr>
              <a:t>Isabel.</a:t>
            </a:r>
            <a:endParaRPr lang="en-US" sz="2800" dirty="0">
              <a:latin typeface="Arial" charset="0"/>
            </a:endParaRPr>
          </a:p>
          <a:p>
            <a:pPr lvl="2"/>
            <a:r>
              <a:rPr lang="ja-JP" altLang="en-US" sz="2800" dirty="0" smtClean="0">
                <a:latin typeface="Arial" charset="0"/>
              </a:rPr>
              <a:t>“</a:t>
            </a:r>
            <a:r>
              <a:rPr lang="en-US" sz="2800" dirty="0" smtClean="0">
                <a:latin typeface="Arial" charset="0"/>
              </a:rPr>
              <a:t>Look out</a:t>
            </a:r>
            <a:r>
              <a:rPr lang="en-US" sz="2800" dirty="0">
                <a:latin typeface="Arial" charset="0"/>
              </a:rPr>
              <a:t>!</a:t>
            </a:r>
            <a:r>
              <a:rPr lang="ja-JP" altLang="en-US" sz="2800" dirty="0">
                <a:latin typeface="Arial" charset="0"/>
              </a:rPr>
              <a:t>”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b="1" i="1" dirty="0">
                <a:latin typeface="Arial" charset="0"/>
              </a:rPr>
              <a:t>w</a:t>
            </a:r>
            <a:r>
              <a:rPr lang="en-US" sz="2800" dirty="0">
                <a:latin typeface="Arial" charset="0"/>
              </a:rPr>
              <a:t>arned John.</a:t>
            </a:r>
          </a:p>
          <a:p>
            <a:pPr lvl="2"/>
            <a:r>
              <a:rPr lang="ja-JP" altLang="en-US" sz="2800" dirty="0" smtClean="0">
                <a:latin typeface="Arial" charset="0"/>
              </a:rPr>
              <a:t>“</a:t>
            </a:r>
            <a:r>
              <a:rPr lang="en-US" sz="2800" dirty="0" smtClean="0">
                <a:latin typeface="Arial" charset="0"/>
              </a:rPr>
              <a:t>Get down from there!</a:t>
            </a:r>
            <a:r>
              <a:rPr lang="ja-JP" altLang="en-US" sz="2800" dirty="0">
                <a:latin typeface="Arial" charset="0"/>
              </a:rPr>
              <a:t>”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b="1" i="1" dirty="0" smtClean="0">
                <a:latin typeface="Arial" charset="0"/>
              </a:rPr>
              <a:t>M</a:t>
            </a:r>
            <a:r>
              <a:rPr lang="en-US" sz="2800" dirty="0" smtClean="0">
                <a:latin typeface="Arial" charset="0"/>
              </a:rPr>
              <a:t>r. Jones exclaimed.</a:t>
            </a:r>
            <a:endParaRPr lang="en-US" sz="2800" dirty="0"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-727671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>
                <a:ln w="12700">
                  <a:solidFill>
                    <a:schemeClr val="bg1"/>
                  </a:solidFill>
                </a:ln>
                <a:effectLst>
                  <a:glow rad="25400">
                    <a:srgbClr val="7AC025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83997" y="4476484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7AC025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!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7AC025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33394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Dropping tag lines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If only two characters are engaged in a dialogue, you can drop your tag lines to help clean up the conversation. </a:t>
            </a:r>
          </a:p>
          <a:p>
            <a:r>
              <a:rPr lang="en-US" sz="3600" dirty="0" smtClean="0"/>
              <a:t>This will allow your audience to focus on the exchange between characters.</a:t>
            </a:r>
          </a:p>
          <a:p>
            <a:r>
              <a:rPr lang="en-US" sz="3600" b="1" dirty="0" smtClean="0">
                <a:effectLst>
                  <a:outerShdw blurRad="50800" dist="38100" dir="2700000" algn="tl" rotWithShape="0">
                    <a:srgbClr val="A2FF34">
                      <a:alpha val="43000"/>
                    </a:srgbClr>
                  </a:outerShdw>
                </a:effectLst>
              </a:rPr>
              <a:t>REMEMEBER</a:t>
            </a:r>
            <a:r>
              <a:rPr lang="en-US" sz="3600" dirty="0" smtClean="0"/>
              <a:t>: You must write a new paragraph every time the speakers switch!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7009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n w="38100">
                  <a:solidFill>
                    <a:schemeClr val="bg1"/>
                  </a:solidFill>
                </a:ln>
                <a:effectLst>
                  <a:glow rad="88900">
                    <a:srgbClr val="55871B">
                      <a:alpha val="87000"/>
                    </a:srgbClr>
                  </a:glow>
                </a:effectLst>
                <a:latin typeface="Arial Black"/>
                <a:cs typeface="Arial Black"/>
              </a:rPr>
              <a:t>QUOTE IT!</a:t>
            </a:r>
            <a:endParaRPr lang="en-US" sz="9600" dirty="0">
              <a:ln w="38100">
                <a:solidFill>
                  <a:schemeClr val="bg1"/>
                </a:solidFill>
              </a:ln>
              <a:effectLst>
                <a:glow rad="88900">
                  <a:srgbClr val="55871B">
                    <a:alpha val="87000"/>
                  </a:srgbClr>
                </a:glow>
              </a:effectLst>
              <a:latin typeface="Arial Black"/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56764"/>
            <a:ext cx="6400800" cy="1582559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en-US" sz="5500" b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7AC025">
                      <a:alpha val="95000"/>
                    </a:srgbClr>
                  </a:outerShdw>
                </a:effectLst>
              </a:rPr>
              <a:t>Writing Dialogue</a:t>
            </a:r>
          </a:p>
          <a:p>
            <a:pPr>
              <a:lnSpc>
                <a:spcPct val="70000"/>
              </a:lnSpc>
            </a:pPr>
            <a:r>
              <a:rPr lang="en-US" sz="5500" b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7AC025">
                      <a:alpha val="95000"/>
                    </a:srgbClr>
                  </a:outerShdw>
                </a:effectLst>
              </a:rPr>
              <a:t>In Your Narratives</a:t>
            </a:r>
            <a:endParaRPr lang="en-US" sz="5500" b="1" dirty="0">
              <a:solidFill>
                <a:schemeClr val="tx1"/>
              </a:solidFill>
              <a:effectLst>
                <a:outerShdw blurRad="50800" dist="38100" dir="2700000" algn="tl" rotWithShape="0">
                  <a:srgbClr val="7AC025">
                    <a:alpha val="9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85840" y="3829783"/>
            <a:ext cx="205232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400" b="1" dirty="0" smtClean="0">
                <a:ln w="38100">
                  <a:solidFill>
                    <a:schemeClr val="bg1"/>
                  </a:solidFill>
                </a:ln>
                <a:effectLst>
                  <a:glow rad="50800">
                    <a:srgbClr val="55871B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34400" b="1" dirty="0">
              <a:ln w="38100">
                <a:solidFill>
                  <a:schemeClr val="bg1"/>
                </a:solidFill>
              </a:ln>
              <a:effectLst>
                <a:glow rad="50800">
                  <a:srgbClr val="55871B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98490" y="-1186337"/>
            <a:ext cx="242316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400" b="1" dirty="0" smtClean="0">
                <a:ln w="38100">
                  <a:solidFill>
                    <a:schemeClr val="bg1"/>
                  </a:solidFill>
                </a:ln>
                <a:effectLst>
                  <a:glow rad="50800">
                    <a:srgbClr val="55871B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34400" b="1" dirty="0">
              <a:ln w="38100">
                <a:solidFill>
                  <a:schemeClr val="bg1"/>
                </a:solidFill>
              </a:ln>
              <a:effectLst>
                <a:glow rad="50800">
                  <a:srgbClr val="55871B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337734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Dropping tag lines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3600" dirty="0" smtClean="0">
                <a:effectLst>
                  <a:outerShdw blurRad="50800" dist="38100" dir="2700000" algn="tl" rotWithShape="0">
                    <a:srgbClr val="A2FF34">
                      <a:alpha val="43000"/>
                    </a:srgbClr>
                  </a:outerShdw>
                </a:effectLst>
              </a:rPr>
              <a:t>With tag lines</a:t>
            </a:r>
            <a:endParaRPr lang="en-US" sz="3600" dirty="0">
              <a:effectLst>
                <a:outerShdw blurRad="50800" dist="38100" dir="2700000" algn="tl" rotWithShape="0">
                  <a:srgbClr val="A2FF34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4405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“Want to sit outside today,” Anna asked.</a:t>
            </a:r>
          </a:p>
          <a:p>
            <a:pPr marL="0" indent="0">
              <a:buNone/>
            </a:pPr>
            <a:r>
              <a:rPr lang="en-US" dirty="0" smtClean="0"/>
              <a:t>“Sure,” Jen replied. “It’s a nice day today. Hey, how did you do on that biology test?”</a:t>
            </a:r>
          </a:p>
          <a:p>
            <a:pPr marL="0" indent="0">
              <a:buNone/>
            </a:pPr>
            <a:r>
              <a:rPr lang="en-US" dirty="0" smtClean="0"/>
              <a:t>“I think I did okay,” replied Anna.</a:t>
            </a:r>
          </a:p>
          <a:p>
            <a:pPr marL="0" indent="0">
              <a:buNone/>
            </a:pPr>
            <a:r>
              <a:rPr lang="en-US" dirty="0" smtClean="0"/>
              <a:t>“I don’t think I did so well,” said Jen.</a:t>
            </a:r>
          </a:p>
          <a:p>
            <a:pPr marL="0" indent="0">
              <a:buNone/>
            </a:pPr>
            <a:r>
              <a:rPr lang="en-US" dirty="0" smtClean="0"/>
              <a:t>Anna commented, “I think we find out our scores on Thursday.”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>
                <a:effectLst>
                  <a:outerShdw blurRad="50800" dist="38100" dir="2700000" algn="tl" rotWithShape="0">
                    <a:srgbClr val="A2FF34">
                      <a:alpha val="43000"/>
                    </a:srgbClr>
                  </a:outerShdw>
                </a:effectLst>
              </a:rPr>
              <a:t>Without tag lines</a:t>
            </a:r>
            <a:endParaRPr lang="en-US" sz="3600" dirty="0">
              <a:effectLst>
                <a:outerShdw blurRad="50800" dist="38100" dir="2700000" algn="tl" rotWithShape="0">
                  <a:srgbClr val="A2FF34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405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“Want to sit outside today,” Anna asked.</a:t>
            </a:r>
          </a:p>
          <a:p>
            <a:pPr marL="0" indent="0">
              <a:buNone/>
            </a:pPr>
            <a:r>
              <a:rPr lang="en-US" dirty="0"/>
              <a:t>“Sure,” Jen replied. “It’s a nice day today. Hey, how did you do on that biology test?”</a:t>
            </a:r>
          </a:p>
          <a:p>
            <a:pPr marL="0" indent="0">
              <a:buNone/>
            </a:pPr>
            <a:r>
              <a:rPr lang="en-US" dirty="0"/>
              <a:t>“I think I did </a:t>
            </a:r>
            <a:r>
              <a:rPr lang="en-US" dirty="0" smtClean="0"/>
              <a:t>okay.”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“I don’t think I did so </a:t>
            </a:r>
            <a:r>
              <a:rPr lang="en-US" dirty="0" smtClean="0"/>
              <a:t>well.”</a:t>
            </a:r>
          </a:p>
          <a:p>
            <a:pPr marL="0" indent="0">
              <a:buNone/>
            </a:pPr>
            <a:r>
              <a:rPr lang="en-US" dirty="0" smtClean="0"/>
              <a:t>“I think we find out our scores on Thursday.”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61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or Incorrect?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“Please go to the store and buy some eggs” , she said.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0197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Incorrect!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“Please go to the store and buy some eggs,” she said.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0776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or Incorrect?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teacher said to his class, “do not be afraid to study at night.”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3855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“The teacher said to his class, “Do not be afraid to study at night.”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6433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or Incorrect?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“Would you like to go to the movies with me” he asked?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994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“Would you like to go to the movies with me?” he asked.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458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or Incorrect?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zookeeper announced, “The gorilla exhibit will open on Tuesday.”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8189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“The zookeeper announced, “The gorilla exhibit will be open on Tuesday.”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8363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or Incorrect?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She asked, “Will you help me with my homework”?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993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QUOTE IT!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dialogue?</a:t>
            </a:r>
          </a:p>
          <a:p>
            <a:r>
              <a:rPr lang="en-US" dirty="0" smtClean="0"/>
              <a:t>Why use dialogue?</a:t>
            </a:r>
          </a:p>
          <a:p>
            <a:r>
              <a:rPr lang="en-US" dirty="0" smtClean="0"/>
              <a:t>Dialogue rules to remember</a:t>
            </a:r>
          </a:p>
          <a:p>
            <a:r>
              <a:rPr lang="en-US" dirty="0" smtClean="0"/>
              <a:t>Punctuating dialogue</a:t>
            </a:r>
          </a:p>
          <a:p>
            <a:r>
              <a:rPr lang="en-US" dirty="0" smtClean="0"/>
              <a:t>Question marks and exclamation points</a:t>
            </a:r>
          </a:p>
          <a:p>
            <a:r>
              <a:rPr lang="en-US" dirty="0" smtClean="0"/>
              <a:t>Dropping the tag line</a:t>
            </a:r>
          </a:p>
          <a:p>
            <a:r>
              <a:rPr lang="en-US" dirty="0" smtClean="0"/>
              <a:t>Exciting dialogue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19995" y="4282431"/>
            <a:ext cx="205232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38100">
                    <a:srgbClr val="55871B">
                      <a:alpha val="96000"/>
                    </a:srgbClr>
                  </a:glow>
                </a:effectLst>
                <a:latin typeface="Britannic Bold"/>
                <a:cs typeface="Britannic Bold"/>
              </a:rPr>
              <a:t>”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38100">
                  <a:srgbClr val="55871B">
                    <a:alpha val="96000"/>
                  </a:srgbClr>
                </a:glo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98490" y="-1080493"/>
            <a:ext cx="242316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38100">
                    <a:srgbClr val="55871B">
                      <a:alpha val="96000"/>
                    </a:srgbClr>
                  </a:glow>
                </a:effectLst>
                <a:latin typeface="Britannic Bold"/>
                <a:cs typeface="Britannic Bold"/>
              </a:rPr>
              <a:t>“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38100">
                  <a:srgbClr val="55871B">
                    <a:alpha val="96000"/>
                  </a:srgbClr>
                </a:glo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97622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She asked, “Will you help me with my homework?”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6211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or Incorrect?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“They will not be able to make it for supper,” Henry told his mother.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432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They will not be able to make it for supper,” Henry told his mother.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865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or Incorrect?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“I cannot believe it,” she said “How did you find my lost necklace?”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1375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“I cannot believe it,” she said “how did you find my lost necklace?”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2796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or Incorrect?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“Don’t forget to stop by after work,” reminded Mrs. McGhee.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002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“Don’t forget to stop by after work,” reminded Mrs. McGhee.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564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549033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latin typeface="Arial Black"/>
                <a:cs typeface="Arial Black"/>
              </a:rPr>
              <a:t>Dialogue</a:t>
            </a:r>
            <a:endParaRPr lang="en-US" sz="72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722313" y="3193050"/>
            <a:ext cx="7772400" cy="1922887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You want your dialogue to be </a:t>
            </a:r>
            <a:r>
              <a:rPr lang="en-US" sz="5400" b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A2FF34">
                      <a:alpha val="43000"/>
                    </a:srgbClr>
                  </a:outerShdw>
                </a:effectLst>
              </a:rPr>
              <a:t>MEANINGFUL</a:t>
            </a:r>
            <a:r>
              <a:rPr lang="en-US" sz="5400" dirty="0" smtClean="0">
                <a:solidFill>
                  <a:schemeClr val="tx1"/>
                </a:solidFill>
              </a:rPr>
              <a:t>!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85840" y="3829783"/>
            <a:ext cx="205232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400" b="1" dirty="0" smtClean="0">
                <a:ln w="38100">
                  <a:solidFill>
                    <a:schemeClr val="bg1"/>
                  </a:solidFill>
                </a:ln>
                <a:effectLst>
                  <a:glow rad="50800">
                    <a:srgbClr val="55871B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34400" b="1" dirty="0">
              <a:ln w="38100">
                <a:solidFill>
                  <a:schemeClr val="bg1"/>
                </a:solidFill>
              </a:ln>
              <a:effectLst>
                <a:glow rad="50800">
                  <a:srgbClr val="55871B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98490" y="-1186337"/>
            <a:ext cx="242316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400" b="1" dirty="0" smtClean="0">
                <a:ln w="38100">
                  <a:solidFill>
                    <a:schemeClr val="bg1"/>
                  </a:solidFill>
                </a:ln>
                <a:effectLst>
                  <a:glow rad="50800">
                    <a:srgbClr val="55871B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34400" b="1" dirty="0">
              <a:ln w="38100">
                <a:solidFill>
                  <a:schemeClr val="bg1"/>
                </a:solidFill>
              </a:ln>
              <a:effectLst>
                <a:glow rad="50800">
                  <a:srgbClr val="55871B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342355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/>
                <a:cs typeface="Arial Black"/>
              </a:rPr>
              <a:t>Meaningful Dialogue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want your dialogue to be meaningful and exciting. </a:t>
            </a:r>
          </a:p>
          <a:p>
            <a:r>
              <a:rPr lang="en-US" dirty="0" smtClean="0"/>
              <a:t>If you can easily paraphrase the conversation or write it as narration, it is best to do so.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96395" y="4458841"/>
            <a:ext cx="205232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smtClean="0">
                <a:ln w="12700">
                  <a:solidFill>
                    <a:schemeClr val="bg1"/>
                  </a:solidFill>
                </a:ln>
                <a:effectLst>
                  <a:glow rad="38100">
                    <a:srgbClr val="55871B">
                      <a:alpha val="96000"/>
                    </a:srgbClr>
                  </a:glow>
                </a:effectLst>
                <a:latin typeface="Britannic Bold"/>
                <a:cs typeface="Britannic Bold"/>
              </a:rPr>
              <a:t>”</a:t>
            </a:r>
            <a:endParaRPr lang="en-US" sz="23900" b="1" dirty="0">
              <a:ln w="12700">
                <a:solidFill>
                  <a:schemeClr val="bg1"/>
                </a:solidFill>
              </a:ln>
              <a:effectLst>
                <a:glow rad="38100">
                  <a:srgbClr val="55871B">
                    <a:alpha val="96000"/>
                  </a:srgbClr>
                </a:glow>
              </a:effectLst>
              <a:latin typeface="Britannic Bold"/>
              <a:cs typeface="Britannic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10290" y="-921724"/>
            <a:ext cx="242316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smtClean="0">
                <a:ln w="12700">
                  <a:solidFill>
                    <a:schemeClr val="bg1"/>
                  </a:solidFill>
                </a:ln>
                <a:effectLst>
                  <a:glow rad="38100">
                    <a:srgbClr val="55871B">
                      <a:alpha val="96000"/>
                    </a:srgbClr>
                  </a:glow>
                </a:effectLst>
                <a:latin typeface="Britannic Bold"/>
                <a:cs typeface="Britannic Bold"/>
              </a:rPr>
              <a:t>“</a:t>
            </a:r>
            <a:endParaRPr lang="en-US" sz="23900" b="1" dirty="0">
              <a:ln w="12700">
                <a:solidFill>
                  <a:schemeClr val="bg1"/>
                </a:solidFill>
              </a:ln>
              <a:effectLst>
                <a:glow rad="38100">
                  <a:srgbClr val="55871B">
                    <a:alpha val="96000"/>
                  </a:srgbClr>
                </a:glo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64609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/>
                <a:cs typeface="Arial Black"/>
              </a:rPr>
              <a:t>Meaningful Dialogue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This conversation is </a:t>
            </a:r>
            <a:r>
              <a:rPr lang="en-US" sz="4400" b="1" dirty="0" smtClean="0">
                <a:effectLst>
                  <a:outerShdw blurRad="50800" dist="38100" dir="2700000" algn="tl" rotWithShape="0">
                    <a:srgbClr val="A2FF34">
                      <a:alpha val="43000"/>
                    </a:srgbClr>
                  </a:outerShdw>
                </a:effectLst>
              </a:rPr>
              <a:t>DULL</a:t>
            </a:r>
            <a:r>
              <a:rPr lang="en-US" sz="4400" b="1" dirty="0" smtClean="0"/>
              <a:t>!</a:t>
            </a:r>
          </a:p>
          <a:p>
            <a:pPr marL="0" indent="0">
              <a:buNone/>
            </a:pPr>
            <a:r>
              <a:rPr lang="en-US" sz="3600" dirty="0" smtClean="0"/>
              <a:t>	“Hi,” she said.</a:t>
            </a:r>
          </a:p>
          <a:p>
            <a:pPr marL="0" indent="0">
              <a:buNone/>
            </a:pPr>
            <a:r>
              <a:rPr lang="en-US" sz="3600" dirty="0" smtClean="0"/>
              <a:t>	“Hi,” he replied.</a:t>
            </a:r>
          </a:p>
          <a:p>
            <a:pPr marL="0" indent="0">
              <a:buNone/>
            </a:pPr>
            <a:r>
              <a:rPr lang="en-US" sz="3600" dirty="0" smtClean="0"/>
              <a:t>	“How are you?” she asked.</a:t>
            </a:r>
          </a:p>
          <a:p>
            <a:pPr marL="0" indent="0">
              <a:buNone/>
            </a:pPr>
            <a:r>
              <a:rPr lang="en-US" sz="3600" dirty="0" smtClean="0"/>
              <a:t>	“I’m okay,” he replied. “How are you?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496395" y="4458841"/>
            <a:ext cx="205232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smtClean="0">
                <a:ln w="12700">
                  <a:solidFill>
                    <a:schemeClr val="bg1"/>
                  </a:solidFill>
                </a:ln>
                <a:effectLst>
                  <a:glow rad="38100">
                    <a:srgbClr val="55871B">
                      <a:alpha val="96000"/>
                    </a:srgbClr>
                  </a:glow>
                </a:effectLst>
                <a:latin typeface="Britannic Bold"/>
                <a:cs typeface="Britannic Bold"/>
              </a:rPr>
              <a:t>”</a:t>
            </a:r>
            <a:endParaRPr lang="en-US" sz="23900" b="1" dirty="0">
              <a:ln w="12700">
                <a:solidFill>
                  <a:schemeClr val="bg1"/>
                </a:solidFill>
              </a:ln>
              <a:effectLst>
                <a:glow rad="38100">
                  <a:srgbClr val="55871B">
                    <a:alpha val="96000"/>
                  </a:srgbClr>
                </a:glow>
              </a:effectLst>
              <a:latin typeface="Britannic Bold"/>
              <a:cs typeface="Britannic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10290" y="-921724"/>
            <a:ext cx="242316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smtClean="0">
                <a:ln w="12700">
                  <a:solidFill>
                    <a:schemeClr val="bg1"/>
                  </a:solidFill>
                </a:ln>
                <a:effectLst>
                  <a:glow rad="38100">
                    <a:srgbClr val="55871B">
                      <a:alpha val="96000"/>
                    </a:srgbClr>
                  </a:glow>
                </a:effectLst>
                <a:latin typeface="Britannic Bold"/>
                <a:cs typeface="Britannic Bold"/>
              </a:rPr>
              <a:t>“</a:t>
            </a:r>
            <a:endParaRPr lang="en-US" sz="23900" b="1" dirty="0">
              <a:ln w="12700">
                <a:solidFill>
                  <a:schemeClr val="bg1"/>
                </a:solidFill>
              </a:ln>
              <a:effectLst>
                <a:glow rad="38100">
                  <a:srgbClr val="55871B">
                    <a:alpha val="96000"/>
                  </a:srgbClr>
                </a:glo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29540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What is </a:t>
            </a:r>
            <a:r>
              <a:rPr lang="en-US" sz="5400" dirty="0">
                <a:latin typeface="Arial Black"/>
                <a:cs typeface="Arial Black"/>
              </a:rPr>
              <a:t>D</a:t>
            </a:r>
            <a:r>
              <a:rPr lang="en-US" sz="5400" dirty="0" smtClean="0">
                <a:latin typeface="Arial Black"/>
                <a:cs typeface="Arial Black"/>
              </a:rPr>
              <a:t>ialogue?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Dialogue is a conversation between two or more characters in a story.</a:t>
            </a:r>
          </a:p>
          <a:p>
            <a:r>
              <a:rPr lang="en-US" sz="3600" dirty="0" smtClean="0"/>
              <a:t>Dialogue is separated from the narration by “quotation marks.”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660640" y="4917513"/>
            <a:ext cx="205232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smtClean="0">
                <a:ln w="12700">
                  <a:solidFill>
                    <a:schemeClr val="bg1"/>
                  </a:solidFill>
                </a:ln>
                <a:effectLst>
                  <a:glow rad="38100">
                    <a:srgbClr val="55871B">
                      <a:alpha val="96000"/>
                    </a:srgbClr>
                  </a:glow>
                </a:effectLst>
                <a:latin typeface="Britannic Bold"/>
                <a:cs typeface="Britannic Bold"/>
              </a:rPr>
              <a:t>”</a:t>
            </a:r>
            <a:endParaRPr lang="en-US" sz="19900" b="1" dirty="0">
              <a:ln w="12700">
                <a:solidFill>
                  <a:schemeClr val="bg1"/>
                </a:solidFill>
              </a:ln>
              <a:effectLst>
                <a:glow rad="38100">
                  <a:srgbClr val="55871B">
                    <a:alpha val="96000"/>
                  </a:srgbClr>
                </a:glow>
              </a:effectLst>
              <a:latin typeface="Britannic Bold"/>
              <a:cs typeface="Britannic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10293" y="-815876"/>
            <a:ext cx="24231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smtClean="0">
                <a:ln w="12700">
                  <a:solidFill>
                    <a:schemeClr val="bg1"/>
                  </a:solidFill>
                </a:ln>
                <a:effectLst>
                  <a:glow rad="38100">
                    <a:srgbClr val="55871B">
                      <a:alpha val="96000"/>
                    </a:srgbClr>
                  </a:glow>
                </a:effectLst>
                <a:latin typeface="Britannic Bold"/>
                <a:cs typeface="Britannic Bold"/>
              </a:rPr>
              <a:t>“</a:t>
            </a:r>
            <a:endParaRPr lang="en-US" sz="19900" b="1" dirty="0">
              <a:ln w="12700">
                <a:solidFill>
                  <a:schemeClr val="bg1"/>
                </a:solidFill>
              </a:ln>
              <a:effectLst>
                <a:glow rad="38100">
                  <a:srgbClr val="55871B">
                    <a:alpha val="96000"/>
                  </a:srgbClr>
                </a:glo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45298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/>
                <a:cs typeface="Arial Black"/>
              </a:rPr>
              <a:t>Meaningful Dialogue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It can be rewritten very simply.</a:t>
            </a:r>
          </a:p>
          <a:p>
            <a:pPr marL="0" indent="0">
              <a:buNone/>
            </a:pPr>
            <a:r>
              <a:rPr lang="en-US" sz="3600" dirty="0" smtClean="0"/>
              <a:t>The boy and girl said hello to each other and asked how the other one was doing.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Avoid simple and boring dialogue in your writing. 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496395" y="4458841"/>
            <a:ext cx="205232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smtClean="0">
                <a:ln w="12700">
                  <a:solidFill>
                    <a:schemeClr val="bg1"/>
                  </a:solidFill>
                </a:ln>
                <a:effectLst>
                  <a:glow rad="38100">
                    <a:srgbClr val="55871B">
                      <a:alpha val="96000"/>
                    </a:srgbClr>
                  </a:glow>
                </a:effectLst>
                <a:latin typeface="Britannic Bold"/>
                <a:cs typeface="Britannic Bold"/>
              </a:rPr>
              <a:t>”</a:t>
            </a:r>
            <a:endParaRPr lang="en-US" sz="23900" b="1" dirty="0">
              <a:ln w="12700">
                <a:solidFill>
                  <a:schemeClr val="bg1"/>
                </a:solidFill>
              </a:ln>
              <a:effectLst>
                <a:glow rad="38100">
                  <a:srgbClr val="55871B">
                    <a:alpha val="96000"/>
                  </a:srgbClr>
                </a:glow>
              </a:effectLst>
              <a:latin typeface="Britannic Bold"/>
              <a:cs typeface="Britannic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10290" y="-921724"/>
            <a:ext cx="242316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smtClean="0">
                <a:ln w="12700">
                  <a:solidFill>
                    <a:schemeClr val="bg1"/>
                  </a:solidFill>
                </a:ln>
                <a:effectLst>
                  <a:glow rad="38100">
                    <a:srgbClr val="55871B">
                      <a:alpha val="96000"/>
                    </a:srgbClr>
                  </a:glow>
                </a:effectLst>
                <a:latin typeface="Britannic Bold"/>
                <a:cs typeface="Britannic Bold"/>
              </a:rPr>
              <a:t>“</a:t>
            </a:r>
            <a:endParaRPr lang="en-US" sz="23900" b="1" dirty="0">
              <a:ln w="12700">
                <a:solidFill>
                  <a:schemeClr val="bg1"/>
                </a:solidFill>
              </a:ln>
              <a:effectLst>
                <a:glow rad="38100">
                  <a:srgbClr val="55871B">
                    <a:alpha val="96000"/>
                  </a:srgbClr>
                </a:glo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419050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your groups, come up with potential dialogue for the image you are assigned.</a:t>
            </a:r>
          </a:p>
          <a:p>
            <a:r>
              <a:rPr lang="en-US" dirty="0" smtClean="0"/>
              <a:t>Make the dialogue interesting and meaningful.</a:t>
            </a:r>
          </a:p>
          <a:p>
            <a:r>
              <a:rPr lang="en-US" dirty="0" smtClean="0"/>
              <a:t>To add context to your dialogue, write a short narrative that will provide background information to your audience (do this first).</a:t>
            </a:r>
          </a:p>
          <a:p>
            <a:r>
              <a:rPr lang="en-US" dirty="0" smtClean="0"/>
              <a:t>Use your group members to act it out to the class. One person should also plan to read the background information to the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292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Why use Dialogue?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Dialogue helps your writing in a number of ways:</a:t>
            </a:r>
          </a:p>
          <a:p>
            <a:pPr lvl="2"/>
            <a:r>
              <a:rPr lang="en-US" sz="3200" dirty="0" smtClean="0"/>
              <a:t>It adds variety</a:t>
            </a:r>
          </a:p>
          <a:p>
            <a:pPr lvl="2"/>
            <a:r>
              <a:rPr lang="en-US" sz="3200" dirty="0" smtClean="0"/>
              <a:t>It adds a realistic element to the story</a:t>
            </a:r>
          </a:p>
          <a:p>
            <a:pPr lvl="2"/>
            <a:r>
              <a:rPr lang="en-US" sz="3200" dirty="0" smtClean="0"/>
              <a:t>It helps enhance the mood</a:t>
            </a:r>
          </a:p>
          <a:p>
            <a:pPr lvl="2"/>
            <a:r>
              <a:rPr lang="en-US" sz="3200" dirty="0" smtClean="0"/>
              <a:t>It helps enhance the characters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837038" y="5076284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38100">
                    <a:srgbClr val="55871B">
                      <a:alpha val="96000"/>
                    </a:srgbClr>
                  </a:glo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38100">
                  <a:srgbClr val="55871B">
                    <a:alpha val="96000"/>
                  </a:srgbClr>
                </a:glow>
              </a:effectLst>
              <a:latin typeface="Britannic Bold"/>
              <a:cs typeface="Britannic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10293" y="-621824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38100">
                    <a:srgbClr val="55871B">
                      <a:alpha val="96000"/>
                    </a:srgbClr>
                  </a:glo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38100">
                  <a:srgbClr val="55871B">
                    <a:alpha val="96000"/>
                  </a:srgbClr>
                </a:glo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284144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/>
                <a:cs typeface="Arial Black"/>
              </a:rPr>
              <a:t>Important Terms to Know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Quotation mark </a:t>
            </a:r>
            <a:r>
              <a:rPr lang="en-US" dirty="0" smtClean="0"/>
              <a:t>– punctuation used to distinguish narration from dialogue</a:t>
            </a:r>
          </a:p>
          <a:p>
            <a:r>
              <a:rPr lang="en-US" b="1" dirty="0" smtClean="0"/>
              <a:t>Question mark </a:t>
            </a:r>
            <a:r>
              <a:rPr lang="en-US" dirty="0" smtClean="0"/>
              <a:t>– punctuation used when asking a question</a:t>
            </a:r>
          </a:p>
          <a:p>
            <a:r>
              <a:rPr lang="en-US" b="1" dirty="0" smtClean="0"/>
              <a:t>Exclamation point </a:t>
            </a:r>
            <a:r>
              <a:rPr lang="en-US" dirty="0" smtClean="0"/>
              <a:t>– Punctuation used when making an exclamation</a:t>
            </a:r>
          </a:p>
          <a:p>
            <a:r>
              <a:rPr lang="en-US" b="1" dirty="0" smtClean="0"/>
              <a:t>Period</a:t>
            </a:r>
            <a:r>
              <a:rPr lang="en-US" dirty="0" smtClean="0"/>
              <a:t> – Punctuation used to end a statement</a:t>
            </a:r>
          </a:p>
          <a:p>
            <a:r>
              <a:rPr lang="en-US" b="1" dirty="0" smtClean="0"/>
              <a:t>Comma</a:t>
            </a:r>
            <a:r>
              <a:rPr lang="en-US" dirty="0" smtClean="0"/>
              <a:t> – Punctuation used to separate clauses, dialogue, or tag lines</a:t>
            </a:r>
          </a:p>
          <a:p>
            <a:r>
              <a:rPr lang="en-US" b="1" dirty="0" smtClean="0"/>
              <a:t>Tag line </a:t>
            </a:r>
            <a:r>
              <a:rPr lang="en-US" dirty="0" smtClean="0"/>
              <a:t>– a phrase that shows dialog ownership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95797" y="5252696"/>
            <a:ext cx="20523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ln w="12700">
                  <a:solidFill>
                    <a:schemeClr val="bg1"/>
                  </a:solidFill>
                </a:ln>
                <a:effectLst>
                  <a:glow rad="38100">
                    <a:srgbClr val="55871B">
                      <a:alpha val="96000"/>
                    </a:srgbClr>
                  </a:glow>
                </a:effectLst>
                <a:latin typeface="Britannic Bold"/>
                <a:cs typeface="Britannic Bold"/>
              </a:rPr>
              <a:t>”</a:t>
            </a:r>
            <a:endParaRPr lang="en-US" sz="13800" b="1" dirty="0">
              <a:ln w="12700">
                <a:solidFill>
                  <a:schemeClr val="bg1"/>
                </a:solidFill>
              </a:ln>
              <a:effectLst>
                <a:glow rad="38100">
                  <a:srgbClr val="55871B">
                    <a:alpha val="96000"/>
                  </a:srgbClr>
                </a:glo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10293" y="-568898"/>
            <a:ext cx="242316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ln w="12700">
                  <a:solidFill>
                    <a:schemeClr val="bg1"/>
                  </a:solidFill>
                </a:ln>
                <a:effectLst>
                  <a:glow rad="38100">
                    <a:srgbClr val="55871B">
                      <a:alpha val="96000"/>
                    </a:srgbClr>
                  </a:glow>
                </a:effectLst>
                <a:latin typeface="Britannic Bold"/>
                <a:cs typeface="Britannic Bold"/>
              </a:rPr>
              <a:t>“</a:t>
            </a:r>
            <a:endParaRPr lang="en-US" sz="13800" b="1" dirty="0">
              <a:ln w="12700">
                <a:solidFill>
                  <a:schemeClr val="bg1"/>
                </a:solidFill>
              </a:ln>
              <a:effectLst>
                <a:glow rad="38100">
                  <a:srgbClr val="55871B">
                    <a:alpha val="96000"/>
                  </a:srgbClr>
                </a:glo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58969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Rules to Remember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b="1" dirty="0" smtClean="0"/>
              <a:t>Remember these rules when writing dialogue</a:t>
            </a:r>
          </a:p>
          <a:p>
            <a:r>
              <a:rPr lang="en-US" dirty="0" smtClean="0"/>
              <a:t>New speaker, new paragraph – whenever the conversation switches from one person to another, you need to start a new paragraph. </a:t>
            </a:r>
          </a:p>
          <a:p>
            <a:r>
              <a:rPr lang="en-US" dirty="0" smtClean="0"/>
              <a:t>Direct quotations always begin with a capital letter.</a:t>
            </a:r>
          </a:p>
          <a:p>
            <a:pPr lvl="1"/>
            <a:r>
              <a:rPr lang="en-US" dirty="0" smtClean="0"/>
              <a:t>EX: He said, “</a:t>
            </a:r>
            <a:r>
              <a:rPr lang="en-US" sz="3600" b="1" dirty="0" smtClean="0">
                <a:effectLst>
                  <a:outerShdw blurRad="50800" dist="38100" dir="2700000" algn="tl" rotWithShape="0">
                    <a:srgbClr val="A2FF34">
                      <a:alpha val="43000"/>
                    </a:srgbClr>
                  </a:outerShdw>
                </a:effectLst>
              </a:rPr>
              <a:t>S</a:t>
            </a:r>
            <a:r>
              <a:rPr lang="en-US" dirty="0" smtClean="0"/>
              <a:t>ee you at the tournament.”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72316" y="4930784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38100">
                    <a:srgbClr val="55871B">
                      <a:alpha val="96000"/>
                    </a:srgbClr>
                  </a:glo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38100">
                  <a:srgbClr val="55871B">
                    <a:alpha val="96000"/>
                  </a:srgbClr>
                </a:glo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10293" y="-657106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38100">
                    <a:srgbClr val="55871B">
                      <a:alpha val="96000"/>
                    </a:srgbClr>
                  </a:glo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38100">
                  <a:srgbClr val="55871B">
                    <a:alpha val="96000"/>
                  </a:srgbClr>
                </a:glo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9090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Rules to Remember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300" b="1" dirty="0" smtClean="0"/>
              <a:t>Remember these rules when writing dialogue</a:t>
            </a:r>
          </a:p>
          <a:p>
            <a:r>
              <a:rPr lang="en-US" dirty="0" smtClean="0"/>
              <a:t>Never close dialogue with a period </a:t>
            </a:r>
            <a:r>
              <a:rPr lang="en-US" b="1" dirty="0" smtClean="0">
                <a:effectLst>
                  <a:outerShdw blurRad="50800" dist="38100" dir="2700000" algn="tl" rotWithShape="0">
                    <a:srgbClr val="A2FF34">
                      <a:alpha val="43000"/>
                    </a:srgbClr>
                  </a:outerShdw>
                </a:effectLst>
              </a:rPr>
              <a:t>UNLESS</a:t>
            </a:r>
            <a:r>
              <a:rPr lang="en-US" dirty="0" smtClean="0">
                <a:effectLst>
                  <a:outerShdw blurRad="50800" dist="38100" dir="2700000" algn="tl" rotWithShape="0">
                    <a:srgbClr val="A2FF34">
                      <a:alpha val="43000"/>
                    </a:srgbClr>
                  </a:outerShdw>
                </a:effectLst>
              </a:rPr>
              <a:t> </a:t>
            </a:r>
            <a:r>
              <a:rPr lang="en-US" dirty="0" smtClean="0"/>
              <a:t>if the entire sentence ends. </a:t>
            </a:r>
          </a:p>
          <a:p>
            <a:pPr lvl="1"/>
            <a:r>
              <a:rPr lang="en-US" dirty="0" smtClean="0"/>
              <a:t>EX: “Let’s go to the hockey game</a:t>
            </a:r>
            <a:r>
              <a:rPr lang="en-US" b="1" dirty="0" smtClean="0"/>
              <a:t>,</a:t>
            </a:r>
            <a:r>
              <a:rPr lang="en-US" dirty="0" smtClean="0"/>
              <a:t>” said Sally.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	     Sally said, “Let’s go to the hockey game.”</a:t>
            </a:r>
          </a:p>
          <a:p>
            <a:pPr lvl="1"/>
            <a:r>
              <a:rPr lang="en-US" dirty="0" smtClean="0"/>
              <a:t>EX: “Do you want some popcorn</a:t>
            </a:r>
            <a:r>
              <a:rPr lang="en-US" b="1" dirty="0" smtClean="0"/>
              <a:t>?</a:t>
            </a:r>
            <a:r>
              <a:rPr lang="en-US" dirty="0" smtClean="0"/>
              <a:t>” asked Lennie.</a:t>
            </a:r>
          </a:p>
          <a:p>
            <a:pPr marL="457200" lvl="1" indent="0">
              <a:buNone/>
            </a:pPr>
            <a:r>
              <a:rPr lang="en-US" dirty="0" smtClean="0"/>
              <a:t>           Lennie asked, “Do you want some popcorn?”</a:t>
            </a:r>
          </a:p>
          <a:p>
            <a:pPr lvl="1"/>
            <a:r>
              <a:rPr lang="en-US" dirty="0" smtClean="0"/>
              <a:t>EX: “Let me go</a:t>
            </a:r>
            <a:r>
              <a:rPr lang="en-US" b="1" dirty="0" smtClean="0"/>
              <a:t>!</a:t>
            </a:r>
            <a:r>
              <a:rPr lang="en-US" dirty="0" smtClean="0"/>
              <a:t>” she shouted.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 She shouted, “Let me go!”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72316" y="4930784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38100">
                    <a:srgbClr val="55871B">
                      <a:alpha val="96000"/>
                    </a:srgbClr>
                  </a:glo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38100">
                  <a:srgbClr val="55871B">
                    <a:alpha val="96000"/>
                  </a:srgbClr>
                </a:glo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10293" y="-657106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38100">
                    <a:srgbClr val="55871B">
                      <a:alpha val="96000"/>
                    </a:srgbClr>
                  </a:glo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38100">
                  <a:srgbClr val="55871B">
                    <a:alpha val="96000"/>
                  </a:srgbClr>
                </a:glo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270698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Rules to Remember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b="1" dirty="0" smtClean="0"/>
              <a:t>Remember these rules when writing dialogue</a:t>
            </a:r>
          </a:p>
          <a:p>
            <a:r>
              <a:rPr lang="en-US" dirty="0" smtClean="0"/>
              <a:t>Keep it simple – you want your audience to be able to easily follow the conversation and know which character is speaking.</a:t>
            </a:r>
          </a:p>
          <a:p>
            <a:r>
              <a:rPr lang="en-US" dirty="0" smtClean="0"/>
              <a:t>Write a realistic conversation – the conversation needs to be believable.</a:t>
            </a:r>
          </a:p>
          <a:p>
            <a:r>
              <a:rPr lang="en-US" dirty="0" smtClean="0"/>
              <a:t>Avoid saying “said” too many times.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72316" y="4930784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38100">
                    <a:srgbClr val="55871B">
                      <a:alpha val="96000"/>
                    </a:srgbClr>
                  </a:glo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38100">
                  <a:srgbClr val="55871B">
                    <a:alpha val="96000"/>
                  </a:srgbClr>
                </a:glo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10293" y="-657106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38100">
                    <a:srgbClr val="55871B">
                      <a:alpha val="96000"/>
                    </a:srgbClr>
                  </a:glo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38100">
                  <a:srgbClr val="55871B">
                    <a:alpha val="96000"/>
                  </a:srgbClr>
                </a:glo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80127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11572</TotalTime>
  <Words>1459</Words>
  <Application>Microsoft Office PowerPoint</Application>
  <PresentationFormat>On-screen Show (4:3)</PresentationFormat>
  <Paragraphs>248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ＭＳ Ｐゴシック</vt:lpstr>
      <vt:lpstr>Arial</vt:lpstr>
      <vt:lpstr>Arial Black</vt:lpstr>
      <vt:lpstr>Britannic Bold</vt:lpstr>
      <vt:lpstr>Calibri</vt:lpstr>
      <vt:lpstr>Office Theme</vt:lpstr>
      <vt:lpstr>Journal</vt:lpstr>
      <vt:lpstr>QUOTE IT!</vt:lpstr>
      <vt:lpstr>QUOTE IT!</vt:lpstr>
      <vt:lpstr>What is Dialogue?</vt:lpstr>
      <vt:lpstr>Why use Dialogue?</vt:lpstr>
      <vt:lpstr>Important Terms to Know</vt:lpstr>
      <vt:lpstr>Rules to Remember</vt:lpstr>
      <vt:lpstr>Rules to Remember</vt:lpstr>
      <vt:lpstr>Rules to Remember</vt:lpstr>
      <vt:lpstr>Group Activity - Other Ways to Say “Said”</vt:lpstr>
      <vt:lpstr>Dialogue Should…</vt:lpstr>
      <vt:lpstr>Punctuate it</vt:lpstr>
      <vt:lpstr>Punctuate it</vt:lpstr>
      <vt:lpstr>Punctuate it</vt:lpstr>
      <vt:lpstr>Punctuate it</vt:lpstr>
      <vt:lpstr>Punctuate it</vt:lpstr>
      <vt:lpstr>Punctuate it</vt:lpstr>
      <vt:lpstr>Punctuate it</vt:lpstr>
      <vt:lpstr>Dropping tag lines</vt:lpstr>
      <vt:lpstr>Dropping tag lines</vt:lpstr>
      <vt:lpstr>Correct or Incorrect?</vt:lpstr>
      <vt:lpstr>Incorrect! </vt:lpstr>
      <vt:lpstr>Correct or Incorrect?</vt:lpstr>
      <vt:lpstr>Incorrect!</vt:lpstr>
      <vt:lpstr>Correct or Incorrect?</vt:lpstr>
      <vt:lpstr>Incorrect!</vt:lpstr>
      <vt:lpstr>Correct or Incorrect?</vt:lpstr>
      <vt:lpstr>Correct!</vt:lpstr>
      <vt:lpstr>Correct or Incorrect?</vt:lpstr>
      <vt:lpstr>Incorrect!</vt:lpstr>
      <vt:lpstr>Correct or Incorrect?</vt:lpstr>
      <vt:lpstr>Correct!</vt:lpstr>
      <vt:lpstr>Correct or Incorrect?</vt:lpstr>
      <vt:lpstr>Incorrect!</vt:lpstr>
      <vt:lpstr>Correct or Incorrect?</vt:lpstr>
      <vt:lpstr>Correct!</vt:lpstr>
      <vt:lpstr>Dialogue</vt:lpstr>
      <vt:lpstr>Meaningful Dialogue</vt:lpstr>
      <vt:lpstr>Meaningful Dialogue</vt:lpstr>
      <vt:lpstr>Meaningful Dialogue</vt:lpstr>
      <vt:lpstr>Your Turn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Schneider</dc:creator>
  <cp:lastModifiedBy>Dorman, Amber</cp:lastModifiedBy>
  <cp:revision>56</cp:revision>
  <dcterms:created xsi:type="dcterms:W3CDTF">2014-12-18T21:48:04Z</dcterms:created>
  <dcterms:modified xsi:type="dcterms:W3CDTF">2016-03-21T02:39:56Z</dcterms:modified>
</cp:coreProperties>
</file>